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
      <p:font typeface="Comforta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Comfortaa-bold.fntdata"/><Relationship Id="rId41" Type="http://schemas.openxmlformats.org/officeDocument/2006/relationships/font" Target="fonts/Comfortaa-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4bd04982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4bd04982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4bd04982b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4bd04982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4bd04982b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4bd04982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4bd04982b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4bd04982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4bd04982b_0_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4bd04982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4bd04982b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4bd04982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4bd04982b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4bd04982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4bd04982b_0_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4bd04982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4bd04982b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4bd04982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4bd04982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4bd04982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4bd04982b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4bd04982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4bd04982b_3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4bd04982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4bd04982b_3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4bd04982b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4bd04982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4bd04982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4bd04982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4bd04982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4bd04982b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4bd04982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4bd04982b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4bd04982b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4bd04982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4bd04982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bd0498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bd0498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4bd04982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4bd04982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4bd04982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4bd04982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bd04982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bd04982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4bd04982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4bd04982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4bd04982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4bd04982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9.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andrewmvd/heart-failure-clinical-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548075" y="1193450"/>
            <a:ext cx="54609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600">
                <a:solidFill>
                  <a:srgbClr val="FF0000"/>
                </a:solidFill>
                <a:latin typeface="Comfortaa"/>
                <a:ea typeface="Comfortaa"/>
                <a:cs typeface="Comfortaa"/>
                <a:sym typeface="Comfortaa"/>
              </a:rPr>
              <a:t>Heart Failure Prediction</a:t>
            </a:r>
            <a:endParaRPr sz="5600">
              <a:solidFill>
                <a:srgbClr val="FF0000"/>
              </a:solidFill>
              <a:latin typeface="Comfortaa"/>
              <a:ea typeface="Comfortaa"/>
              <a:cs typeface="Comfortaa"/>
              <a:sym typeface="Comfortaa"/>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Comfortaa"/>
                <a:ea typeface="Comfortaa"/>
                <a:cs typeface="Comfortaa"/>
                <a:sym typeface="Comfortaa"/>
              </a:rPr>
              <a:t>Oleh Kelompok 4 DS01:</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Char char="●"/>
            </a:pPr>
            <a:r>
              <a:rPr lang="en" sz="1700">
                <a:solidFill>
                  <a:srgbClr val="000000"/>
                </a:solidFill>
                <a:latin typeface="Comfortaa"/>
                <a:ea typeface="Comfortaa"/>
                <a:cs typeface="Comfortaa"/>
                <a:sym typeface="Comfortaa"/>
              </a:rPr>
              <a:t>Fahrul Rozi</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Char char="●"/>
            </a:pPr>
            <a:r>
              <a:rPr lang="en" sz="1700">
                <a:solidFill>
                  <a:srgbClr val="000000"/>
                </a:solidFill>
                <a:latin typeface="Comfortaa"/>
                <a:ea typeface="Comfortaa"/>
                <a:cs typeface="Comfortaa"/>
                <a:sym typeface="Comfortaa"/>
              </a:rPr>
              <a:t>Febriana Sulistya</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Char char="●"/>
            </a:pPr>
            <a:r>
              <a:rPr lang="en" sz="1700">
                <a:solidFill>
                  <a:srgbClr val="000000"/>
                </a:solidFill>
                <a:latin typeface="Comfortaa"/>
                <a:ea typeface="Comfortaa"/>
                <a:cs typeface="Comfortaa"/>
                <a:sym typeface="Comfortaa"/>
              </a:rPr>
              <a:t>Fauni Ambarsari</a:t>
            </a:r>
            <a:endParaRPr sz="1700">
              <a:solidFill>
                <a:srgbClr val="000000"/>
              </a:solidFill>
              <a:latin typeface="Comfortaa"/>
              <a:ea typeface="Comfortaa"/>
              <a:cs typeface="Comfortaa"/>
              <a:sym typeface="Comfortaa"/>
            </a:endParaRPr>
          </a:p>
        </p:txBody>
      </p:sp>
      <p:cxnSp>
        <p:nvCxnSpPr>
          <p:cNvPr id="88" name="Google Shape;88;p13"/>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Understanding</a:t>
            </a:r>
            <a:endParaRPr sz="3600"/>
          </a:p>
        </p:txBody>
      </p:sp>
      <p:pic>
        <p:nvPicPr>
          <p:cNvPr id="143" name="Google Shape;143;p22"/>
          <p:cNvPicPr preferRelativeResize="0"/>
          <p:nvPr/>
        </p:nvPicPr>
        <p:blipFill>
          <a:blip r:embed="rId3">
            <a:alphaModFix/>
          </a:blip>
          <a:stretch>
            <a:fillRect/>
          </a:stretch>
        </p:blipFill>
        <p:spPr>
          <a:xfrm>
            <a:off x="2673975" y="1421050"/>
            <a:ext cx="4038600" cy="331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9" name="Google Shape;149;p23"/>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Preparation</a:t>
            </a:r>
            <a:endParaRPr sz="3600"/>
          </a:p>
        </p:txBody>
      </p:sp>
      <p:pic>
        <p:nvPicPr>
          <p:cNvPr id="150" name="Google Shape;150;p23"/>
          <p:cNvPicPr preferRelativeResize="0"/>
          <p:nvPr/>
        </p:nvPicPr>
        <p:blipFill>
          <a:blip r:embed="rId3">
            <a:alphaModFix/>
          </a:blip>
          <a:stretch>
            <a:fillRect/>
          </a:stretch>
        </p:blipFill>
        <p:spPr>
          <a:xfrm>
            <a:off x="808925" y="2044850"/>
            <a:ext cx="2916975" cy="2763450"/>
          </a:xfrm>
          <a:prstGeom prst="rect">
            <a:avLst/>
          </a:prstGeom>
          <a:noFill/>
          <a:ln>
            <a:noFill/>
          </a:ln>
        </p:spPr>
      </p:pic>
      <p:sp>
        <p:nvSpPr>
          <p:cNvPr id="151" name="Google Shape;151;p23"/>
          <p:cNvSpPr txBox="1"/>
          <p:nvPr/>
        </p:nvSpPr>
        <p:spPr>
          <a:xfrm>
            <a:off x="414000" y="1467800"/>
            <a:ext cx="30000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Check Missing Value</a:t>
            </a:r>
            <a:endParaRPr b="1">
              <a:latin typeface="Comfortaa"/>
              <a:ea typeface="Comfortaa"/>
              <a:cs typeface="Comfortaa"/>
              <a:sym typeface="Comfortaa"/>
            </a:endParaRPr>
          </a:p>
        </p:txBody>
      </p:sp>
      <p:sp>
        <p:nvSpPr>
          <p:cNvPr id="152" name="Google Shape;152;p23"/>
          <p:cNvSpPr txBox="1"/>
          <p:nvPr/>
        </p:nvSpPr>
        <p:spPr>
          <a:xfrm>
            <a:off x="4781550" y="1467800"/>
            <a:ext cx="30000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Check Duplicated Data</a:t>
            </a:r>
            <a:endParaRPr b="1">
              <a:latin typeface="Comfortaa"/>
              <a:ea typeface="Comfortaa"/>
              <a:cs typeface="Comfortaa"/>
              <a:sym typeface="Comfortaa"/>
            </a:endParaRPr>
          </a:p>
        </p:txBody>
      </p:sp>
      <p:pic>
        <p:nvPicPr>
          <p:cNvPr id="153" name="Google Shape;153;p23"/>
          <p:cNvPicPr preferRelativeResize="0"/>
          <p:nvPr/>
        </p:nvPicPr>
        <p:blipFill>
          <a:blip r:embed="rId4">
            <a:alphaModFix/>
          </a:blip>
          <a:stretch>
            <a:fillRect/>
          </a:stretch>
        </p:blipFill>
        <p:spPr>
          <a:xfrm>
            <a:off x="4869025" y="2044850"/>
            <a:ext cx="3897575" cy="117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Exploration Data Analysis</a:t>
            </a:r>
            <a:endParaRPr sz="3200"/>
          </a:p>
          <a:p>
            <a:pPr indent="0" lvl="0" marL="0" rtl="0" algn="l">
              <a:lnSpc>
                <a:spcPct val="115000"/>
              </a:lnSpc>
              <a:spcBef>
                <a:spcPts val="1600"/>
              </a:spcBef>
              <a:spcAft>
                <a:spcPts val="1600"/>
              </a:spcAft>
              <a:buNone/>
            </a:pPr>
            <a:r>
              <a:rPr lang="en" sz="1800">
                <a:solidFill>
                  <a:schemeClr val="accent3"/>
                </a:solidFill>
              </a:rPr>
              <a:t>Distribution of death event</a:t>
            </a:r>
            <a:endParaRPr sz="3600"/>
          </a:p>
        </p:txBody>
      </p:sp>
      <p:pic>
        <p:nvPicPr>
          <p:cNvPr id="159" name="Google Shape;159;p24"/>
          <p:cNvPicPr preferRelativeResize="0"/>
          <p:nvPr/>
        </p:nvPicPr>
        <p:blipFill rotWithShape="1">
          <a:blip r:embed="rId3">
            <a:alphaModFix/>
          </a:blip>
          <a:srcRect b="0" l="7089" r="18367" t="0"/>
          <a:stretch/>
        </p:blipFill>
        <p:spPr>
          <a:xfrm>
            <a:off x="3983124" y="0"/>
            <a:ext cx="516087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p25"/>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Distribution of Death Event</a:t>
            </a:r>
            <a:endParaRPr sz="3600"/>
          </a:p>
        </p:txBody>
      </p:sp>
      <p:pic>
        <p:nvPicPr>
          <p:cNvPr id="166" name="Google Shape;166;p25"/>
          <p:cNvPicPr preferRelativeResize="0"/>
          <p:nvPr/>
        </p:nvPicPr>
        <p:blipFill>
          <a:blip r:embed="rId3">
            <a:alphaModFix/>
          </a:blip>
          <a:stretch>
            <a:fillRect/>
          </a:stretch>
        </p:blipFill>
        <p:spPr>
          <a:xfrm>
            <a:off x="214300" y="1392575"/>
            <a:ext cx="8715375" cy="1238250"/>
          </a:xfrm>
          <a:prstGeom prst="rect">
            <a:avLst/>
          </a:prstGeom>
          <a:noFill/>
          <a:ln>
            <a:noFill/>
          </a:ln>
        </p:spPr>
      </p:pic>
      <p:pic>
        <p:nvPicPr>
          <p:cNvPr id="167" name="Google Shape;167;p25"/>
          <p:cNvPicPr preferRelativeResize="0"/>
          <p:nvPr/>
        </p:nvPicPr>
        <p:blipFill>
          <a:blip r:embed="rId4">
            <a:alphaModFix/>
          </a:blip>
          <a:stretch>
            <a:fillRect/>
          </a:stretch>
        </p:blipFill>
        <p:spPr>
          <a:xfrm>
            <a:off x="951351" y="2711723"/>
            <a:ext cx="3079550" cy="2216652"/>
          </a:xfrm>
          <a:prstGeom prst="rect">
            <a:avLst/>
          </a:prstGeom>
          <a:noFill/>
          <a:ln>
            <a:noFill/>
          </a:ln>
        </p:spPr>
      </p:pic>
      <p:pic>
        <p:nvPicPr>
          <p:cNvPr id="168" name="Google Shape;168;p25"/>
          <p:cNvPicPr preferRelativeResize="0"/>
          <p:nvPr/>
        </p:nvPicPr>
        <p:blipFill rotWithShape="1">
          <a:blip r:embed="rId5">
            <a:alphaModFix/>
          </a:blip>
          <a:srcRect b="0" l="0" r="0" t="0"/>
          <a:stretch/>
        </p:blipFill>
        <p:spPr>
          <a:xfrm>
            <a:off x="5299825" y="2630825"/>
            <a:ext cx="3030651" cy="229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p26"/>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Distribution of Death Event</a:t>
            </a:r>
            <a:endParaRPr sz="3600"/>
          </a:p>
        </p:txBody>
      </p:sp>
      <p:pic>
        <p:nvPicPr>
          <p:cNvPr id="175" name="Google Shape;175;p26"/>
          <p:cNvPicPr preferRelativeResize="0"/>
          <p:nvPr/>
        </p:nvPicPr>
        <p:blipFill>
          <a:blip r:embed="rId3">
            <a:alphaModFix/>
          </a:blip>
          <a:stretch>
            <a:fillRect/>
          </a:stretch>
        </p:blipFill>
        <p:spPr>
          <a:xfrm>
            <a:off x="557775" y="1697025"/>
            <a:ext cx="3752850" cy="2667000"/>
          </a:xfrm>
          <a:prstGeom prst="rect">
            <a:avLst/>
          </a:prstGeom>
          <a:noFill/>
          <a:ln>
            <a:noFill/>
          </a:ln>
        </p:spPr>
      </p:pic>
      <p:pic>
        <p:nvPicPr>
          <p:cNvPr id="176" name="Google Shape;176;p26"/>
          <p:cNvPicPr preferRelativeResize="0"/>
          <p:nvPr/>
        </p:nvPicPr>
        <p:blipFill>
          <a:blip r:embed="rId4">
            <a:alphaModFix/>
          </a:blip>
          <a:stretch>
            <a:fillRect/>
          </a:stretch>
        </p:blipFill>
        <p:spPr>
          <a:xfrm>
            <a:off x="4751575" y="1677975"/>
            <a:ext cx="3905250" cy="270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27"/>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Distribution of Death Event</a:t>
            </a:r>
            <a:endParaRPr sz="3600"/>
          </a:p>
        </p:txBody>
      </p:sp>
      <p:pic>
        <p:nvPicPr>
          <p:cNvPr id="183" name="Google Shape;183;p27"/>
          <p:cNvPicPr preferRelativeResize="0"/>
          <p:nvPr/>
        </p:nvPicPr>
        <p:blipFill>
          <a:blip r:embed="rId3">
            <a:alphaModFix/>
          </a:blip>
          <a:stretch>
            <a:fillRect/>
          </a:stretch>
        </p:blipFill>
        <p:spPr>
          <a:xfrm>
            <a:off x="505450" y="1677975"/>
            <a:ext cx="3759900" cy="2814900"/>
          </a:xfrm>
          <a:prstGeom prst="rect">
            <a:avLst/>
          </a:prstGeom>
          <a:noFill/>
          <a:ln>
            <a:noFill/>
          </a:ln>
        </p:spPr>
      </p:pic>
      <p:pic>
        <p:nvPicPr>
          <p:cNvPr id="184" name="Google Shape;184;p27"/>
          <p:cNvPicPr preferRelativeResize="0"/>
          <p:nvPr/>
        </p:nvPicPr>
        <p:blipFill>
          <a:blip r:embed="rId4">
            <a:alphaModFix/>
          </a:blip>
          <a:stretch>
            <a:fillRect/>
          </a:stretch>
        </p:blipFill>
        <p:spPr>
          <a:xfrm>
            <a:off x="4755275" y="1677975"/>
            <a:ext cx="3982784" cy="281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28"/>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Distribution of Death Event</a:t>
            </a:r>
            <a:endParaRPr sz="3600"/>
          </a:p>
        </p:txBody>
      </p:sp>
      <p:pic>
        <p:nvPicPr>
          <p:cNvPr id="191" name="Google Shape;191;p28"/>
          <p:cNvPicPr preferRelativeResize="0"/>
          <p:nvPr/>
        </p:nvPicPr>
        <p:blipFill>
          <a:blip r:embed="rId3">
            <a:alphaModFix/>
          </a:blip>
          <a:stretch>
            <a:fillRect/>
          </a:stretch>
        </p:blipFill>
        <p:spPr>
          <a:xfrm>
            <a:off x="505888" y="2058825"/>
            <a:ext cx="3749125" cy="2999300"/>
          </a:xfrm>
          <a:prstGeom prst="rect">
            <a:avLst/>
          </a:prstGeom>
          <a:noFill/>
          <a:ln>
            <a:noFill/>
          </a:ln>
        </p:spPr>
      </p:pic>
      <p:pic>
        <p:nvPicPr>
          <p:cNvPr id="192" name="Google Shape;192;p28"/>
          <p:cNvPicPr preferRelativeResize="0"/>
          <p:nvPr/>
        </p:nvPicPr>
        <p:blipFill>
          <a:blip r:embed="rId4">
            <a:alphaModFix/>
          </a:blip>
          <a:stretch>
            <a:fillRect/>
          </a:stretch>
        </p:blipFill>
        <p:spPr>
          <a:xfrm>
            <a:off x="4909263" y="2075563"/>
            <a:ext cx="3749124" cy="2965821"/>
          </a:xfrm>
          <a:prstGeom prst="rect">
            <a:avLst/>
          </a:prstGeom>
          <a:noFill/>
          <a:ln>
            <a:noFill/>
          </a:ln>
        </p:spPr>
      </p:pic>
      <p:pic>
        <p:nvPicPr>
          <p:cNvPr id="193" name="Google Shape;193;p28"/>
          <p:cNvPicPr preferRelativeResize="0"/>
          <p:nvPr/>
        </p:nvPicPr>
        <p:blipFill>
          <a:blip r:embed="rId5">
            <a:alphaModFix/>
          </a:blip>
          <a:stretch>
            <a:fillRect/>
          </a:stretch>
        </p:blipFill>
        <p:spPr>
          <a:xfrm>
            <a:off x="488988" y="1318650"/>
            <a:ext cx="3782919" cy="631725"/>
          </a:xfrm>
          <a:prstGeom prst="rect">
            <a:avLst/>
          </a:prstGeom>
          <a:noFill/>
          <a:ln>
            <a:noFill/>
          </a:ln>
        </p:spPr>
      </p:pic>
      <p:pic>
        <p:nvPicPr>
          <p:cNvPr id="194" name="Google Shape;194;p28"/>
          <p:cNvPicPr preferRelativeResize="0"/>
          <p:nvPr/>
        </p:nvPicPr>
        <p:blipFill>
          <a:blip r:embed="rId6">
            <a:alphaModFix/>
          </a:blip>
          <a:stretch>
            <a:fillRect/>
          </a:stretch>
        </p:blipFill>
        <p:spPr>
          <a:xfrm>
            <a:off x="4572000" y="1411013"/>
            <a:ext cx="4539299" cy="4469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p29"/>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Distribution of Death Event</a:t>
            </a:r>
            <a:endParaRPr sz="3600"/>
          </a:p>
        </p:txBody>
      </p:sp>
      <p:pic>
        <p:nvPicPr>
          <p:cNvPr id="201" name="Google Shape;201;p29"/>
          <p:cNvPicPr preferRelativeResize="0"/>
          <p:nvPr/>
        </p:nvPicPr>
        <p:blipFill>
          <a:blip r:embed="rId3">
            <a:alphaModFix/>
          </a:blip>
          <a:stretch>
            <a:fillRect/>
          </a:stretch>
        </p:blipFill>
        <p:spPr>
          <a:xfrm>
            <a:off x="19050" y="1318650"/>
            <a:ext cx="4552950" cy="518804"/>
          </a:xfrm>
          <a:prstGeom prst="rect">
            <a:avLst/>
          </a:prstGeom>
          <a:noFill/>
          <a:ln>
            <a:noFill/>
          </a:ln>
        </p:spPr>
      </p:pic>
      <p:pic>
        <p:nvPicPr>
          <p:cNvPr id="202" name="Google Shape;202;p29"/>
          <p:cNvPicPr preferRelativeResize="0"/>
          <p:nvPr/>
        </p:nvPicPr>
        <p:blipFill>
          <a:blip r:embed="rId4">
            <a:alphaModFix/>
          </a:blip>
          <a:stretch>
            <a:fillRect/>
          </a:stretch>
        </p:blipFill>
        <p:spPr>
          <a:xfrm>
            <a:off x="629125" y="1970989"/>
            <a:ext cx="3749125" cy="2981811"/>
          </a:xfrm>
          <a:prstGeom prst="rect">
            <a:avLst/>
          </a:prstGeom>
          <a:noFill/>
          <a:ln>
            <a:noFill/>
          </a:ln>
        </p:spPr>
      </p:pic>
      <p:pic>
        <p:nvPicPr>
          <p:cNvPr id="203" name="Google Shape;203;p29"/>
          <p:cNvPicPr preferRelativeResize="0"/>
          <p:nvPr/>
        </p:nvPicPr>
        <p:blipFill>
          <a:blip r:embed="rId5">
            <a:alphaModFix/>
          </a:blip>
          <a:stretch>
            <a:fillRect/>
          </a:stretch>
        </p:blipFill>
        <p:spPr>
          <a:xfrm>
            <a:off x="4724400" y="1257338"/>
            <a:ext cx="4267200" cy="641416"/>
          </a:xfrm>
          <a:prstGeom prst="rect">
            <a:avLst/>
          </a:prstGeom>
          <a:noFill/>
          <a:ln>
            <a:noFill/>
          </a:ln>
        </p:spPr>
      </p:pic>
      <p:pic>
        <p:nvPicPr>
          <p:cNvPr id="204" name="Google Shape;204;p29"/>
          <p:cNvPicPr preferRelativeResize="0"/>
          <p:nvPr/>
        </p:nvPicPr>
        <p:blipFill>
          <a:blip r:embed="rId6">
            <a:alphaModFix/>
          </a:blip>
          <a:stretch>
            <a:fillRect/>
          </a:stretch>
        </p:blipFill>
        <p:spPr>
          <a:xfrm>
            <a:off x="4724400" y="1991929"/>
            <a:ext cx="3710549" cy="29399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0" name="Google Shape;210;p30"/>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Distribution of Death Event</a:t>
            </a:r>
            <a:endParaRPr sz="3600"/>
          </a:p>
        </p:txBody>
      </p:sp>
      <p:pic>
        <p:nvPicPr>
          <p:cNvPr id="211" name="Google Shape;211;p30"/>
          <p:cNvPicPr preferRelativeResize="0"/>
          <p:nvPr/>
        </p:nvPicPr>
        <p:blipFill>
          <a:blip r:embed="rId3">
            <a:alphaModFix/>
          </a:blip>
          <a:stretch>
            <a:fillRect/>
          </a:stretch>
        </p:blipFill>
        <p:spPr>
          <a:xfrm>
            <a:off x="68500" y="2571750"/>
            <a:ext cx="4385050" cy="514350"/>
          </a:xfrm>
          <a:prstGeom prst="rect">
            <a:avLst/>
          </a:prstGeom>
          <a:noFill/>
          <a:ln>
            <a:noFill/>
          </a:ln>
        </p:spPr>
      </p:pic>
      <p:pic>
        <p:nvPicPr>
          <p:cNvPr id="212" name="Google Shape;212;p30"/>
          <p:cNvPicPr preferRelativeResize="0"/>
          <p:nvPr/>
        </p:nvPicPr>
        <p:blipFill>
          <a:blip r:embed="rId4">
            <a:alphaModFix/>
          </a:blip>
          <a:stretch>
            <a:fillRect/>
          </a:stretch>
        </p:blipFill>
        <p:spPr>
          <a:xfrm>
            <a:off x="4673275" y="1634300"/>
            <a:ext cx="3979625" cy="31670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Exploratory Data Analysis</a:t>
            </a:r>
            <a:endParaRPr sz="3200"/>
          </a:p>
          <a:p>
            <a:pPr indent="0" lvl="0" marL="0" rtl="0" algn="l">
              <a:lnSpc>
                <a:spcPct val="115000"/>
              </a:lnSpc>
              <a:spcBef>
                <a:spcPts val="1600"/>
              </a:spcBef>
              <a:spcAft>
                <a:spcPts val="1600"/>
              </a:spcAft>
              <a:buNone/>
            </a:pPr>
            <a:r>
              <a:rPr lang="en" sz="1800">
                <a:solidFill>
                  <a:schemeClr val="accent3"/>
                </a:solidFill>
              </a:rPr>
              <a:t>Correlation among features</a:t>
            </a:r>
            <a:endParaRPr sz="3600"/>
          </a:p>
        </p:txBody>
      </p:sp>
      <p:pic>
        <p:nvPicPr>
          <p:cNvPr id="218" name="Google Shape;218;p31"/>
          <p:cNvPicPr preferRelativeResize="0"/>
          <p:nvPr/>
        </p:nvPicPr>
        <p:blipFill rotWithShape="1">
          <a:blip r:embed="rId3">
            <a:alphaModFix/>
          </a:blip>
          <a:srcRect b="0" l="11025" r="14581" t="0"/>
          <a:stretch/>
        </p:blipFill>
        <p:spPr>
          <a:xfrm>
            <a:off x="3787031" y="0"/>
            <a:ext cx="535697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sp>
        <p:nvSpPr>
          <p:cNvPr id="94" name="Google Shape;94;p14"/>
          <p:cNvSpPr txBox="1"/>
          <p:nvPr>
            <p:ph idx="1" type="body"/>
          </p:nvPr>
        </p:nvSpPr>
        <p:spPr>
          <a:xfrm>
            <a:off x="311700" y="1329775"/>
            <a:ext cx="8256600" cy="2611800"/>
          </a:xfrm>
          <a:prstGeom prst="rect">
            <a:avLst/>
          </a:prstGeom>
        </p:spPr>
        <p:txBody>
          <a:bodyPr anchorCtr="0" anchor="t" bIns="91425" lIns="91425" spcFirstLastPara="1" rIns="91425" wrap="square" tIns="91425">
            <a:noAutofit/>
          </a:bodyPr>
          <a:lstStyle/>
          <a:p>
            <a:pPr indent="-317500" lvl="0" marL="457200" rtl="0" algn="just">
              <a:lnSpc>
                <a:spcPct val="90000"/>
              </a:lnSpc>
              <a:spcBef>
                <a:spcPts val="120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Cardiovascular diseases (CVDs) are the </a:t>
            </a:r>
            <a:r>
              <a:rPr b="1" lang="en" sz="1400">
                <a:solidFill>
                  <a:srgbClr val="000000"/>
                </a:solidFill>
                <a:latin typeface="Comfortaa"/>
                <a:ea typeface="Comfortaa"/>
                <a:cs typeface="Comfortaa"/>
                <a:sym typeface="Comfortaa"/>
              </a:rPr>
              <a:t>number 1 cause of death globally</a:t>
            </a:r>
            <a:r>
              <a:rPr lang="en" sz="1400">
                <a:solidFill>
                  <a:srgbClr val="000000"/>
                </a:solidFill>
                <a:latin typeface="Comfortaa"/>
                <a:ea typeface="Comfortaa"/>
                <a:cs typeface="Comfortaa"/>
                <a:sym typeface="Comfortaa"/>
              </a:rPr>
              <a:t>, taking an estimated </a:t>
            </a:r>
            <a:r>
              <a:rPr b="1" lang="en" sz="1400">
                <a:solidFill>
                  <a:srgbClr val="000000"/>
                </a:solidFill>
                <a:latin typeface="Comfortaa"/>
                <a:ea typeface="Comfortaa"/>
                <a:cs typeface="Comfortaa"/>
                <a:sym typeface="Comfortaa"/>
              </a:rPr>
              <a:t>17.9 million lives each year</a:t>
            </a:r>
            <a:r>
              <a:rPr lang="en" sz="1400">
                <a:solidFill>
                  <a:srgbClr val="000000"/>
                </a:solidFill>
                <a:latin typeface="Comfortaa"/>
                <a:ea typeface="Comfortaa"/>
                <a:cs typeface="Comfortaa"/>
                <a:sym typeface="Comfortaa"/>
              </a:rPr>
              <a:t>, which accounts for </a:t>
            </a:r>
            <a:r>
              <a:rPr b="1" lang="en" sz="1400">
                <a:solidFill>
                  <a:srgbClr val="000000"/>
                </a:solidFill>
                <a:latin typeface="Comfortaa"/>
                <a:ea typeface="Comfortaa"/>
                <a:cs typeface="Comfortaa"/>
                <a:sym typeface="Comfortaa"/>
              </a:rPr>
              <a:t>31% of all deaths worlwide</a:t>
            </a:r>
            <a:r>
              <a:rPr lang="en" sz="1400">
                <a:solidFill>
                  <a:srgbClr val="000000"/>
                </a:solidFill>
                <a:latin typeface="Comfortaa"/>
                <a:ea typeface="Comfortaa"/>
                <a:cs typeface="Comfortaa"/>
                <a:sym typeface="Comfortaa"/>
              </a:rPr>
              <a:t>.</a:t>
            </a:r>
            <a:endParaRPr sz="1400">
              <a:solidFill>
                <a:srgbClr val="000000"/>
              </a:solidFill>
              <a:latin typeface="Comfortaa"/>
              <a:ea typeface="Comfortaa"/>
              <a:cs typeface="Comfortaa"/>
              <a:sym typeface="Comfortaa"/>
            </a:endParaRPr>
          </a:p>
          <a:p>
            <a:pPr indent="-317500" lvl="0" marL="457200" rtl="0" algn="just">
              <a:lnSpc>
                <a:spcPct val="90000"/>
              </a:lnSpc>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Heart failure is a common event caused by CVDs and this dataset contains 12 features that can be used to predict mortality by heart failure.</a:t>
            </a:r>
            <a:endParaRPr sz="1400">
              <a:solidFill>
                <a:srgbClr val="000000"/>
              </a:solidFill>
              <a:latin typeface="Comfortaa"/>
              <a:ea typeface="Comfortaa"/>
              <a:cs typeface="Comfortaa"/>
              <a:sym typeface="Comfortaa"/>
            </a:endParaRPr>
          </a:p>
          <a:p>
            <a:pPr indent="-317500" lvl="0" marL="457200" rtl="0" algn="just">
              <a:lnSpc>
                <a:spcPct val="90000"/>
              </a:lnSpc>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Most cardiovascular diseases can be prevented by addressing behavioural risk factors such as tobacco use, unhealthy diet and obesity, physical inactivity and harmful use of alcohol using population-wide strategies.</a:t>
            </a:r>
            <a:endParaRPr sz="1400">
              <a:solidFill>
                <a:srgbClr val="000000"/>
              </a:solidFill>
              <a:latin typeface="Comfortaa"/>
              <a:ea typeface="Comfortaa"/>
              <a:cs typeface="Comfortaa"/>
              <a:sym typeface="Comfortaa"/>
            </a:endParaRPr>
          </a:p>
          <a:p>
            <a:pPr indent="-317500" lvl="0" marL="457200" rtl="0" algn="just">
              <a:lnSpc>
                <a:spcPct val="90000"/>
              </a:lnSpc>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People with cardiovascular disease or who are at high cardiovascular risk (due to the presence of one or more risk factors such as hypertension, diabetes, hyperlipidaemia or already established disease) need </a:t>
            </a:r>
            <a:r>
              <a:rPr b="1" lang="en" sz="1400">
                <a:solidFill>
                  <a:srgbClr val="000000"/>
                </a:solidFill>
                <a:latin typeface="Comfortaa"/>
                <a:ea typeface="Comfortaa"/>
                <a:cs typeface="Comfortaa"/>
                <a:sym typeface="Comfortaa"/>
              </a:rPr>
              <a:t>early detection</a:t>
            </a:r>
            <a:r>
              <a:rPr lang="en" sz="1400">
                <a:solidFill>
                  <a:srgbClr val="000000"/>
                </a:solidFill>
                <a:latin typeface="Comfortaa"/>
                <a:ea typeface="Comfortaa"/>
                <a:cs typeface="Comfortaa"/>
                <a:sym typeface="Comfortaa"/>
              </a:rPr>
              <a:t> and management wherein a machine learning model can be of great help.</a:t>
            </a:r>
            <a:endParaRPr sz="14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b="1" sz="1800">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p32"/>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Analyzing relation between survival and each features</a:t>
            </a:r>
            <a:endParaRPr sz="2400"/>
          </a:p>
        </p:txBody>
      </p:sp>
      <p:pic>
        <p:nvPicPr>
          <p:cNvPr id="225" name="Google Shape;225;p32"/>
          <p:cNvPicPr preferRelativeResize="0"/>
          <p:nvPr/>
        </p:nvPicPr>
        <p:blipFill>
          <a:blip r:embed="rId3">
            <a:alphaModFix/>
          </a:blip>
          <a:stretch>
            <a:fillRect/>
          </a:stretch>
        </p:blipFill>
        <p:spPr>
          <a:xfrm>
            <a:off x="1268975" y="1529175"/>
            <a:ext cx="6871676" cy="224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 name="Google Shape;231;p33"/>
          <p:cNvSpPr txBox="1"/>
          <p:nvPr>
            <p:ph type="title"/>
          </p:nvPr>
        </p:nvSpPr>
        <p:spPr>
          <a:xfrm>
            <a:off x="769900" y="316900"/>
            <a:ext cx="2579700" cy="87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100"/>
              <a:t>Heatmap of the correlation matrix</a:t>
            </a:r>
            <a:endParaRPr sz="2100"/>
          </a:p>
        </p:txBody>
      </p:sp>
      <p:pic>
        <p:nvPicPr>
          <p:cNvPr id="232" name="Google Shape;232;p33"/>
          <p:cNvPicPr preferRelativeResize="0"/>
          <p:nvPr/>
        </p:nvPicPr>
        <p:blipFill>
          <a:blip r:embed="rId3">
            <a:alphaModFix/>
          </a:blip>
          <a:stretch>
            <a:fillRect/>
          </a:stretch>
        </p:blipFill>
        <p:spPr>
          <a:xfrm>
            <a:off x="3925762" y="63725"/>
            <a:ext cx="4858138" cy="5016051"/>
          </a:xfrm>
          <a:prstGeom prst="rect">
            <a:avLst/>
          </a:prstGeom>
          <a:noFill/>
          <a:ln>
            <a:noFill/>
          </a:ln>
        </p:spPr>
      </p:pic>
      <p:sp>
        <p:nvSpPr>
          <p:cNvPr id="233" name="Google Shape;233;p33"/>
          <p:cNvSpPr txBox="1"/>
          <p:nvPr/>
        </p:nvSpPr>
        <p:spPr>
          <a:xfrm>
            <a:off x="306400" y="1815450"/>
            <a:ext cx="3482700" cy="11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Heatmap di samping menunjukkan adanya hubungan yang lemah antar tiap variabel.</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9" name="Google Shape;239;p34"/>
          <p:cNvPicPr preferRelativeResize="0"/>
          <p:nvPr/>
        </p:nvPicPr>
        <p:blipFill>
          <a:blip r:embed="rId3">
            <a:alphaModFix/>
          </a:blip>
          <a:stretch>
            <a:fillRect/>
          </a:stretch>
        </p:blipFill>
        <p:spPr>
          <a:xfrm>
            <a:off x="1809438" y="1556238"/>
            <a:ext cx="5525125" cy="2031025"/>
          </a:xfrm>
          <a:prstGeom prst="rect">
            <a:avLst/>
          </a:prstGeom>
          <a:noFill/>
          <a:ln>
            <a:noFill/>
          </a:ln>
        </p:spPr>
      </p:pic>
      <p:sp>
        <p:nvSpPr>
          <p:cNvPr id="240" name="Google Shape;240;p34"/>
          <p:cNvSpPr txBox="1"/>
          <p:nvPr/>
        </p:nvSpPr>
        <p:spPr>
          <a:xfrm>
            <a:off x="240925" y="201350"/>
            <a:ext cx="8529900" cy="1244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rPr lang="en" sz="1700">
                <a:latin typeface="Lato"/>
                <a:ea typeface="Lato"/>
                <a:cs typeface="Lato"/>
                <a:sym typeface="Lato"/>
              </a:rPr>
              <a:t>Berikut adalah langkah untuk mengetahui variabel yang memiliki korelasi yang lebih besar darpada variabel lain terhadap DEATH_EVENT.</a:t>
            </a:r>
            <a:endParaRPr sz="1700">
              <a:latin typeface="Lato"/>
              <a:ea typeface="Lato"/>
              <a:cs typeface="Lato"/>
              <a:sym typeface="Lato"/>
            </a:endParaRPr>
          </a:p>
        </p:txBody>
      </p:sp>
      <p:sp>
        <p:nvSpPr>
          <p:cNvPr id="241" name="Google Shape;241;p34"/>
          <p:cNvSpPr txBox="1"/>
          <p:nvPr/>
        </p:nvSpPr>
        <p:spPr>
          <a:xfrm>
            <a:off x="311938" y="3770669"/>
            <a:ext cx="8529900" cy="90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Lato"/>
                <a:ea typeface="Lato"/>
                <a:cs typeface="Lato"/>
                <a:sym typeface="Lato"/>
              </a:rPr>
              <a:t>Variable age dan serum_creatinine memiliki hubungan positif terhadap DEATH_EVENT, sedangkan variabel ejection_fraction, serum_sodium, dan time memiliki hubungan yang negatif.</a:t>
            </a:r>
            <a:endParaRPr sz="15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nvSpPr>
        <p:spPr>
          <a:xfrm>
            <a:off x="756025" y="16360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Raleway"/>
                <a:ea typeface="Raleway"/>
                <a:cs typeface="Raleway"/>
                <a:sym typeface="Raleway"/>
              </a:rPr>
              <a:t>Prediction Model</a:t>
            </a:r>
            <a:endParaRPr b="1" sz="3200">
              <a:latin typeface="Raleway"/>
              <a:ea typeface="Raleway"/>
              <a:cs typeface="Raleway"/>
              <a:sym typeface="Raleway"/>
            </a:endParaRPr>
          </a:p>
          <a:p>
            <a:pPr indent="0" lvl="0" marL="0" rtl="0" algn="l">
              <a:lnSpc>
                <a:spcPct val="115000"/>
              </a:lnSpc>
              <a:spcBef>
                <a:spcPts val="1600"/>
              </a:spcBef>
              <a:spcAft>
                <a:spcPts val="1600"/>
              </a:spcAft>
              <a:buNone/>
            </a:pPr>
            <a:r>
              <a:rPr b="1" lang="en" sz="1800">
                <a:solidFill>
                  <a:schemeClr val="accent3"/>
                </a:solidFill>
                <a:latin typeface="Raleway"/>
                <a:ea typeface="Raleway"/>
                <a:cs typeface="Raleway"/>
                <a:sym typeface="Raleway"/>
              </a:rPr>
              <a:t>Logistic Regression Approach</a:t>
            </a:r>
            <a:endParaRPr b="1" sz="3600">
              <a:latin typeface="Raleway"/>
              <a:ea typeface="Raleway"/>
              <a:cs typeface="Raleway"/>
              <a:sym typeface="Raleway"/>
            </a:endParaRPr>
          </a:p>
        </p:txBody>
      </p:sp>
      <p:pic>
        <p:nvPicPr>
          <p:cNvPr id="247" name="Google Shape;247;p35"/>
          <p:cNvPicPr preferRelativeResize="0"/>
          <p:nvPr/>
        </p:nvPicPr>
        <p:blipFill>
          <a:blip r:embed="rId3">
            <a:alphaModFix/>
          </a:blip>
          <a:stretch>
            <a:fillRect/>
          </a:stretch>
        </p:blipFill>
        <p:spPr>
          <a:xfrm>
            <a:off x="4572000" y="0"/>
            <a:ext cx="4697450" cy="352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618450" y="456675"/>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pic>
        <p:nvPicPr>
          <p:cNvPr id="253" name="Google Shape;253;p36"/>
          <p:cNvPicPr preferRelativeResize="0"/>
          <p:nvPr/>
        </p:nvPicPr>
        <p:blipFill>
          <a:blip r:embed="rId3">
            <a:alphaModFix/>
          </a:blip>
          <a:stretch>
            <a:fillRect/>
          </a:stretch>
        </p:blipFill>
        <p:spPr>
          <a:xfrm>
            <a:off x="243238" y="1821625"/>
            <a:ext cx="4051324" cy="1998750"/>
          </a:xfrm>
          <a:prstGeom prst="rect">
            <a:avLst/>
          </a:prstGeom>
          <a:noFill/>
          <a:ln>
            <a:noFill/>
          </a:ln>
        </p:spPr>
      </p:pic>
      <p:pic>
        <p:nvPicPr>
          <p:cNvPr id="254" name="Google Shape;254;p36"/>
          <p:cNvPicPr preferRelativeResize="0"/>
          <p:nvPr/>
        </p:nvPicPr>
        <p:blipFill>
          <a:blip r:embed="rId4">
            <a:alphaModFix/>
          </a:blip>
          <a:stretch>
            <a:fillRect/>
          </a:stretch>
        </p:blipFill>
        <p:spPr>
          <a:xfrm>
            <a:off x="5122425" y="1821625"/>
            <a:ext cx="2562225" cy="1638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650575" y="4882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60" name="Google Shape;260;p3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2" name="Google Shape;262;p37"/>
          <p:cNvPicPr preferRelativeResize="0"/>
          <p:nvPr/>
        </p:nvPicPr>
        <p:blipFill>
          <a:blip r:embed="rId3">
            <a:alphaModFix/>
          </a:blip>
          <a:stretch>
            <a:fillRect/>
          </a:stretch>
        </p:blipFill>
        <p:spPr>
          <a:xfrm>
            <a:off x="290075" y="1744625"/>
            <a:ext cx="4170675" cy="542375"/>
          </a:xfrm>
          <a:prstGeom prst="rect">
            <a:avLst/>
          </a:prstGeom>
          <a:noFill/>
          <a:ln>
            <a:noFill/>
          </a:ln>
        </p:spPr>
      </p:pic>
      <p:pic>
        <p:nvPicPr>
          <p:cNvPr id="263" name="Google Shape;263;p37"/>
          <p:cNvPicPr preferRelativeResize="0"/>
          <p:nvPr/>
        </p:nvPicPr>
        <p:blipFill>
          <a:blip r:embed="rId4">
            <a:alphaModFix/>
          </a:blip>
          <a:stretch>
            <a:fillRect/>
          </a:stretch>
        </p:blipFill>
        <p:spPr>
          <a:xfrm>
            <a:off x="5036925" y="1744625"/>
            <a:ext cx="3580700" cy="1686275"/>
          </a:xfrm>
          <a:prstGeom prst="rect">
            <a:avLst/>
          </a:prstGeom>
          <a:noFill/>
          <a:ln>
            <a:noFill/>
          </a:ln>
        </p:spPr>
      </p:pic>
      <p:pic>
        <p:nvPicPr>
          <p:cNvPr id="264" name="Google Shape;264;p37"/>
          <p:cNvPicPr preferRelativeResize="0"/>
          <p:nvPr/>
        </p:nvPicPr>
        <p:blipFill>
          <a:blip r:embed="rId5">
            <a:alphaModFix/>
          </a:blip>
          <a:stretch>
            <a:fillRect/>
          </a:stretch>
        </p:blipFill>
        <p:spPr>
          <a:xfrm>
            <a:off x="510675" y="2688488"/>
            <a:ext cx="3580697" cy="1047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588600" y="537825"/>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270" name="Google Shape;270;p38"/>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2" name="Google Shape;272;p38"/>
          <p:cNvPicPr preferRelativeResize="0"/>
          <p:nvPr/>
        </p:nvPicPr>
        <p:blipFill>
          <a:blip r:embed="rId3">
            <a:alphaModFix/>
          </a:blip>
          <a:stretch>
            <a:fillRect/>
          </a:stretch>
        </p:blipFill>
        <p:spPr>
          <a:xfrm>
            <a:off x="551850" y="3008157"/>
            <a:ext cx="3374399" cy="1446168"/>
          </a:xfrm>
          <a:prstGeom prst="rect">
            <a:avLst/>
          </a:prstGeom>
          <a:noFill/>
          <a:ln>
            <a:noFill/>
          </a:ln>
        </p:spPr>
      </p:pic>
      <p:pic>
        <p:nvPicPr>
          <p:cNvPr id="273" name="Google Shape;273;p38"/>
          <p:cNvPicPr preferRelativeResize="0"/>
          <p:nvPr/>
        </p:nvPicPr>
        <p:blipFill>
          <a:blip r:embed="rId4">
            <a:alphaModFix/>
          </a:blip>
          <a:stretch>
            <a:fillRect/>
          </a:stretch>
        </p:blipFill>
        <p:spPr>
          <a:xfrm>
            <a:off x="226000" y="1542075"/>
            <a:ext cx="4136700" cy="1175625"/>
          </a:xfrm>
          <a:prstGeom prst="rect">
            <a:avLst/>
          </a:prstGeom>
          <a:noFill/>
          <a:ln>
            <a:noFill/>
          </a:ln>
        </p:spPr>
      </p:pic>
      <p:pic>
        <p:nvPicPr>
          <p:cNvPr id="274" name="Google Shape;274;p38"/>
          <p:cNvPicPr preferRelativeResize="0"/>
          <p:nvPr/>
        </p:nvPicPr>
        <p:blipFill>
          <a:blip r:embed="rId5">
            <a:alphaModFix/>
          </a:blip>
          <a:stretch>
            <a:fillRect/>
          </a:stretch>
        </p:blipFill>
        <p:spPr>
          <a:xfrm>
            <a:off x="5174225" y="1352625"/>
            <a:ext cx="3146977" cy="2964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39"/>
          <p:cNvSpPr txBox="1"/>
          <p:nvPr/>
        </p:nvSpPr>
        <p:spPr>
          <a:xfrm>
            <a:off x="715050" y="2044850"/>
            <a:ext cx="2697300" cy="9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Comfortaa"/>
                <a:ea typeface="Comfortaa"/>
                <a:cs typeface="Comfortaa"/>
                <a:sym typeface="Comfortaa"/>
              </a:rPr>
              <a:t>Thank You</a:t>
            </a:r>
            <a:endParaRPr b="1" sz="34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Business Understanding</a:t>
            </a:r>
            <a:endParaRPr sz="3600"/>
          </a:p>
        </p:txBody>
      </p:sp>
      <p:sp>
        <p:nvSpPr>
          <p:cNvPr id="100" name="Google Shape;100;p15"/>
          <p:cNvSpPr txBox="1"/>
          <p:nvPr>
            <p:ph idx="1" type="body"/>
          </p:nvPr>
        </p:nvSpPr>
        <p:spPr>
          <a:xfrm>
            <a:off x="311700" y="1543050"/>
            <a:ext cx="8256600" cy="2611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omfortaa"/>
              <a:buAutoNum type="arabicPeriod"/>
            </a:pPr>
            <a:r>
              <a:rPr lang="en" sz="1900">
                <a:latin typeface="Comfortaa"/>
                <a:ea typeface="Comfortaa"/>
                <a:cs typeface="Comfortaa"/>
                <a:sym typeface="Comfortaa"/>
              </a:rPr>
              <a:t>How does each feature affect the distribution of death events?</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AutoNum type="arabicPeriod"/>
            </a:pPr>
            <a:r>
              <a:rPr lang="en" sz="1900">
                <a:latin typeface="Comfortaa"/>
                <a:ea typeface="Comfortaa"/>
                <a:cs typeface="Comfortaa"/>
                <a:sym typeface="Comfortaa"/>
              </a:rPr>
              <a:t>How is the correlation among features?</a:t>
            </a:r>
            <a:endParaRPr sz="1900">
              <a:latin typeface="Comfortaa"/>
              <a:ea typeface="Comfortaa"/>
              <a:cs typeface="Comfortaa"/>
              <a:sym typeface="Comfortaa"/>
            </a:endParaRPr>
          </a:p>
          <a:p>
            <a:pPr indent="-349250" lvl="0" marL="457200" rtl="0" algn="l">
              <a:spcBef>
                <a:spcPts val="0"/>
              </a:spcBef>
              <a:spcAft>
                <a:spcPts val="0"/>
              </a:spcAft>
              <a:buSzPts val="1900"/>
              <a:buFont typeface="Comfortaa"/>
              <a:buAutoNum type="arabicPeriod"/>
            </a:pPr>
            <a:r>
              <a:rPr lang="en" sz="1900">
                <a:latin typeface="Comfortaa"/>
                <a:ea typeface="Comfortaa"/>
                <a:cs typeface="Comfortaa"/>
                <a:sym typeface="Comfortaa"/>
              </a:rPr>
              <a:t>How is the heart failure prediction model?</a:t>
            </a:r>
            <a:endParaRPr sz="19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Analytic Approach</a:t>
            </a:r>
            <a:endParaRPr sz="3600"/>
          </a:p>
        </p:txBody>
      </p:sp>
      <p:sp>
        <p:nvSpPr>
          <p:cNvPr id="106" name="Google Shape;106;p16"/>
          <p:cNvSpPr txBox="1"/>
          <p:nvPr>
            <p:ph idx="1" type="body"/>
          </p:nvPr>
        </p:nvSpPr>
        <p:spPr>
          <a:xfrm>
            <a:off x="311700" y="1543050"/>
            <a:ext cx="8256600" cy="26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Predictive : Logistic Regression </a:t>
            </a:r>
            <a:endParaRPr b="1" sz="2400"/>
          </a:p>
          <a:p>
            <a:pPr indent="0" lvl="0" marL="0" rtl="0" algn="just">
              <a:spcBef>
                <a:spcPts val="1600"/>
              </a:spcBef>
              <a:spcAft>
                <a:spcPts val="0"/>
              </a:spcAft>
              <a:buNone/>
            </a:pPr>
            <a:r>
              <a:rPr b="1" lang="en" sz="1500">
                <a:solidFill>
                  <a:srgbClr val="000000"/>
                </a:solidFill>
                <a:latin typeface="Comfortaa"/>
                <a:ea typeface="Comfortaa"/>
                <a:cs typeface="Comfortaa"/>
                <a:sym typeface="Comfortaa"/>
              </a:rPr>
              <a:t>Logistic regression</a:t>
            </a:r>
            <a:r>
              <a:rPr lang="en" sz="1500">
                <a:solidFill>
                  <a:srgbClr val="000000"/>
                </a:solidFill>
                <a:latin typeface="Comfortaa"/>
                <a:ea typeface="Comfortaa"/>
                <a:cs typeface="Comfortaa"/>
                <a:sym typeface="Comfortaa"/>
              </a:rPr>
              <a:t> measures the relationship between the categorical dependent variable and one or more independent variables by estimating probabilities using a </a:t>
            </a:r>
            <a:r>
              <a:rPr b="1" lang="en" sz="1500">
                <a:solidFill>
                  <a:srgbClr val="000000"/>
                </a:solidFill>
                <a:latin typeface="Comfortaa"/>
                <a:ea typeface="Comfortaa"/>
                <a:cs typeface="Comfortaa"/>
                <a:sym typeface="Comfortaa"/>
              </a:rPr>
              <a:t>logistic</a:t>
            </a:r>
            <a:r>
              <a:rPr lang="en" sz="1500">
                <a:solidFill>
                  <a:srgbClr val="000000"/>
                </a:solidFill>
                <a:latin typeface="Comfortaa"/>
                <a:ea typeface="Comfortaa"/>
                <a:cs typeface="Comfortaa"/>
                <a:sym typeface="Comfortaa"/>
              </a:rPr>
              <a:t> function, which is the cumulative distribution function of </a:t>
            </a:r>
            <a:r>
              <a:rPr b="1" lang="en" sz="1500">
                <a:solidFill>
                  <a:srgbClr val="000000"/>
                </a:solidFill>
                <a:latin typeface="Comfortaa"/>
                <a:ea typeface="Comfortaa"/>
                <a:cs typeface="Comfortaa"/>
                <a:sym typeface="Comfortaa"/>
              </a:rPr>
              <a:t>logistic</a:t>
            </a:r>
            <a:r>
              <a:rPr lang="en" sz="1500">
                <a:solidFill>
                  <a:srgbClr val="000000"/>
                </a:solidFill>
                <a:latin typeface="Comfortaa"/>
                <a:ea typeface="Comfortaa"/>
                <a:cs typeface="Comfortaa"/>
                <a:sym typeface="Comfortaa"/>
              </a:rPr>
              <a:t> distribution.</a:t>
            </a:r>
            <a:endParaRPr b="1" sz="2800">
              <a:latin typeface="Comfortaa"/>
              <a:ea typeface="Comfortaa"/>
              <a:cs typeface="Comfortaa"/>
              <a:sym typeface="Comfortaa"/>
            </a:endParaRPr>
          </a:p>
          <a:p>
            <a:pPr indent="0" lvl="0" marL="0" rtl="0" algn="l">
              <a:spcBef>
                <a:spcPts val="160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Requirements</a:t>
            </a:r>
            <a:endParaRPr sz="3600"/>
          </a:p>
        </p:txBody>
      </p:sp>
      <p:sp>
        <p:nvSpPr>
          <p:cNvPr id="112" name="Google Shape;112;p17"/>
          <p:cNvSpPr txBox="1"/>
          <p:nvPr>
            <p:ph idx="1" type="body"/>
          </p:nvPr>
        </p:nvSpPr>
        <p:spPr>
          <a:xfrm>
            <a:off x="787075" y="1543050"/>
            <a:ext cx="7781100" cy="215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Data patients based on death event, age, sex, patient’s smoking habits. llevel of creatinine phosphokinase, precentage of ejection fraction, number of platelets in blood, level of serum creatine and serum sodium, time of follow up, data of patients suffers from anemia, diabetes, and high blood pressure.</a:t>
            </a:r>
            <a:endParaRPr sz="2000"/>
          </a:p>
          <a:p>
            <a:pPr indent="0" lvl="0" marL="0" rtl="0" algn="just">
              <a:spcBef>
                <a:spcPts val="16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Collection</a:t>
            </a:r>
            <a:endParaRPr sz="3600"/>
          </a:p>
        </p:txBody>
      </p:sp>
      <p:sp>
        <p:nvSpPr>
          <p:cNvPr id="118" name="Google Shape;118;p18"/>
          <p:cNvSpPr txBox="1"/>
          <p:nvPr>
            <p:ph idx="1" type="body"/>
          </p:nvPr>
        </p:nvSpPr>
        <p:spPr>
          <a:xfrm>
            <a:off x="311700" y="1543050"/>
            <a:ext cx="8256600" cy="26118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 sz="1800">
                <a:solidFill>
                  <a:srgbClr val="000000"/>
                </a:solidFill>
                <a:latin typeface="Comfortaa"/>
                <a:ea typeface="Comfortaa"/>
                <a:cs typeface="Comfortaa"/>
                <a:sym typeface="Comfortaa"/>
              </a:rPr>
              <a:t>Data is collected from Kaggle at:</a:t>
            </a:r>
            <a:endParaRPr sz="1800">
              <a:solidFill>
                <a:srgbClr val="000000"/>
              </a:solidFill>
              <a:latin typeface="Comfortaa"/>
              <a:ea typeface="Comfortaa"/>
              <a:cs typeface="Comfortaa"/>
              <a:sym typeface="Comfortaa"/>
            </a:endParaRPr>
          </a:p>
          <a:p>
            <a:pPr indent="0" lvl="0" marL="0" rtl="0" algn="ctr">
              <a:lnSpc>
                <a:spcPct val="90000"/>
              </a:lnSpc>
              <a:spcBef>
                <a:spcPts val="1200"/>
              </a:spcBef>
              <a:spcAft>
                <a:spcPts val="0"/>
              </a:spcAft>
              <a:buNone/>
            </a:pPr>
            <a:r>
              <a:rPr lang="en" sz="1800" u="sng">
                <a:solidFill>
                  <a:schemeClr val="hlink"/>
                </a:solidFill>
                <a:latin typeface="Comfortaa"/>
                <a:ea typeface="Comfortaa"/>
                <a:cs typeface="Comfortaa"/>
                <a:sym typeface="Comfortaa"/>
                <a:hlinkClick r:id="rId3"/>
              </a:rPr>
              <a:t>https://www.kaggle.com/andrewmvd/heart-failure-clinical-data</a:t>
            </a:r>
            <a:endParaRPr sz="1800" u="sng">
              <a:solidFill>
                <a:schemeClr val="hlink"/>
              </a:solidFill>
              <a:latin typeface="Comfortaa"/>
              <a:ea typeface="Comfortaa"/>
              <a:cs typeface="Comfortaa"/>
              <a:sym typeface="Comfortaa"/>
            </a:endParaRPr>
          </a:p>
          <a:p>
            <a:pPr indent="0" lvl="0" marL="0" rtl="0" algn="l">
              <a:spcBef>
                <a:spcPts val="0"/>
              </a:spcBef>
              <a:spcAft>
                <a:spcPts val="0"/>
              </a:spcAft>
              <a:buNone/>
            </a:pPr>
            <a:r>
              <a:t/>
            </a:r>
            <a:endParaRPr b="1" sz="2200">
              <a:latin typeface="Comfortaa"/>
              <a:ea typeface="Comfortaa"/>
              <a:cs typeface="Comfortaa"/>
              <a:sym typeface="Comfortaa"/>
            </a:endParaRPr>
          </a:p>
          <a:p>
            <a:pPr indent="0" lvl="0" marL="0" rtl="0" algn="l">
              <a:spcBef>
                <a:spcPts val="1600"/>
              </a:spcBef>
              <a:spcAft>
                <a:spcPts val="1600"/>
              </a:spcAft>
              <a:buNone/>
            </a:pPr>
            <a:r>
              <a:t/>
            </a:r>
            <a:endParaRPr sz="22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Understanding</a:t>
            </a:r>
            <a:endParaRPr sz="3600"/>
          </a:p>
        </p:txBody>
      </p:sp>
      <p:sp>
        <p:nvSpPr>
          <p:cNvPr id="124" name="Google Shape;124;p19"/>
          <p:cNvSpPr txBox="1"/>
          <p:nvPr/>
        </p:nvSpPr>
        <p:spPr>
          <a:xfrm>
            <a:off x="451625" y="1204350"/>
            <a:ext cx="7865700" cy="30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t/>
            </a:r>
            <a:endParaRPr>
              <a:latin typeface="Comfortaa"/>
              <a:ea typeface="Comfortaa"/>
              <a:cs typeface="Comfortaa"/>
              <a:sym typeface="Comfortaa"/>
            </a:endParaRPr>
          </a:p>
        </p:txBody>
      </p:sp>
      <p:pic>
        <p:nvPicPr>
          <p:cNvPr id="125" name="Google Shape;125;p19"/>
          <p:cNvPicPr preferRelativeResize="0"/>
          <p:nvPr/>
        </p:nvPicPr>
        <p:blipFill>
          <a:blip r:embed="rId3">
            <a:alphaModFix/>
          </a:blip>
          <a:stretch>
            <a:fillRect/>
          </a:stretch>
        </p:blipFill>
        <p:spPr>
          <a:xfrm>
            <a:off x="853400" y="1291563"/>
            <a:ext cx="7286625" cy="374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Understanding</a:t>
            </a:r>
            <a:endParaRPr sz="3600"/>
          </a:p>
        </p:txBody>
      </p:sp>
      <p:pic>
        <p:nvPicPr>
          <p:cNvPr id="131" name="Google Shape;131;p20"/>
          <p:cNvPicPr preferRelativeResize="0"/>
          <p:nvPr/>
        </p:nvPicPr>
        <p:blipFill>
          <a:blip r:embed="rId3">
            <a:alphaModFix/>
          </a:blip>
          <a:stretch>
            <a:fillRect/>
          </a:stretch>
        </p:blipFill>
        <p:spPr>
          <a:xfrm>
            <a:off x="290500" y="1908138"/>
            <a:ext cx="8562975" cy="21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25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Understanding</a:t>
            </a:r>
            <a:endParaRPr sz="3600"/>
          </a:p>
        </p:txBody>
      </p:sp>
      <p:pic>
        <p:nvPicPr>
          <p:cNvPr id="137" name="Google Shape;137;p21"/>
          <p:cNvPicPr preferRelativeResize="0"/>
          <p:nvPr/>
        </p:nvPicPr>
        <p:blipFill>
          <a:blip r:embed="rId3">
            <a:alphaModFix/>
          </a:blip>
          <a:stretch>
            <a:fillRect/>
          </a:stretch>
        </p:blipFill>
        <p:spPr>
          <a:xfrm>
            <a:off x="1858525" y="1157575"/>
            <a:ext cx="5966394"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