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9144000" cy="5143500" type="screen16x9"/>
  <p:notesSz cx="6858000" cy="9144000"/>
  <p:embeddedFontLst>
    <p:embeddedFont>
      <p:font typeface="Caveat" pitchFamily="2" charset="0"/>
      <p:regular r:id="rId12"/>
      <p:bold r:id="rId13"/>
    </p:embeddedFont>
    <p:embeddedFont>
      <p:font typeface="Roboto" panose="02000000000000000000" pitchFamily="2" charset="0"/>
      <p:regular r:id="rId14"/>
      <p:bold r:id="rId15"/>
      <p:italic r:id="rId16"/>
      <p:boldItalic r:id="rId17"/>
    </p:embeddedFont>
    <p:embeddedFont>
      <p:font typeface="Roboto Medium"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N0ro1n+iU9eAnZ0wUISZkuaFZ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57"/>
    <p:restoredTop sz="94703"/>
  </p:normalViewPr>
  <p:slideViewPr>
    <p:cSldViewPr snapToGrid="0">
      <p:cViewPr varScale="1">
        <p:scale>
          <a:sx n="64" d="100"/>
          <a:sy n="64" d="100"/>
        </p:scale>
        <p:origin x="176" y="18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05c4f17d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205c4f17d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08aec709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d08aec7090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5ab7526f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05ab7526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08aec70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d08aec709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08aec709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d08aec70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a198531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ca198531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branhuzaifah.medium.com/habits-of-being-happy-aa7acc7dc0f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cs.google.com/document/d/1C3_KxfUbx9DeKzN90O3VXY3p0YO6biapBOEOCtLWGIU/ed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4"/>
        <p:cNvGrpSpPr/>
        <p:nvPr/>
      </p:nvGrpSpPr>
      <p:grpSpPr>
        <a:xfrm>
          <a:off x="0" y="0"/>
          <a:ext cx="0" cy="0"/>
          <a:chOff x="0" y="0"/>
          <a:chExt cx="0" cy="0"/>
        </a:xfrm>
      </p:grpSpPr>
      <p:pic>
        <p:nvPicPr>
          <p:cNvPr id="55" name="Google Shape;55;g205c4f17d20_0_0"/>
          <p:cNvPicPr preferRelativeResize="0"/>
          <p:nvPr/>
        </p:nvPicPr>
        <p:blipFill rotWithShape="1">
          <a:blip r:embed="rId3">
            <a:alphaModFix/>
          </a:blip>
          <a:srcRect/>
          <a:stretch/>
        </p:blipFill>
        <p:spPr>
          <a:xfrm>
            <a:off x="133214" y="0"/>
            <a:ext cx="9010785" cy="5143499"/>
          </a:xfrm>
          <a:prstGeom prst="rect">
            <a:avLst/>
          </a:prstGeom>
          <a:noFill/>
          <a:ln>
            <a:noFill/>
          </a:ln>
        </p:spPr>
      </p:pic>
      <p:sp>
        <p:nvSpPr>
          <p:cNvPr id="56" name="Google Shape;56;g205c4f17d20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en" sz="3600" b="1">
                <a:solidFill>
                  <a:srgbClr val="36949B"/>
                </a:solidFill>
              </a:rPr>
              <a:t>Petunjuk Pengerjaan</a:t>
            </a:r>
            <a:endParaRPr/>
          </a:p>
        </p:txBody>
      </p:sp>
      <p:sp>
        <p:nvSpPr>
          <p:cNvPr id="57" name="Google Shape;57;g205c4f17d20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41176"/>
              <a:buNone/>
            </a:pPr>
            <a:r>
              <a:rPr lang="en" sz="1500">
                <a:solidFill>
                  <a:schemeClr val="dk1"/>
                </a:solidFill>
                <a:latin typeface="Roboto"/>
                <a:ea typeface="Roboto"/>
                <a:cs typeface="Roboto"/>
                <a:sym typeface="Roboto"/>
              </a:rPr>
              <a:t>Dokumen ini memang </a:t>
            </a:r>
            <a:r>
              <a:rPr lang="en" sz="1500" b="1">
                <a:solidFill>
                  <a:srgbClr val="18919B"/>
                </a:solidFill>
                <a:latin typeface="Roboto"/>
                <a:ea typeface="Roboto"/>
                <a:cs typeface="Roboto"/>
                <a:sym typeface="Roboto"/>
              </a:rPr>
              <a:t>tidak open access untuk edit</a:t>
            </a:r>
            <a:r>
              <a:rPr lang="en" sz="1500">
                <a:solidFill>
                  <a:schemeClr val="dk1"/>
                </a:solidFill>
                <a:latin typeface="Roboto"/>
                <a:ea typeface="Roboto"/>
                <a:cs typeface="Roboto"/>
                <a:sym typeface="Roboto"/>
              </a:rPr>
              <a:t>, maka download lah file ini lalu kerjakanlah pada device masing-masing, dengan cara </a:t>
            </a:r>
            <a:r>
              <a:rPr lang="en" sz="1500" b="1">
                <a:solidFill>
                  <a:srgbClr val="18919B"/>
                </a:solidFill>
                <a:latin typeface="Roboto"/>
                <a:ea typeface="Roboto"/>
                <a:cs typeface="Roboto"/>
                <a:sym typeface="Roboto"/>
              </a:rPr>
              <a:t>klik file</a:t>
            </a:r>
            <a:r>
              <a:rPr lang="en" sz="1500">
                <a:solidFill>
                  <a:schemeClr val="dk1"/>
                </a:solidFill>
                <a:latin typeface="Roboto"/>
                <a:ea typeface="Roboto"/>
                <a:cs typeface="Roboto"/>
                <a:sym typeface="Roboto"/>
              </a:rPr>
              <a:t> pada pojok kiri, </a:t>
            </a:r>
            <a:r>
              <a:rPr lang="en" sz="1500" b="1">
                <a:solidFill>
                  <a:srgbClr val="18919B"/>
                </a:solidFill>
                <a:latin typeface="Roboto"/>
                <a:ea typeface="Roboto"/>
                <a:cs typeface="Roboto"/>
                <a:sym typeface="Roboto"/>
              </a:rPr>
              <a:t>pilih download</a:t>
            </a:r>
            <a:r>
              <a:rPr lang="en" sz="1500">
                <a:solidFill>
                  <a:schemeClr val="dk1"/>
                </a:solidFill>
                <a:latin typeface="Roboto"/>
                <a:ea typeface="Roboto"/>
                <a:cs typeface="Roboto"/>
                <a:sym typeface="Roboto"/>
              </a:rPr>
              <a:t>, dan </a:t>
            </a:r>
            <a:r>
              <a:rPr lang="en" sz="1500" b="1">
                <a:solidFill>
                  <a:srgbClr val="18919B"/>
                </a:solidFill>
                <a:latin typeface="Roboto"/>
                <a:ea typeface="Roboto"/>
                <a:cs typeface="Roboto"/>
                <a:sym typeface="Roboto"/>
              </a:rPr>
              <a:t>pilihlah Microsoft Powerpoint .pptx</a:t>
            </a:r>
            <a:endParaRPr sz="1500" b="1">
              <a:solidFill>
                <a:srgbClr val="18919B"/>
              </a:solidFill>
              <a:latin typeface="Roboto"/>
              <a:ea typeface="Roboto"/>
              <a:cs typeface="Roboto"/>
              <a:sym typeface="Roboto"/>
            </a:endParaRPr>
          </a:p>
          <a:p>
            <a:pPr marL="0" lvl="0" indent="0" algn="l" rtl="0">
              <a:lnSpc>
                <a:spcPct val="115000"/>
              </a:lnSpc>
              <a:spcBef>
                <a:spcPts val="0"/>
              </a:spcBef>
              <a:spcAft>
                <a:spcPts val="0"/>
              </a:spcAft>
              <a:buSzPct val="141176"/>
              <a:buNone/>
            </a:pPr>
            <a:r>
              <a:rPr lang="en" sz="1500" b="1">
                <a:solidFill>
                  <a:srgbClr val="18919B"/>
                </a:solidFill>
                <a:latin typeface="Roboto"/>
                <a:ea typeface="Roboto"/>
                <a:cs typeface="Roboto"/>
                <a:sym typeface="Roboto"/>
              </a:rPr>
              <a:t>Untuk mengerjakan, perhatikan perintah dibawah ini: </a:t>
            </a:r>
            <a:endParaRPr sz="1500" b="1">
              <a:solidFill>
                <a:srgbClr val="18919B"/>
              </a:solidFill>
              <a:latin typeface="Roboto"/>
              <a:ea typeface="Roboto"/>
              <a:cs typeface="Roboto"/>
              <a:sym typeface="Roboto"/>
            </a:endParaRPr>
          </a:p>
          <a:p>
            <a:pPr marL="457200" lvl="0" indent="-316706" algn="l" rtl="0">
              <a:lnSpc>
                <a:spcPct val="115000"/>
              </a:lnSpc>
              <a:spcBef>
                <a:spcPts val="600"/>
              </a:spcBef>
              <a:spcAft>
                <a:spcPts val="0"/>
              </a:spcAft>
              <a:buClr>
                <a:schemeClr val="dk1"/>
              </a:buClr>
              <a:buSzPct val="100000"/>
              <a:buFont typeface="Roboto"/>
              <a:buAutoNum type="arabicPeriod"/>
            </a:pPr>
            <a:r>
              <a:rPr lang="en" sz="1500">
                <a:solidFill>
                  <a:schemeClr val="dk1"/>
                </a:solidFill>
                <a:latin typeface="Roboto"/>
                <a:ea typeface="Roboto"/>
                <a:cs typeface="Roboto"/>
                <a:sym typeface="Roboto"/>
              </a:rPr>
              <a:t>Buatlah rangkuman untuk materi yang kamu pelajari hari ini pada slide 3, jika tidak cukup, boleh kamu tambahkan slide. </a:t>
            </a:r>
            <a:endParaRPr sz="1500">
              <a:solidFill>
                <a:schemeClr val="dk1"/>
              </a:solidFill>
              <a:latin typeface="Roboto"/>
              <a:ea typeface="Roboto"/>
              <a:cs typeface="Roboto"/>
              <a:sym typeface="Roboto"/>
            </a:endParaRPr>
          </a:p>
          <a:p>
            <a:pPr marL="457200" lvl="0" indent="-316706" algn="l" rtl="0">
              <a:lnSpc>
                <a:spcPct val="115000"/>
              </a:lnSpc>
              <a:spcBef>
                <a:spcPts val="600"/>
              </a:spcBef>
              <a:spcAft>
                <a:spcPts val="0"/>
              </a:spcAft>
              <a:buClr>
                <a:schemeClr val="dk1"/>
              </a:buClr>
              <a:buSzPct val="100000"/>
              <a:buFont typeface="Roboto"/>
              <a:buAutoNum type="arabicPeriod"/>
            </a:pPr>
            <a:r>
              <a:rPr lang="en" sz="1500">
                <a:solidFill>
                  <a:schemeClr val="dk1"/>
                </a:solidFill>
                <a:latin typeface="Roboto"/>
                <a:ea typeface="Roboto"/>
                <a:cs typeface="Roboto"/>
                <a:sym typeface="Roboto"/>
              </a:rPr>
              <a:t>Perhatikan dan pahamilah pertanyaan yang ada pada slide di bawah.</a:t>
            </a:r>
            <a:endParaRPr sz="1500">
              <a:solidFill>
                <a:schemeClr val="dk1"/>
              </a:solidFill>
              <a:latin typeface="Roboto"/>
              <a:ea typeface="Roboto"/>
              <a:cs typeface="Roboto"/>
              <a:sym typeface="Roboto"/>
            </a:endParaRPr>
          </a:p>
          <a:p>
            <a:pPr marL="457200" lvl="0" indent="-316706" algn="l" rtl="0">
              <a:lnSpc>
                <a:spcPct val="115000"/>
              </a:lnSpc>
              <a:spcBef>
                <a:spcPts val="600"/>
              </a:spcBef>
              <a:spcAft>
                <a:spcPts val="0"/>
              </a:spcAft>
              <a:buClr>
                <a:schemeClr val="dk1"/>
              </a:buClr>
              <a:buSzPct val="100000"/>
              <a:buFont typeface="Roboto"/>
              <a:buAutoNum type="arabicPeriod"/>
            </a:pPr>
            <a:r>
              <a:rPr lang="en" sz="1500">
                <a:solidFill>
                  <a:schemeClr val="dk1"/>
                </a:solidFill>
                <a:latin typeface="Roboto"/>
                <a:ea typeface="Roboto"/>
                <a:cs typeface="Roboto"/>
                <a:sym typeface="Roboto"/>
              </a:rPr>
              <a:t>Jawablah masing-masing pertanyaan tersebut berdasarkan pengetahuanmu dan berdasarkan apa yang kamu tangkap pada materi hari ini, tidak ada jawaban benar ataupun salah.</a:t>
            </a:r>
            <a:endParaRPr sz="1500">
              <a:solidFill>
                <a:schemeClr val="dk1"/>
              </a:solidFill>
              <a:latin typeface="Roboto"/>
              <a:ea typeface="Roboto"/>
              <a:cs typeface="Roboto"/>
              <a:sym typeface="Roboto"/>
            </a:endParaRPr>
          </a:p>
          <a:p>
            <a:pPr marL="457200" lvl="0" indent="-316706" algn="l" rtl="0">
              <a:lnSpc>
                <a:spcPct val="115000"/>
              </a:lnSpc>
              <a:spcBef>
                <a:spcPts val="600"/>
              </a:spcBef>
              <a:spcAft>
                <a:spcPts val="0"/>
              </a:spcAft>
              <a:buClr>
                <a:schemeClr val="dk1"/>
              </a:buClr>
              <a:buSzPct val="100000"/>
              <a:buFont typeface="Roboto"/>
              <a:buAutoNum type="arabicPeriod"/>
            </a:pPr>
            <a:r>
              <a:rPr lang="en" sz="1500">
                <a:solidFill>
                  <a:schemeClr val="dk1"/>
                </a:solidFill>
                <a:latin typeface="Roboto"/>
                <a:ea typeface="Roboto"/>
                <a:cs typeface="Roboto"/>
                <a:sym typeface="Roboto"/>
              </a:rPr>
              <a:t>Jawaban dapat diletakkan pada slide 6 (jika tidak cukup 1 slide, dipersilahkan untuk menambah slide)</a:t>
            </a:r>
            <a:endParaRPr sz="1500">
              <a:solidFill>
                <a:schemeClr val="dk1"/>
              </a:solidFill>
              <a:latin typeface="Roboto"/>
              <a:ea typeface="Roboto"/>
              <a:cs typeface="Roboto"/>
              <a:sym typeface="Roboto"/>
            </a:endParaRPr>
          </a:p>
          <a:p>
            <a:pPr marL="457200" lvl="0" indent="-316706" algn="l" rtl="0">
              <a:lnSpc>
                <a:spcPct val="115000"/>
              </a:lnSpc>
              <a:spcBef>
                <a:spcPts val="600"/>
              </a:spcBef>
              <a:spcAft>
                <a:spcPts val="600"/>
              </a:spcAft>
              <a:buClr>
                <a:schemeClr val="dk1"/>
              </a:buClr>
              <a:buSzPct val="100000"/>
              <a:buFont typeface="Roboto"/>
              <a:buAutoNum type="arabicPeriod"/>
            </a:pPr>
            <a:r>
              <a:rPr lang="en" sz="1500">
                <a:solidFill>
                  <a:schemeClr val="dk1"/>
                </a:solidFill>
                <a:latin typeface="Roboto"/>
                <a:ea typeface="Roboto"/>
                <a:cs typeface="Roboto"/>
                <a:sym typeface="Roboto"/>
              </a:rPr>
              <a:t>Upload pekerjaanmu di LinkedIn dan tag @MySkill juga tutor yang mengajar kelas @achmadrozie. Yang di upload boleh berupa file ppt maupun file screenshot dari file ini. </a:t>
            </a:r>
            <a:endParaRPr sz="15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61"/>
        <p:cNvGrpSpPr/>
        <p:nvPr/>
      </p:nvGrpSpPr>
      <p:grpSpPr>
        <a:xfrm>
          <a:off x="0" y="0"/>
          <a:ext cx="0" cy="0"/>
          <a:chOff x="0" y="0"/>
          <a:chExt cx="0" cy="0"/>
        </a:xfrm>
      </p:grpSpPr>
      <p:pic>
        <p:nvPicPr>
          <p:cNvPr id="62" name="Google Shape;62;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63" name="Google Shape;63;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64" name="Google Shape;64;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Roboto"/>
                <a:ea typeface="Roboto"/>
                <a:cs typeface="Roboto"/>
                <a:sym typeface="Roboto"/>
              </a:rPr>
              <a:t>Data Analyst</a:t>
            </a:r>
            <a:endParaRPr sz="2400" b="1" i="0" u="none" strike="noStrike" cap="none">
              <a:solidFill>
                <a:srgbClr val="000000"/>
              </a:solidFill>
              <a:latin typeface="Roboto"/>
              <a:ea typeface="Roboto"/>
              <a:cs typeface="Roboto"/>
              <a:sym typeface="Roboto"/>
            </a:endParaRPr>
          </a:p>
        </p:txBody>
      </p:sp>
      <p:sp>
        <p:nvSpPr>
          <p:cNvPr id="65" name="Google Shape;65;p1"/>
          <p:cNvSpPr txBox="1"/>
          <p:nvPr/>
        </p:nvSpPr>
        <p:spPr>
          <a:xfrm>
            <a:off x="2971725" y="3509885"/>
            <a:ext cx="23325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Oleh: _ _ _</a:t>
            </a:r>
            <a:endParaRPr sz="1800" b="0" i="0" u="none" strike="noStrike" cap="none">
              <a:solidFill>
                <a:srgbClr val="000000"/>
              </a:solidFill>
              <a:latin typeface="Roboto"/>
              <a:ea typeface="Roboto"/>
              <a:cs typeface="Roboto"/>
              <a:sym typeface="Roboto"/>
            </a:endParaRPr>
          </a:p>
        </p:txBody>
      </p:sp>
      <p:sp>
        <p:nvSpPr>
          <p:cNvPr id="66" name="Google Shape;66;p1"/>
          <p:cNvSpPr txBox="1"/>
          <p:nvPr/>
        </p:nvSpPr>
        <p:spPr>
          <a:xfrm>
            <a:off x="2917050" y="1275900"/>
            <a:ext cx="6005100" cy="1717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6800"/>
              <a:buFont typeface="Arial"/>
              <a:buNone/>
            </a:pPr>
            <a:r>
              <a:rPr lang="en" sz="6200" b="1" i="0" u="none" strike="noStrike" cap="none">
                <a:solidFill>
                  <a:srgbClr val="FFFFFF"/>
                </a:solidFill>
                <a:latin typeface="Roboto"/>
                <a:ea typeface="Roboto"/>
                <a:cs typeface="Roboto"/>
                <a:sym typeface="Roboto"/>
              </a:rPr>
              <a:t>Kickstart Career as Data Analyst</a:t>
            </a:r>
            <a:endParaRPr sz="6200" b="1" i="0" u="none" strike="noStrike" cap="none">
              <a:solidFill>
                <a:srgbClr val="FFFFFF"/>
              </a:solidFill>
              <a:latin typeface="Roboto"/>
              <a:ea typeface="Roboto"/>
              <a:cs typeface="Roboto"/>
              <a:sym typeface="Roboto"/>
            </a:endParaRPr>
          </a:p>
        </p:txBody>
      </p:sp>
      <p:cxnSp>
        <p:nvCxnSpPr>
          <p:cNvPr id="67" name="Google Shape;67;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8" name="Google Shape;68;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JOIN THE BEST UPSKILLING COMMUNITY</a:t>
            </a:r>
            <a:endParaRPr sz="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Roboto"/>
                <a:ea typeface="Roboto"/>
                <a:cs typeface="Roboto"/>
                <a:sym typeface="Roboto"/>
              </a:rPr>
              <a:t>WITH ME at</a:t>
            </a:r>
            <a:r>
              <a:rPr lang="en" sz="1500" b="0" i="0" u="none" strike="noStrike" cap="none">
                <a:solidFill>
                  <a:srgbClr val="FFFFFF"/>
                </a:solidFill>
                <a:latin typeface="Roboto Medium"/>
                <a:ea typeface="Roboto Medium"/>
                <a:cs typeface="Roboto Medium"/>
                <a:sym typeface="Roboto Medium"/>
              </a:rPr>
              <a:t> myskill.id/bootcamp</a:t>
            </a:r>
            <a:endParaRPr sz="700" b="0" i="0" u="none" strike="noStrike" cap="none">
              <a:solidFill>
                <a:srgbClr val="000000"/>
              </a:solidFill>
              <a:latin typeface="Roboto"/>
              <a:ea typeface="Roboto"/>
              <a:cs typeface="Roboto"/>
              <a:sym typeface="Roboto"/>
            </a:endParaRPr>
          </a:p>
        </p:txBody>
      </p:sp>
      <p:sp>
        <p:nvSpPr>
          <p:cNvPr id="70" name="Google Shape;70;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FULLSTACK INTENSIVE BOOTCAMP</a:t>
            </a:r>
            <a:endParaRPr sz="1400" b="0" i="0" u="none" strike="noStrike" cap="none">
              <a:solidFill>
                <a:srgbClr val="000000"/>
              </a:solidFill>
              <a:latin typeface="Arial"/>
              <a:ea typeface="Arial"/>
              <a:cs typeface="Arial"/>
              <a:sym typeface="Arial"/>
            </a:endParaRPr>
          </a:p>
        </p:txBody>
      </p:sp>
      <p:sp>
        <p:nvSpPr>
          <p:cNvPr id="71" name="Google Shape;71;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MINI PORTOFOLIO</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2" name="Google Shape;92;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93" name="Google Shape;93;p2"/>
          <p:cNvSpPr txBox="1"/>
          <p:nvPr/>
        </p:nvSpPr>
        <p:spPr>
          <a:xfrm>
            <a:off x="436550" y="903175"/>
            <a:ext cx="7973700" cy="4095706"/>
          </a:xfrm>
          <a:prstGeom prst="rect">
            <a:avLst/>
          </a:prstGeom>
          <a:noFill/>
          <a:ln>
            <a:noFill/>
          </a:ln>
        </p:spPr>
        <p:txBody>
          <a:bodyPr spcFirstLastPara="1" wrap="square" lIns="91425" tIns="91425" rIns="91425" bIns="91425" anchor="t" anchorCtr="0">
            <a:spAutoFit/>
          </a:bodyPr>
          <a:lstStyle/>
          <a:p>
            <a:pPr marL="457200" marR="0" lvl="0" indent="-336550" algn="l" rtl="0">
              <a:lnSpc>
                <a:spcPct val="115000"/>
              </a:lnSpc>
              <a:spcBef>
                <a:spcPts val="0"/>
              </a:spcBef>
              <a:spcAft>
                <a:spcPts val="0"/>
              </a:spcAft>
              <a:buClr>
                <a:srgbClr val="FFFFFF"/>
              </a:buClr>
              <a:buSzPts val="1700"/>
              <a:buFont typeface="Roboto"/>
              <a:buAutoNum type="arabicPeriod"/>
            </a:pPr>
            <a:r>
              <a:rPr lang="en-US" sz="1700" b="0" i="1" u="none" strike="noStrike" cap="none" dirty="0">
                <a:solidFill>
                  <a:schemeClr val="tx1"/>
                </a:solidFill>
                <a:highlight>
                  <a:srgbClr val="FFFFFF"/>
                </a:highlight>
                <a:latin typeface="Roboto"/>
                <a:ea typeface="Roboto"/>
                <a:cs typeface="Roboto"/>
                <a:sym typeface="Roboto"/>
              </a:rPr>
              <a:t>Data </a:t>
            </a:r>
            <a:r>
              <a:rPr lang="en-US" sz="1700" b="0" i="1" u="none" strike="noStrike" cap="none" dirty="0" err="1">
                <a:solidFill>
                  <a:schemeClr val="tx1"/>
                </a:solidFill>
                <a:highlight>
                  <a:srgbClr val="FFFFFF"/>
                </a:highlight>
                <a:latin typeface="Roboto"/>
                <a:ea typeface="Roboto"/>
                <a:cs typeface="Roboto"/>
                <a:sym typeface="Roboto"/>
              </a:rPr>
              <a:t>adalah</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sekumpulan</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informasi</a:t>
            </a:r>
            <a:r>
              <a:rPr lang="en-US" sz="1700" b="0" i="1" u="none" strike="noStrike" cap="none" dirty="0">
                <a:solidFill>
                  <a:schemeClr val="tx1"/>
                </a:solidFill>
                <a:highlight>
                  <a:srgbClr val="FFFFFF"/>
                </a:highlight>
                <a:latin typeface="Roboto"/>
                <a:ea typeface="Roboto"/>
                <a:cs typeface="Roboto"/>
                <a:sym typeface="Roboto"/>
              </a:rPr>
              <a:t> yang di </a:t>
            </a:r>
            <a:r>
              <a:rPr lang="en-US" sz="1700" b="0" i="1" u="none" strike="noStrike" cap="none" dirty="0" err="1">
                <a:solidFill>
                  <a:schemeClr val="tx1"/>
                </a:solidFill>
                <a:highlight>
                  <a:srgbClr val="FFFFFF"/>
                </a:highlight>
                <a:latin typeface="Roboto"/>
                <a:ea typeface="Roboto"/>
                <a:cs typeface="Roboto"/>
                <a:sym typeface="Roboto"/>
              </a:rPr>
              <a:t>dapat</a:t>
            </a:r>
            <a:r>
              <a:rPr lang="en-US" sz="1700" b="0" i="1" u="none" strike="noStrike" cap="none" dirty="0">
                <a:solidFill>
                  <a:schemeClr val="tx1"/>
                </a:solidFill>
                <a:highlight>
                  <a:srgbClr val="FFFFFF"/>
                </a:highlight>
                <a:latin typeface="Roboto"/>
                <a:ea typeface="Roboto"/>
                <a:cs typeface="Roboto"/>
                <a:sym typeface="Roboto"/>
              </a:rPr>
              <a:t> pada </a:t>
            </a:r>
            <a:r>
              <a:rPr lang="en-US" sz="1700" b="0" i="1" u="none" strike="noStrike" cap="none" dirty="0" err="1">
                <a:solidFill>
                  <a:schemeClr val="tx1"/>
                </a:solidFill>
                <a:highlight>
                  <a:srgbClr val="FFFFFF"/>
                </a:highlight>
                <a:latin typeface="Roboto"/>
                <a:ea typeface="Roboto"/>
                <a:cs typeface="Roboto"/>
                <a:sym typeface="Roboto"/>
              </a:rPr>
              <a:t>waktu</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tertentu</a:t>
            </a:r>
            <a:r>
              <a:rPr lang="en-US" sz="1700" b="0" i="1" u="none" strike="noStrike" cap="none" dirty="0">
                <a:solidFill>
                  <a:schemeClr val="tx1"/>
                </a:solidFill>
                <a:highlight>
                  <a:srgbClr val="FFFFFF"/>
                </a:highlight>
                <a:latin typeface="Roboto"/>
                <a:ea typeface="Roboto"/>
                <a:cs typeface="Roboto"/>
                <a:sym typeface="Roboto"/>
              </a:rPr>
              <a:t> dan </a:t>
            </a:r>
            <a:r>
              <a:rPr lang="en-US" sz="1700" b="0" i="1" u="none" strike="noStrike" cap="none" dirty="0" err="1">
                <a:solidFill>
                  <a:schemeClr val="tx1"/>
                </a:solidFill>
                <a:highlight>
                  <a:srgbClr val="FFFFFF"/>
                </a:highlight>
                <a:latin typeface="Roboto"/>
                <a:ea typeface="Roboto"/>
                <a:cs typeface="Roboto"/>
                <a:sym typeface="Roboto"/>
              </a:rPr>
              <a:t>dapat</a:t>
            </a:r>
            <a:r>
              <a:rPr lang="en-US" sz="1700" b="0" i="1" u="none" strike="noStrike" cap="none" dirty="0">
                <a:solidFill>
                  <a:schemeClr val="tx1"/>
                </a:solidFill>
                <a:highlight>
                  <a:srgbClr val="FFFFFF"/>
                </a:highlight>
                <a:latin typeface="Roboto"/>
                <a:ea typeface="Roboto"/>
                <a:cs typeface="Roboto"/>
                <a:sym typeface="Roboto"/>
              </a:rPr>
              <a:t> di </a:t>
            </a:r>
            <a:r>
              <a:rPr lang="en-US" sz="1700" b="0" i="1" u="none" strike="noStrike" cap="none" dirty="0" err="1">
                <a:solidFill>
                  <a:schemeClr val="tx1"/>
                </a:solidFill>
                <a:highlight>
                  <a:srgbClr val="FFFFFF"/>
                </a:highlight>
                <a:latin typeface="Roboto"/>
                <a:ea typeface="Roboto"/>
                <a:cs typeface="Roboto"/>
                <a:sym typeface="Roboto"/>
              </a:rPr>
              <a:t>gunakan</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untuk</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menggambarkan</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permasalahan</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yg</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ada</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serta</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bisa</a:t>
            </a:r>
            <a:r>
              <a:rPr lang="en-US" sz="1700" b="0" i="1" u="none" strike="noStrike" cap="none" dirty="0">
                <a:solidFill>
                  <a:schemeClr val="tx1"/>
                </a:solidFill>
                <a:highlight>
                  <a:srgbClr val="FFFFFF"/>
                </a:highlight>
                <a:latin typeface="Roboto"/>
                <a:ea typeface="Roboto"/>
                <a:cs typeface="Roboto"/>
                <a:sym typeface="Roboto"/>
              </a:rPr>
              <a:t> di </a:t>
            </a:r>
            <a:r>
              <a:rPr lang="en-US" sz="1700" b="0" i="1" u="none" strike="noStrike" cap="none" dirty="0" err="1">
                <a:solidFill>
                  <a:schemeClr val="tx1"/>
                </a:solidFill>
                <a:highlight>
                  <a:srgbClr val="FFFFFF"/>
                </a:highlight>
                <a:latin typeface="Roboto"/>
                <a:ea typeface="Roboto"/>
                <a:cs typeface="Roboto"/>
                <a:sym typeface="Roboto"/>
              </a:rPr>
              <a:t>cari</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solusi</a:t>
            </a:r>
            <a:r>
              <a:rPr lang="en-US" sz="1700" b="0" i="1" u="none" strike="noStrike" cap="none" dirty="0">
                <a:solidFill>
                  <a:schemeClr val="tx1"/>
                </a:solidFill>
                <a:highlight>
                  <a:srgbClr val="FFFFFF"/>
                </a:highlight>
                <a:latin typeface="Roboto"/>
                <a:ea typeface="Roboto"/>
                <a:cs typeface="Roboto"/>
                <a:sym typeface="Roboto"/>
              </a:rPr>
              <a:t> </a:t>
            </a:r>
          </a:p>
          <a:p>
            <a:pPr marL="457200" marR="0" lvl="0" indent="-336550" algn="l" rtl="0">
              <a:lnSpc>
                <a:spcPct val="115000"/>
              </a:lnSpc>
              <a:spcBef>
                <a:spcPts val="0"/>
              </a:spcBef>
              <a:spcAft>
                <a:spcPts val="0"/>
              </a:spcAft>
              <a:buClr>
                <a:srgbClr val="FFFFFF"/>
              </a:buClr>
              <a:buSzPts val="1700"/>
              <a:buFont typeface="Roboto"/>
              <a:buAutoNum type="arabicPeriod"/>
            </a:pPr>
            <a:r>
              <a:rPr lang="en-US" sz="1700" i="1" dirty="0">
                <a:solidFill>
                  <a:schemeClr val="tx1"/>
                </a:solidFill>
                <a:highlight>
                  <a:srgbClr val="FFFFFF"/>
                </a:highlight>
                <a:latin typeface="Roboto"/>
                <a:ea typeface="Roboto"/>
                <a:cs typeface="Roboto"/>
                <a:sym typeface="Roboto"/>
              </a:rPr>
              <a:t>Ada 3 </a:t>
            </a:r>
            <a:r>
              <a:rPr lang="en-US" sz="1700" i="1" dirty="0" err="1">
                <a:solidFill>
                  <a:schemeClr val="tx1"/>
                </a:solidFill>
                <a:highlight>
                  <a:srgbClr val="FFFFFF"/>
                </a:highlight>
                <a:latin typeface="Roboto"/>
                <a:ea typeface="Roboto"/>
                <a:cs typeface="Roboto"/>
                <a:sym typeface="Roboto"/>
              </a:rPr>
              <a:t>profesi</a:t>
            </a:r>
            <a:r>
              <a:rPr lang="en-US" sz="1700" i="1" dirty="0">
                <a:solidFill>
                  <a:schemeClr val="tx1"/>
                </a:solidFill>
                <a:highlight>
                  <a:srgbClr val="FFFFFF"/>
                </a:highlight>
                <a:latin typeface="Roboto"/>
                <a:ea typeface="Roboto"/>
                <a:cs typeface="Roboto"/>
                <a:sym typeface="Roboto"/>
              </a:rPr>
              <a:t> yang </a:t>
            </a:r>
            <a:r>
              <a:rPr lang="en-US" sz="1700" i="1" dirty="0" err="1">
                <a:solidFill>
                  <a:schemeClr val="tx1"/>
                </a:solidFill>
                <a:highlight>
                  <a:srgbClr val="FFFFFF"/>
                </a:highlight>
                <a:latin typeface="Roboto"/>
                <a:ea typeface="Roboto"/>
                <a:cs typeface="Roboto"/>
                <a:sym typeface="Roboto"/>
              </a:rPr>
              <a:t>berhubungan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dengan</a:t>
            </a:r>
            <a:r>
              <a:rPr lang="en-US" sz="1700" i="1" dirty="0">
                <a:solidFill>
                  <a:schemeClr val="tx1"/>
                </a:solidFill>
                <a:highlight>
                  <a:srgbClr val="FFFFFF"/>
                </a:highlight>
                <a:latin typeface="Roboto"/>
                <a:ea typeface="Roboto"/>
                <a:cs typeface="Roboto"/>
                <a:sym typeface="Roboto"/>
              </a:rPr>
              <a:t> data  </a:t>
            </a:r>
            <a:r>
              <a:rPr lang="en-US" sz="1700" i="1" dirty="0" err="1">
                <a:solidFill>
                  <a:schemeClr val="tx1"/>
                </a:solidFill>
                <a:highlight>
                  <a:srgbClr val="FFFFFF"/>
                </a:highlight>
                <a:latin typeface="Roboto"/>
                <a:ea typeface="Roboto"/>
                <a:cs typeface="Roboto"/>
                <a:sym typeface="Roboto"/>
              </a:rPr>
              <a:t>yaitu</a:t>
            </a:r>
            <a:r>
              <a:rPr lang="en-US" sz="1700" i="1" dirty="0">
                <a:solidFill>
                  <a:schemeClr val="tx1"/>
                </a:solidFill>
                <a:highlight>
                  <a:srgbClr val="FFFFFF"/>
                </a:highlight>
                <a:latin typeface="Roboto"/>
                <a:ea typeface="Roboto"/>
                <a:cs typeface="Roboto"/>
                <a:sym typeface="Roboto"/>
              </a:rPr>
              <a:t> data </a:t>
            </a:r>
            <a:r>
              <a:rPr lang="en-US" sz="1700" i="1" dirty="0" err="1">
                <a:solidFill>
                  <a:schemeClr val="tx1"/>
                </a:solidFill>
                <a:highlight>
                  <a:srgbClr val="FFFFFF"/>
                </a:highlight>
                <a:latin typeface="Roboto"/>
                <a:ea typeface="Roboto"/>
                <a:cs typeface="Roboto"/>
                <a:sym typeface="Roboto"/>
              </a:rPr>
              <a:t>enginnering</a:t>
            </a:r>
            <a:r>
              <a:rPr lang="en-US" sz="1700" i="1" dirty="0">
                <a:solidFill>
                  <a:schemeClr val="tx1"/>
                </a:solidFill>
                <a:highlight>
                  <a:srgbClr val="FFFFFF"/>
                </a:highlight>
                <a:latin typeface="Roboto"/>
                <a:ea typeface="Roboto"/>
                <a:cs typeface="Roboto"/>
                <a:sym typeface="Roboto"/>
              </a:rPr>
              <a:t> , data analyst dan data </a:t>
            </a:r>
            <a:r>
              <a:rPr lang="en-US" sz="1700" i="1" dirty="0" err="1">
                <a:solidFill>
                  <a:schemeClr val="tx1"/>
                </a:solidFill>
                <a:highlight>
                  <a:srgbClr val="FFFFFF"/>
                </a:highlight>
                <a:latin typeface="Roboto"/>
                <a:ea typeface="Roboto"/>
                <a:cs typeface="Roboto"/>
                <a:sym typeface="Roboto"/>
              </a:rPr>
              <a:t>scientis</a:t>
            </a:r>
            <a:endParaRPr lang="en-US" sz="1700" i="1" dirty="0">
              <a:solidFill>
                <a:schemeClr val="tx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rgbClr val="FFFFFF"/>
              </a:buClr>
              <a:buSzPts val="1700"/>
              <a:buFont typeface="Roboto"/>
              <a:buAutoNum type="arabicPeriod"/>
            </a:pPr>
            <a:r>
              <a:rPr lang="en-US" sz="1700" i="1" dirty="0">
                <a:solidFill>
                  <a:schemeClr val="tx1"/>
                </a:solidFill>
                <a:highlight>
                  <a:srgbClr val="FFFFFF"/>
                </a:highlight>
                <a:latin typeface="Roboto"/>
                <a:ea typeface="Roboto"/>
                <a:cs typeface="Roboto"/>
                <a:sym typeface="Roboto"/>
              </a:rPr>
              <a:t>Data </a:t>
            </a:r>
            <a:r>
              <a:rPr lang="en-US" sz="1700" i="1" dirty="0" err="1">
                <a:solidFill>
                  <a:schemeClr val="tx1"/>
                </a:solidFill>
                <a:highlight>
                  <a:srgbClr val="FFFFFF"/>
                </a:highlight>
                <a:latin typeface="Roboto"/>
                <a:ea typeface="Roboto"/>
                <a:cs typeface="Roboto"/>
                <a:sym typeface="Roboto"/>
              </a:rPr>
              <a:t>engginer</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merupakan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profesi</a:t>
            </a:r>
            <a:r>
              <a:rPr lang="en-US" sz="1700" i="1" dirty="0">
                <a:solidFill>
                  <a:schemeClr val="tx1"/>
                </a:solidFill>
                <a:highlight>
                  <a:srgbClr val="FFFFFF"/>
                </a:highlight>
                <a:latin typeface="Roboto"/>
                <a:ea typeface="Roboto"/>
                <a:cs typeface="Roboto"/>
                <a:sym typeface="Roboto"/>
              </a:rPr>
              <a:t> yang </a:t>
            </a:r>
            <a:r>
              <a:rPr lang="en-US" sz="1700" i="1" dirty="0" err="1">
                <a:solidFill>
                  <a:schemeClr val="tx1"/>
                </a:solidFill>
                <a:highlight>
                  <a:srgbClr val="FFFFFF"/>
                </a:highlight>
                <a:latin typeface="Roboto"/>
                <a:ea typeface="Roboto"/>
                <a:cs typeface="Roboto"/>
                <a:sym typeface="Roboto"/>
              </a:rPr>
              <a:t>meengatur</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penyimpanan</a:t>
            </a:r>
            <a:r>
              <a:rPr lang="en-US" sz="1700" i="1" dirty="0">
                <a:solidFill>
                  <a:schemeClr val="tx1"/>
                </a:solidFill>
                <a:highlight>
                  <a:srgbClr val="FFFFFF"/>
                </a:highlight>
                <a:latin typeface="Roboto"/>
                <a:ea typeface="Roboto"/>
                <a:cs typeface="Roboto"/>
                <a:sym typeface="Roboto"/>
              </a:rPr>
              <a:t> ( </a:t>
            </a:r>
            <a:r>
              <a:rPr lang="en-US" sz="1700" i="1" dirty="0" err="1">
                <a:solidFill>
                  <a:schemeClr val="tx1"/>
                </a:solidFill>
                <a:highlight>
                  <a:srgbClr val="FFFFFF"/>
                </a:highlight>
                <a:latin typeface="Roboto"/>
                <a:ea typeface="Roboto"/>
                <a:cs typeface="Roboto"/>
                <a:sym typeface="Roboto"/>
              </a:rPr>
              <a:t>ke</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validan</a:t>
            </a:r>
            <a:r>
              <a:rPr lang="en-US" sz="1700" i="1" dirty="0">
                <a:solidFill>
                  <a:schemeClr val="tx1"/>
                </a:solidFill>
                <a:highlight>
                  <a:srgbClr val="FFFFFF"/>
                </a:highlight>
                <a:latin typeface="Roboto"/>
                <a:ea typeface="Roboto"/>
                <a:cs typeface="Roboto"/>
                <a:sym typeface="Roboto"/>
              </a:rPr>
              <a:t> data) , </a:t>
            </a:r>
            <a:r>
              <a:rPr lang="en-US" sz="1700" i="1" dirty="0" err="1">
                <a:solidFill>
                  <a:schemeClr val="tx1"/>
                </a:solidFill>
                <a:highlight>
                  <a:srgbClr val="FFFFFF"/>
                </a:highlight>
                <a:latin typeface="Roboto"/>
                <a:ea typeface="Roboto"/>
                <a:cs typeface="Roboto"/>
                <a:sym typeface="Roboto"/>
              </a:rPr>
              <a:t>pengelompokkan</a:t>
            </a:r>
            <a:r>
              <a:rPr lang="en-US" sz="1700" i="1" dirty="0">
                <a:solidFill>
                  <a:schemeClr val="tx1"/>
                </a:solidFill>
                <a:highlight>
                  <a:srgbClr val="FFFFFF"/>
                </a:highlight>
                <a:latin typeface="Roboto"/>
                <a:ea typeface="Roboto"/>
                <a:cs typeface="Roboto"/>
                <a:sym typeface="Roboto"/>
              </a:rPr>
              <a:t> data </a:t>
            </a:r>
            <a:r>
              <a:rPr lang="en-US" sz="1700" i="1" dirty="0" err="1">
                <a:solidFill>
                  <a:schemeClr val="tx1"/>
                </a:solidFill>
                <a:highlight>
                  <a:srgbClr val="FFFFFF"/>
                </a:highlight>
                <a:latin typeface="Roboto"/>
                <a:ea typeface="Roboto"/>
                <a:cs typeface="Roboto"/>
                <a:sym typeface="Roboto"/>
              </a:rPr>
              <a:t>sehingga</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bisa</a:t>
            </a:r>
            <a:r>
              <a:rPr lang="en-US" sz="1700" i="1" dirty="0">
                <a:solidFill>
                  <a:schemeClr val="tx1"/>
                </a:solidFill>
                <a:highlight>
                  <a:srgbClr val="FFFFFF"/>
                </a:highlight>
                <a:latin typeface="Roboto"/>
                <a:ea typeface="Roboto"/>
                <a:cs typeface="Roboto"/>
                <a:sym typeface="Roboto"/>
              </a:rPr>
              <a:t> di Analisa</a:t>
            </a:r>
          </a:p>
          <a:p>
            <a:pPr marL="457200" marR="0" lvl="0" indent="-336550" algn="l" rtl="0">
              <a:lnSpc>
                <a:spcPct val="115000"/>
              </a:lnSpc>
              <a:spcBef>
                <a:spcPts val="0"/>
              </a:spcBef>
              <a:spcAft>
                <a:spcPts val="0"/>
              </a:spcAft>
              <a:buClr>
                <a:srgbClr val="FFFFFF"/>
              </a:buClr>
              <a:buSzPts val="1700"/>
              <a:buFont typeface="Roboto"/>
              <a:buAutoNum type="arabicPeriod"/>
            </a:pPr>
            <a:r>
              <a:rPr lang="en-US" sz="1700" b="0" i="1" u="none" strike="noStrike" cap="none" dirty="0">
                <a:solidFill>
                  <a:schemeClr val="tx1"/>
                </a:solidFill>
                <a:highlight>
                  <a:srgbClr val="FFFFFF"/>
                </a:highlight>
                <a:latin typeface="Roboto"/>
                <a:ea typeface="Roboto"/>
                <a:cs typeface="Roboto"/>
                <a:sym typeface="Roboto"/>
              </a:rPr>
              <a:t>Data </a:t>
            </a:r>
            <a:r>
              <a:rPr lang="en-US" sz="1700" b="0" i="1" u="none" strike="noStrike" cap="none" dirty="0" err="1">
                <a:solidFill>
                  <a:schemeClr val="tx1"/>
                </a:solidFill>
                <a:highlight>
                  <a:srgbClr val="FFFFFF"/>
                </a:highlight>
                <a:latin typeface="Roboto"/>
                <a:ea typeface="Roboto"/>
                <a:cs typeface="Roboto"/>
                <a:sym typeface="Roboto"/>
              </a:rPr>
              <a:t>analis</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adalah</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profesi</a:t>
            </a:r>
            <a:r>
              <a:rPr lang="en-US" sz="1700" b="0" i="1" u="none" strike="noStrike" cap="none" dirty="0">
                <a:solidFill>
                  <a:schemeClr val="tx1"/>
                </a:solidFill>
                <a:highlight>
                  <a:srgbClr val="FFFFFF"/>
                </a:highlight>
                <a:latin typeface="Roboto"/>
                <a:ea typeface="Roboto"/>
                <a:cs typeface="Roboto"/>
                <a:sym typeface="Roboto"/>
              </a:rPr>
              <a:t> yang </a:t>
            </a:r>
            <a:r>
              <a:rPr lang="en-US" sz="1700" b="0" i="1" u="none" strike="noStrike" cap="none" dirty="0" err="1">
                <a:solidFill>
                  <a:schemeClr val="tx1"/>
                </a:solidFill>
                <a:highlight>
                  <a:srgbClr val="FFFFFF"/>
                </a:highlight>
                <a:latin typeface="Roboto"/>
                <a:ea typeface="Roboto"/>
                <a:cs typeface="Roboto"/>
                <a:sym typeface="Roboto"/>
              </a:rPr>
              <a:t>mendeskrip</a:t>
            </a:r>
            <a:r>
              <a:rPr lang="en-US" sz="1700" i="1" dirty="0" err="1">
                <a:solidFill>
                  <a:schemeClr val="tx1"/>
                </a:solidFill>
                <a:highlight>
                  <a:srgbClr val="FFFFFF"/>
                </a:highlight>
                <a:latin typeface="Roboto"/>
                <a:ea typeface="Roboto"/>
                <a:cs typeface="Roboto"/>
                <a:sym typeface="Roboto"/>
              </a:rPr>
              <a:t>sikan</a:t>
            </a:r>
            <a:r>
              <a:rPr lang="en-US" sz="1700" i="1" dirty="0">
                <a:solidFill>
                  <a:schemeClr val="tx1"/>
                </a:solidFill>
                <a:highlight>
                  <a:srgbClr val="FFFFFF"/>
                </a:highlight>
                <a:latin typeface="Roboto"/>
                <a:ea typeface="Roboto"/>
                <a:cs typeface="Roboto"/>
                <a:sym typeface="Roboto"/>
              </a:rPr>
              <a:t> data yang </a:t>
            </a:r>
            <a:r>
              <a:rPr lang="en-US" sz="1700" i="1" dirty="0" err="1">
                <a:solidFill>
                  <a:schemeClr val="tx1"/>
                </a:solidFill>
                <a:highlight>
                  <a:srgbClr val="FFFFFF"/>
                </a:highlight>
                <a:latin typeface="Roboto"/>
                <a:ea typeface="Roboto"/>
                <a:cs typeface="Roboto"/>
                <a:sym typeface="Roboto"/>
              </a:rPr>
              <a:t>sudah</a:t>
            </a:r>
            <a:r>
              <a:rPr lang="en-US" sz="1700" i="1" dirty="0">
                <a:solidFill>
                  <a:schemeClr val="tx1"/>
                </a:solidFill>
                <a:highlight>
                  <a:srgbClr val="FFFFFF"/>
                </a:highlight>
                <a:latin typeface="Roboto"/>
                <a:ea typeface="Roboto"/>
                <a:cs typeface="Roboto"/>
                <a:sym typeface="Roboto"/>
              </a:rPr>
              <a:t> di </a:t>
            </a:r>
            <a:r>
              <a:rPr lang="en-US" sz="1700" i="1" dirty="0" err="1">
                <a:solidFill>
                  <a:schemeClr val="tx1"/>
                </a:solidFill>
                <a:highlight>
                  <a:srgbClr val="FFFFFF"/>
                </a:highlight>
                <a:latin typeface="Roboto"/>
                <a:ea typeface="Roboto"/>
                <a:cs typeface="Roboto"/>
                <a:sym typeface="Roboto"/>
              </a:rPr>
              <a:t>kumpulkan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sehingga</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bisa</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memberikan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inshigt</a:t>
            </a:r>
            <a:r>
              <a:rPr lang="en-US" sz="1700" i="1" dirty="0">
                <a:solidFill>
                  <a:schemeClr val="tx1"/>
                </a:solidFill>
                <a:highlight>
                  <a:srgbClr val="FFFFFF"/>
                </a:highlight>
                <a:latin typeface="Roboto"/>
                <a:ea typeface="Roboto"/>
                <a:cs typeface="Roboto"/>
                <a:sym typeface="Roboto"/>
              </a:rPr>
              <a:t> pada </a:t>
            </a:r>
            <a:r>
              <a:rPr lang="en-US" sz="1700" i="1" dirty="0" err="1">
                <a:solidFill>
                  <a:schemeClr val="tx1"/>
                </a:solidFill>
                <a:highlight>
                  <a:srgbClr val="FFFFFF"/>
                </a:highlight>
                <a:latin typeface="Roboto"/>
                <a:ea typeface="Roboto"/>
                <a:cs typeface="Roboto"/>
                <a:sym typeface="Roboto"/>
              </a:rPr>
              <a:t>permasalah</a:t>
            </a:r>
            <a:r>
              <a:rPr lang="en-US" sz="1700" i="1" dirty="0">
                <a:solidFill>
                  <a:schemeClr val="tx1"/>
                </a:solidFill>
                <a:highlight>
                  <a:srgbClr val="FFFFFF"/>
                </a:highlight>
                <a:latin typeface="Roboto"/>
                <a:ea typeface="Roboto"/>
                <a:cs typeface="Roboto"/>
                <a:sym typeface="Roboto"/>
              </a:rPr>
              <a:t> yang </a:t>
            </a:r>
            <a:r>
              <a:rPr lang="en-US" sz="1700" i="1" dirty="0" err="1">
                <a:solidFill>
                  <a:schemeClr val="tx1"/>
                </a:solidFill>
                <a:highlight>
                  <a:srgbClr val="FFFFFF"/>
                </a:highlight>
                <a:latin typeface="Roboto"/>
                <a:ea typeface="Roboto"/>
                <a:cs typeface="Roboto"/>
                <a:sym typeface="Roboto"/>
              </a:rPr>
              <a:t>sudah</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terjadi</a:t>
            </a:r>
            <a:endParaRPr lang="en-US" sz="1700" i="1" dirty="0">
              <a:solidFill>
                <a:schemeClr val="tx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rgbClr val="FFFFFF"/>
              </a:buClr>
              <a:buSzPts val="1700"/>
              <a:buFont typeface="Roboto"/>
              <a:buAutoNum type="arabicPeriod"/>
            </a:pPr>
            <a:r>
              <a:rPr lang="en-US" sz="1700" b="0" i="1" u="none" strike="noStrike" cap="none" dirty="0">
                <a:solidFill>
                  <a:schemeClr val="tx1"/>
                </a:solidFill>
                <a:highlight>
                  <a:srgbClr val="FFFFFF"/>
                </a:highlight>
                <a:latin typeface="Roboto"/>
                <a:ea typeface="Roboto"/>
                <a:cs typeface="Roboto"/>
                <a:sym typeface="Roboto"/>
              </a:rPr>
              <a:t>Data </a:t>
            </a:r>
            <a:r>
              <a:rPr lang="en-US" sz="1700" i="1" dirty="0">
                <a:solidFill>
                  <a:schemeClr val="tx1"/>
                </a:solidFill>
                <a:highlight>
                  <a:srgbClr val="FFFFFF"/>
                </a:highlight>
                <a:latin typeface="Roboto"/>
                <a:ea typeface="Roboto"/>
                <a:cs typeface="Roboto"/>
                <a:sym typeface="Roboto"/>
              </a:rPr>
              <a:t>scie</a:t>
            </a:r>
            <a:r>
              <a:rPr lang="en-US" sz="1700" b="0" i="1" u="none" strike="noStrike" cap="none" dirty="0">
                <a:solidFill>
                  <a:schemeClr val="tx1"/>
                </a:solidFill>
                <a:highlight>
                  <a:srgbClr val="FFFFFF"/>
                </a:highlight>
                <a:latin typeface="Roboto"/>
                <a:ea typeface="Roboto"/>
                <a:cs typeface="Roboto"/>
                <a:sym typeface="Roboto"/>
              </a:rPr>
              <a:t>nce </a:t>
            </a:r>
            <a:r>
              <a:rPr lang="en-US" sz="1700" b="0" i="1" u="none" strike="noStrike" cap="none" dirty="0" err="1">
                <a:solidFill>
                  <a:schemeClr val="tx1"/>
                </a:solidFill>
                <a:highlight>
                  <a:srgbClr val="FFFFFF"/>
                </a:highlight>
                <a:latin typeface="Roboto"/>
                <a:ea typeface="Roboto"/>
                <a:cs typeface="Roboto"/>
                <a:sym typeface="Roboto"/>
              </a:rPr>
              <a:t>merupakan</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profesi</a:t>
            </a:r>
            <a:r>
              <a:rPr lang="en-US" sz="1700" b="0" i="1" u="none" strike="noStrike" cap="none" dirty="0">
                <a:solidFill>
                  <a:schemeClr val="tx1"/>
                </a:solidFill>
                <a:highlight>
                  <a:srgbClr val="FFFFFF"/>
                </a:highlight>
                <a:latin typeface="Roboto"/>
                <a:ea typeface="Roboto"/>
                <a:cs typeface="Roboto"/>
                <a:sym typeface="Roboto"/>
              </a:rPr>
              <a:t> yang </a:t>
            </a:r>
            <a:r>
              <a:rPr lang="en-US" sz="1700" b="0" i="1" u="none" strike="noStrike" cap="none" dirty="0" err="1">
                <a:solidFill>
                  <a:schemeClr val="tx1"/>
                </a:solidFill>
                <a:highlight>
                  <a:srgbClr val="FFFFFF"/>
                </a:highlight>
                <a:latin typeface="Roboto"/>
                <a:ea typeface="Roboto"/>
                <a:cs typeface="Roboto"/>
                <a:sym typeface="Roboto"/>
              </a:rPr>
              <a:t>memprediksi</a:t>
            </a:r>
            <a:r>
              <a:rPr lang="en-US" sz="1700" b="0" i="1" u="none" strike="noStrike" cap="none" dirty="0">
                <a:solidFill>
                  <a:schemeClr val="tx1"/>
                </a:solidFill>
                <a:highlight>
                  <a:srgbClr val="FFFFFF"/>
                </a:highlight>
                <a:latin typeface="Roboto"/>
                <a:ea typeface="Roboto"/>
                <a:cs typeface="Roboto"/>
                <a:sym typeface="Roboto"/>
              </a:rPr>
              <a:t> </a:t>
            </a:r>
            <a:r>
              <a:rPr lang="en-US" sz="1700" b="0" i="1" u="none" strike="noStrike" cap="none" dirty="0" err="1">
                <a:solidFill>
                  <a:schemeClr val="tx1"/>
                </a:solidFill>
                <a:highlight>
                  <a:srgbClr val="FFFFFF"/>
                </a:highlight>
                <a:latin typeface="Roboto"/>
                <a:ea typeface="Roboto"/>
                <a:cs typeface="Roboto"/>
                <a:sym typeface="Roboto"/>
              </a:rPr>
              <a:t>permasalah</a:t>
            </a:r>
            <a:r>
              <a:rPr lang="en-US" sz="1700" i="1" dirty="0" err="1">
                <a:solidFill>
                  <a:schemeClr val="tx1"/>
                </a:solidFill>
                <a:highlight>
                  <a:srgbClr val="FFFFFF"/>
                </a:highlight>
                <a:latin typeface="Roboto"/>
                <a:ea typeface="Roboto"/>
                <a:cs typeface="Roboto"/>
                <a:sym typeface="Roboto"/>
              </a:rPr>
              <a:t>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atau</a:t>
            </a:r>
            <a:r>
              <a:rPr lang="en-US" sz="1700" i="1" dirty="0">
                <a:solidFill>
                  <a:schemeClr val="tx1"/>
                </a:solidFill>
                <a:highlight>
                  <a:srgbClr val="FFFFFF"/>
                </a:highlight>
                <a:latin typeface="Roboto"/>
                <a:ea typeface="Roboto"/>
                <a:cs typeface="Roboto"/>
                <a:sym typeface="Roboto"/>
              </a:rPr>
              <a:t> Langkah yang </a:t>
            </a:r>
            <a:r>
              <a:rPr lang="en-US" sz="1700" i="1" dirty="0" err="1">
                <a:solidFill>
                  <a:schemeClr val="tx1"/>
                </a:solidFill>
                <a:highlight>
                  <a:srgbClr val="FFFFFF"/>
                </a:highlight>
                <a:latin typeface="Roboto"/>
                <a:ea typeface="Roboto"/>
                <a:cs typeface="Roboto"/>
                <a:sym typeface="Roboto"/>
              </a:rPr>
              <a:t>bisa</a:t>
            </a:r>
            <a:r>
              <a:rPr lang="en-US" sz="1700" i="1" dirty="0">
                <a:solidFill>
                  <a:schemeClr val="tx1"/>
                </a:solidFill>
                <a:highlight>
                  <a:srgbClr val="FFFFFF"/>
                </a:highlight>
                <a:latin typeface="Roboto"/>
                <a:ea typeface="Roboto"/>
                <a:cs typeface="Roboto"/>
                <a:sym typeface="Roboto"/>
              </a:rPr>
              <a:t> di </a:t>
            </a:r>
            <a:r>
              <a:rPr lang="en-US" sz="1700" i="1" dirty="0" err="1">
                <a:solidFill>
                  <a:schemeClr val="tx1"/>
                </a:solidFill>
                <a:highlight>
                  <a:srgbClr val="FFFFFF"/>
                </a:highlight>
                <a:latin typeface="Roboto"/>
                <a:ea typeface="Roboto"/>
                <a:cs typeface="Roboto"/>
                <a:sym typeface="Roboto"/>
              </a:rPr>
              <a:t>ambil</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untuk</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kedepan</a:t>
            </a:r>
            <a:r>
              <a:rPr lang="en-US" sz="1700" i="1" dirty="0">
                <a:solidFill>
                  <a:schemeClr val="tx1"/>
                </a:solidFill>
                <a:highlight>
                  <a:srgbClr val="FFFFFF"/>
                </a:highlight>
                <a:latin typeface="Roboto"/>
                <a:ea typeface="Roboto"/>
                <a:cs typeface="Roboto"/>
                <a:sym typeface="Roboto"/>
              </a:rPr>
              <a:t> . </a:t>
            </a:r>
            <a:r>
              <a:rPr lang="en-US" sz="1700" i="1" dirty="0" err="1">
                <a:solidFill>
                  <a:schemeClr val="tx1"/>
                </a:solidFill>
                <a:highlight>
                  <a:srgbClr val="FFFFFF"/>
                </a:highlight>
                <a:latin typeface="Roboto"/>
                <a:ea typeface="Roboto"/>
                <a:cs typeface="Roboto"/>
                <a:sym typeface="Roboto"/>
              </a:rPr>
              <a:t>Dengan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bantuan</a:t>
            </a:r>
            <a:r>
              <a:rPr lang="en-US" sz="1700" i="1" dirty="0">
                <a:solidFill>
                  <a:schemeClr val="tx1"/>
                </a:solidFill>
                <a:highlight>
                  <a:srgbClr val="FFFFFF"/>
                </a:highlight>
                <a:latin typeface="Roboto"/>
                <a:ea typeface="Roboto"/>
                <a:cs typeface="Roboto"/>
                <a:sym typeface="Roboto"/>
              </a:rPr>
              <a:t> </a:t>
            </a:r>
            <a:r>
              <a:rPr lang="en-US" sz="1700" i="1" dirty="0" err="1">
                <a:solidFill>
                  <a:schemeClr val="tx1"/>
                </a:solidFill>
                <a:highlight>
                  <a:srgbClr val="FFFFFF"/>
                </a:highlight>
                <a:latin typeface="Roboto"/>
                <a:ea typeface="Roboto"/>
                <a:cs typeface="Roboto"/>
                <a:sym typeface="Roboto"/>
              </a:rPr>
              <a:t>mechine</a:t>
            </a:r>
            <a:r>
              <a:rPr lang="en-US" sz="1700" i="1" dirty="0">
                <a:solidFill>
                  <a:schemeClr val="tx1"/>
                </a:solidFill>
                <a:highlight>
                  <a:srgbClr val="FFFFFF"/>
                </a:highlight>
                <a:latin typeface="Roboto"/>
                <a:ea typeface="Roboto"/>
                <a:cs typeface="Roboto"/>
                <a:sym typeface="Roboto"/>
              </a:rPr>
              <a:t>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g1d08aec7090_0_22"/>
          <p:cNvGrpSpPr/>
          <p:nvPr/>
        </p:nvGrpSpPr>
        <p:grpSpPr>
          <a:xfrm>
            <a:off x="3854590" y="4740701"/>
            <a:ext cx="1434817" cy="389011"/>
            <a:chOff x="3248325" y="4588800"/>
            <a:chExt cx="2045939" cy="554700"/>
          </a:xfrm>
        </p:grpSpPr>
        <p:sp>
          <p:nvSpPr>
            <p:cNvPr id="99" name="Google Shape;99;g1d08aec7090_0_2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d08aec7090_0_2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d08aec7090_0_2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g1d08aec7090_0_22"/>
          <p:cNvGrpSpPr/>
          <p:nvPr/>
        </p:nvGrpSpPr>
        <p:grpSpPr>
          <a:xfrm>
            <a:off x="8325085" y="65156"/>
            <a:ext cx="763768" cy="752531"/>
            <a:chOff x="695950" y="3458000"/>
            <a:chExt cx="966550" cy="952450"/>
          </a:xfrm>
        </p:grpSpPr>
        <p:sp>
          <p:nvSpPr>
            <p:cNvPr id="103" name="Google Shape;103;g1d08aec7090_0_2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d08aec7090_0_2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d08aec7090_0_2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d08aec7090_0_2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d08aec7090_0_2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d08aec7090_0_2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d08aec7090_0_2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d08aec7090_0_2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d08aec7090_0_2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g1d08aec7090_0_22"/>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d08aec7090_0_2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14" name="Google Shape;114;g1d08aec7090_0_2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15" name="Google Shape;115;g1d08aec7090_0_22"/>
          <p:cNvSpPr txBox="1"/>
          <p:nvPr/>
        </p:nvSpPr>
        <p:spPr>
          <a:xfrm>
            <a:off x="768150" y="328050"/>
            <a:ext cx="7704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Describe based on your understanding!</a:t>
            </a:r>
            <a:endParaRPr sz="3200" b="1" i="0" u="none" strike="noStrike" cap="none">
              <a:solidFill>
                <a:srgbClr val="18919B"/>
              </a:solidFill>
              <a:latin typeface="Roboto"/>
              <a:ea typeface="Roboto"/>
              <a:cs typeface="Roboto"/>
              <a:sym typeface="Roboto"/>
            </a:endParaRPr>
          </a:p>
        </p:txBody>
      </p:sp>
      <p:sp>
        <p:nvSpPr>
          <p:cNvPr id="116" name="Google Shape;116;g1d08aec7090_0_22"/>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7" name="Google Shape;117;g1d08aec7090_0_22"/>
          <p:cNvSpPr txBox="1"/>
          <p:nvPr/>
        </p:nvSpPr>
        <p:spPr>
          <a:xfrm>
            <a:off x="809100" y="1113050"/>
            <a:ext cx="75159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Why do companies need data?</a:t>
            </a:r>
            <a:endParaRPr sz="1600" b="0" i="0" u="none" strike="noStrike" cap="none" dirty="0">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What’s the difference between data engineer, analyst, and scientist?</a:t>
            </a:r>
            <a:endParaRPr sz="1600" b="0" i="0" u="none" strike="noStrike" cap="none" dirty="0">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Read this article: </a:t>
            </a:r>
            <a:endParaRPr sz="1600" b="0" i="0" u="none" strike="noStrike" cap="none" dirty="0">
              <a:solidFill>
                <a:srgbClr val="000000"/>
              </a:solidFill>
              <a:latin typeface="Roboto"/>
              <a:ea typeface="Roboto"/>
              <a:cs typeface="Roboto"/>
              <a:sym typeface="Roboto"/>
            </a:endParaRPr>
          </a:p>
          <a:p>
            <a:pPr marL="457200" marR="0" lvl="0" indent="0" algn="just" rtl="0">
              <a:lnSpc>
                <a:spcPct val="100000"/>
              </a:lnSpc>
              <a:spcBef>
                <a:spcPts val="0"/>
              </a:spcBef>
              <a:spcAft>
                <a:spcPts val="0"/>
              </a:spcAft>
              <a:buClr>
                <a:srgbClr val="000000"/>
              </a:buClr>
              <a:buSzPts val="1400"/>
              <a:buFont typeface="Arial"/>
              <a:buNone/>
            </a:pPr>
            <a:r>
              <a:rPr lang="en" sz="1400" b="0" i="0" u="sng" strike="noStrike" cap="none" dirty="0">
                <a:solidFill>
                  <a:schemeClr val="accent5"/>
                </a:solidFill>
                <a:latin typeface="Arial"/>
                <a:ea typeface="Arial"/>
                <a:cs typeface="Arial"/>
                <a:sym typeface="Arial"/>
                <a:hlinkClick r:id="rId4">
                  <a:extLst>
                    <a:ext uri="{A12FA001-AC4F-418D-AE19-62706E023703}">
                      <ahyp:hlinkClr xmlns:ahyp="http://schemas.microsoft.com/office/drawing/2018/hyperlinkcolor" val="tx"/>
                    </a:ext>
                  </a:extLst>
                </a:hlinkClick>
              </a:rPr>
              <a:t>https://gibranhuzaifah.medium.com/habits-of-being-happy-aa7acc7dc0f6</a:t>
            </a:r>
            <a:r>
              <a:rPr lang="en" sz="1400" b="0" i="0" u="none" strike="noStrike" cap="none" dirty="0">
                <a:solidFill>
                  <a:schemeClr val="dk1"/>
                </a:solidFill>
                <a:latin typeface="Arial"/>
                <a:ea typeface="Arial"/>
                <a:cs typeface="Arial"/>
                <a:sym typeface="Arial"/>
              </a:rPr>
              <a:t> </a:t>
            </a:r>
            <a:r>
              <a:rPr lang="en" sz="1600" b="0" i="0" u="none" strike="noStrike" cap="none" dirty="0">
                <a:solidFill>
                  <a:srgbClr val="000000"/>
                </a:solidFill>
                <a:latin typeface="Roboto"/>
                <a:ea typeface="Roboto"/>
                <a:cs typeface="Roboto"/>
                <a:sym typeface="Roboto"/>
              </a:rPr>
              <a:t> </a:t>
            </a:r>
            <a:endParaRPr sz="1600" b="0" i="0" u="none" strike="noStrike" cap="none" dirty="0">
              <a:solidFill>
                <a:srgbClr val="000000"/>
              </a:solidFill>
              <a:latin typeface="Roboto"/>
              <a:ea typeface="Roboto"/>
              <a:cs typeface="Roboto"/>
              <a:sym typeface="Roboto"/>
            </a:endParaRPr>
          </a:p>
        </p:txBody>
      </p:sp>
      <p:sp>
        <p:nvSpPr>
          <p:cNvPr id="2" name="TextBox 1">
            <a:extLst>
              <a:ext uri="{FF2B5EF4-FFF2-40B4-BE49-F238E27FC236}">
                <a16:creationId xmlns:a16="http://schemas.microsoft.com/office/drawing/2014/main" id="{B80207A1-72D9-7E77-470B-7D6CF00D910C}"/>
              </a:ext>
            </a:extLst>
          </p:cNvPr>
          <p:cNvSpPr txBox="1"/>
          <p:nvPr/>
        </p:nvSpPr>
        <p:spPr>
          <a:xfrm>
            <a:off x="1188875" y="2571750"/>
            <a:ext cx="7607821" cy="1815882"/>
          </a:xfrm>
          <a:prstGeom prst="rect">
            <a:avLst/>
          </a:prstGeom>
          <a:noFill/>
        </p:spPr>
        <p:txBody>
          <a:bodyPr wrap="square" rtlCol="0">
            <a:spAutoFit/>
          </a:bodyPr>
          <a:lstStyle/>
          <a:p>
            <a:r>
              <a:rPr lang="en-US" dirty="0"/>
              <a:t>Perusahaan </a:t>
            </a:r>
            <a:r>
              <a:rPr lang="en-US" dirty="0" err="1"/>
              <a:t>memerlukan</a:t>
            </a:r>
            <a:r>
              <a:rPr lang="en-US" dirty="0"/>
              <a:t> data </a:t>
            </a:r>
            <a:r>
              <a:rPr lang="en-US" dirty="0" err="1"/>
              <a:t>sebagai</a:t>
            </a:r>
            <a:r>
              <a:rPr lang="en-US" dirty="0"/>
              <a:t> </a:t>
            </a:r>
            <a:r>
              <a:rPr lang="en-US" dirty="0" err="1"/>
              <a:t>catatan</a:t>
            </a:r>
            <a:r>
              <a:rPr lang="en-US" dirty="0"/>
              <a:t> </a:t>
            </a:r>
            <a:r>
              <a:rPr lang="en-US" dirty="0" err="1"/>
              <a:t>kegiatan</a:t>
            </a:r>
            <a:r>
              <a:rPr lang="en-US" dirty="0"/>
              <a:t> </a:t>
            </a:r>
            <a:r>
              <a:rPr lang="en-US" dirty="0" err="1"/>
              <a:t>perusahaan</a:t>
            </a:r>
            <a:r>
              <a:rPr lang="en-US" dirty="0"/>
              <a:t> dan </a:t>
            </a:r>
            <a:r>
              <a:rPr lang="en-US" dirty="0" err="1"/>
              <a:t>untuk</a:t>
            </a:r>
            <a:r>
              <a:rPr lang="en-US" dirty="0"/>
              <a:t> </a:t>
            </a:r>
            <a:r>
              <a:rPr lang="en-US" dirty="0" err="1"/>
              <a:t>membanding</a:t>
            </a:r>
            <a:r>
              <a:rPr lang="en-US" dirty="0"/>
              <a:t> </a:t>
            </a:r>
            <a:r>
              <a:rPr lang="en-US" dirty="0" err="1"/>
              <a:t>kan</a:t>
            </a:r>
            <a:r>
              <a:rPr lang="en-US" dirty="0"/>
              <a:t> </a:t>
            </a:r>
            <a:r>
              <a:rPr lang="en-US" dirty="0" err="1"/>
              <a:t>perkembangan</a:t>
            </a:r>
            <a:r>
              <a:rPr lang="en-US" dirty="0"/>
              <a:t> </a:t>
            </a:r>
            <a:r>
              <a:rPr lang="en-US" dirty="0" err="1"/>
              <a:t>perusahaan</a:t>
            </a:r>
            <a:r>
              <a:rPr lang="en-US" dirty="0"/>
              <a:t> </a:t>
            </a:r>
            <a:r>
              <a:rPr lang="en-US" dirty="0" err="1"/>
              <a:t>atau</a:t>
            </a:r>
            <a:r>
              <a:rPr lang="en-US" dirty="0"/>
              <a:t> </a:t>
            </a:r>
            <a:r>
              <a:rPr lang="en-US" dirty="0" err="1"/>
              <a:t>pembanding</a:t>
            </a:r>
            <a:r>
              <a:rPr lang="en-US" dirty="0"/>
              <a:t> Ketika </a:t>
            </a:r>
            <a:r>
              <a:rPr lang="en-US" dirty="0" err="1"/>
              <a:t>ada</a:t>
            </a:r>
            <a:r>
              <a:rPr lang="en-US" dirty="0"/>
              <a:t> </a:t>
            </a:r>
            <a:r>
              <a:rPr lang="en-US" dirty="0" err="1"/>
              <a:t>permasalah</a:t>
            </a:r>
            <a:r>
              <a:rPr lang="en-US" dirty="0"/>
              <a:t> </a:t>
            </a:r>
            <a:r>
              <a:rPr lang="en-US" dirty="0" err="1"/>
              <a:t>atau</a:t>
            </a:r>
            <a:r>
              <a:rPr lang="en-US" dirty="0"/>
              <a:t> </a:t>
            </a:r>
            <a:r>
              <a:rPr lang="en-US" dirty="0" err="1"/>
              <a:t>tidak</a:t>
            </a:r>
            <a:endParaRPr lang="en-US" dirty="0"/>
          </a:p>
          <a:p>
            <a:r>
              <a:rPr lang="en-US" dirty="0"/>
              <a:t>Data </a:t>
            </a:r>
            <a:r>
              <a:rPr lang="en-US" dirty="0" err="1"/>
              <a:t>Engginer</a:t>
            </a:r>
            <a:r>
              <a:rPr lang="en-US" dirty="0"/>
              <a:t> </a:t>
            </a:r>
            <a:r>
              <a:rPr lang="en-US" dirty="0" err="1"/>
              <a:t>berurusan</a:t>
            </a:r>
            <a:r>
              <a:rPr lang="en-US" dirty="0"/>
              <a:t> </a:t>
            </a:r>
            <a:r>
              <a:rPr lang="en-US" dirty="0" err="1"/>
              <a:t>merapihkan</a:t>
            </a:r>
            <a:r>
              <a:rPr lang="en-US" dirty="0"/>
              <a:t> data , </a:t>
            </a:r>
            <a:r>
              <a:rPr lang="en-US" dirty="0" err="1"/>
              <a:t>penyimpanan</a:t>
            </a:r>
            <a:r>
              <a:rPr lang="en-US" dirty="0"/>
              <a:t> data dan </a:t>
            </a:r>
            <a:r>
              <a:rPr lang="en-US" dirty="0" err="1"/>
              <a:t>pengelompokkan</a:t>
            </a:r>
            <a:r>
              <a:rPr lang="en-US" dirty="0"/>
              <a:t> data yang di </a:t>
            </a:r>
            <a:r>
              <a:rPr lang="en-US" dirty="0" err="1"/>
              <a:t>dapat</a:t>
            </a:r>
            <a:r>
              <a:rPr lang="en-US" dirty="0"/>
              <a:t> </a:t>
            </a:r>
            <a:r>
              <a:rPr lang="en-US" dirty="0" err="1"/>
              <a:t>dari</a:t>
            </a:r>
            <a:r>
              <a:rPr lang="en-US" dirty="0"/>
              <a:t> </a:t>
            </a:r>
            <a:r>
              <a:rPr lang="en-US" dirty="0" err="1"/>
              <a:t>berjalannya</a:t>
            </a:r>
            <a:r>
              <a:rPr lang="en-US" dirty="0"/>
              <a:t> </a:t>
            </a:r>
            <a:r>
              <a:rPr lang="en-US" dirty="0" err="1"/>
              <a:t>perusahaan</a:t>
            </a:r>
            <a:r>
              <a:rPr lang="en-US" dirty="0"/>
              <a:t>(</a:t>
            </a:r>
            <a:r>
              <a:rPr lang="en-US" dirty="0" err="1"/>
              <a:t>kehidupan</a:t>
            </a:r>
            <a:r>
              <a:rPr lang="en-US" dirty="0"/>
              <a:t> </a:t>
            </a:r>
            <a:r>
              <a:rPr lang="en-US" dirty="0" err="1"/>
              <a:t>nyata</a:t>
            </a:r>
            <a:r>
              <a:rPr lang="en-US" dirty="0"/>
              <a:t>)</a:t>
            </a:r>
          </a:p>
          <a:p>
            <a:r>
              <a:rPr lang="en-US" dirty="0"/>
              <a:t>Data </a:t>
            </a:r>
            <a:r>
              <a:rPr lang="en-US" dirty="0" err="1"/>
              <a:t>analis</a:t>
            </a:r>
            <a:r>
              <a:rPr lang="en-US" dirty="0"/>
              <a:t> </a:t>
            </a:r>
            <a:r>
              <a:rPr lang="en-US" dirty="0" err="1"/>
              <a:t>bekerja</a:t>
            </a:r>
            <a:r>
              <a:rPr lang="en-US" dirty="0"/>
              <a:t> </a:t>
            </a:r>
            <a:r>
              <a:rPr lang="en-US" dirty="0" err="1"/>
              <a:t>menggambarkan</a:t>
            </a:r>
            <a:r>
              <a:rPr lang="en-US" dirty="0"/>
              <a:t> (</a:t>
            </a:r>
            <a:r>
              <a:rPr lang="en-US" dirty="0" err="1"/>
              <a:t>deskripsikan</a:t>
            </a:r>
            <a:r>
              <a:rPr lang="en-US" dirty="0"/>
              <a:t> </a:t>
            </a:r>
            <a:r>
              <a:rPr lang="en-US" dirty="0" err="1"/>
              <a:t>masalah</a:t>
            </a:r>
            <a:r>
              <a:rPr lang="en-US" dirty="0"/>
              <a:t>) dan </a:t>
            </a:r>
            <a:r>
              <a:rPr lang="en-US" dirty="0" err="1"/>
              <a:t>mencari</a:t>
            </a:r>
            <a:r>
              <a:rPr lang="en-US" dirty="0"/>
              <a:t> </a:t>
            </a:r>
            <a:r>
              <a:rPr lang="en-US" dirty="0" err="1"/>
              <a:t>solusi</a:t>
            </a:r>
            <a:r>
              <a:rPr lang="en-US" dirty="0"/>
              <a:t> </a:t>
            </a:r>
            <a:r>
              <a:rPr lang="en-US" dirty="0" err="1"/>
              <a:t>dengan</a:t>
            </a:r>
            <a:r>
              <a:rPr lang="en-US" dirty="0"/>
              <a:t> </a:t>
            </a:r>
            <a:r>
              <a:rPr lang="en-US" dirty="0" err="1"/>
              <a:t>menyajikan</a:t>
            </a:r>
            <a:r>
              <a:rPr lang="en-US" dirty="0"/>
              <a:t> data yang </a:t>
            </a:r>
            <a:r>
              <a:rPr lang="en-US" dirty="0" err="1"/>
              <a:t>bisa</a:t>
            </a:r>
            <a:r>
              <a:rPr lang="en-US" dirty="0"/>
              <a:t> di </a:t>
            </a:r>
            <a:r>
              <a:rPr lang="en-US" dirty="0" err="1"/>
              <a:t>pahami</a:t>
            </a:r>
            <a:r>
              <a:rPr lang="en-US" dirty="0"/>
              <a:t> </a:t>
            </a:r>
            <a:r>
              <a:rPr lang="en-US" dirty="0" err="1"/>
              <a:t>pengambil</a:t>
            </a:r>
            <a:r>
              <a:rPr lang="en-US" dirty="0"/>
              <a:t> </a:t>
            </a:r>
            <a:r>
              <a:rPr lang="en-US" dirty="0" err="1"/>
              <a:t>keputusan</a:t>
            </a:r>
            <a:endParaRPr lang="en-US" dirty="0"/>
          </a:p>
          <a:p>
            <a:r>
              <a:rPr lang="en-US" dirty="0"/>
              <a:t>Data scientist </a:t>
            </a:r>
            <a:r>
              <a:rPr lang="en-US" dirty="0" err="1"/>
              <a:t>adalah</a:t>
            </a:r>
            <a:r>
              <a:rPr lang="en-US" dirty="0"/>
              <a:t> </a:t>
            </a:r>
            <a:r>
              <a:rPr lang="en-US" dirty="0" err="1"/>
              <a:t>perkembangan</a:t>
            </a:r>
            <a:r>
              <a:rPr lang="en-US" dirty="0"/>
              <a:t> </a:t>
            </a:r>
            <a:r>
              <a:rPr lang="en-US" dirty="0" err="1"/>
              <a:t>dari</a:t>
            </a:r>
            <a:r>
              <a:rPr lang="en-US" dirty="0"/>
              <a:t> data </a:t>
            </a:r>
            <a:r>
              <a:rPr lang="en-US" dirty="0" err="1"/>
              <a:t>analis</a:t>
            </a:r>
            <a:r>
              <a:rPr lang="en-US" dirty="0"/>
              <a:t> yang </a:t>
            </a:r>
            <a:r>
              <a:rPr lang="en-US" dirty="0" err="1"/>
              <a:t>bertugas</a:t>
            </a:r>
            <a:r>
              <a:rPr lang="en-US" dirty="0"/>
              <a:t> </a:t>
            </a:r>
            <a:r>
              <a:rPr lang="en-US" dirty="0" err="1"/>
              <a:t>memjprediksi</a:t>
            </a:r>
            <a:r>
              <a:rPr lang="en-US" dirty="0"/>
              <a:t> </a:t>
            </a:r>
            <a:r>
              <a:rPr lang="en-US" dirty="0" err="1"/>
              <a:t>hal</a:t>
            </a:r>
            <a:r>
              <a:rPr lang="en-US" dirty="0"/>
              <a:t> yang </a:t>
            </a:r>
            <a:r>
              <a:rPr lang="en-US" dirty="0" err="1"/>
              <a:t>akan</a:t>
            </a:r>
            <a:r>
              <a:rPr lang="en-US" dirty="0"/>
              <a:t> </a:t>
            </a:r>
            <a:r>
              <a:rPr lang="en-US" dirty="0" err="1"/>
              <a:t>terjadi</a:t>
            </a:r>
            <a:r>
              <a:rPr lang="en-US" dirty="0"/>
              <a:t> </a:t>
            </a:r>
            <a:r>
              <a:rPr lang="en-US" dirty="0" err="1"/>
              <a:t>dari</a:t>
            </a:r>
            <a:r>
              <a:rPr lang="en-US" dirty="0"/>
              <a:t> </a:t>
            </a:r>
            <a:r>
              <a:rPr lang="en-US" dirty="0" err="1"/>
              <a:t>oembuatan</a:t>
            </a:r>
            <a:r>
              <a:rPr lang="en-US" dirty="0"/>
              <a:t> </a:t>
            </a:r>
            <a:r>
              <a:rPr lang="en-US" dirty="0" err="1"/>
              <a:t>mechine</a:t>
            </a:r>
            <a:r>
              <a:rPr lang="en-US" dirty="0"/>
              <a:t> learning </a:t>
            </a:r>
            <a:r>
              <a:rPr lang="en-US" dirty="0" err="1"/>
              <a:t>dari</a:t>
            </a:r>
            <a:r>
              <a:rPr lang="en-US" dirty="0"/>
              <a:t> data yang </a:t>
            </a:r>
            <a:r>
              <a:rPr lang="en-US" dirty="0" err="1"/>
              <a:t>sudah</a:t>
            </a:r>
            <a:r>
              <a:rPr lang="en-US" dirty="0"/>
              <a:t> </a:t>
            </a:r>
            <a:r>
              <a:rPr lang="en-US" dirty="0" err="1"/>
              <a:t>tersedia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g205ab7526fa_2_0"/>
          <p:cNvGrpSpPr/>
          <p:nvPr/>
        </p:nvGrpSpPr>
        <p:grpSpPr>
          <a:xfrm>
            <a:off x="3854590" y="4740702"/>
            <a:ext cx="1434817" cy="389011"/>
            <a:chOff x="3248325" y="4588800"/>
            <a:chExt cx="2045939" cy="554700"/>
          </a:xfrm>
        </p:grpSpPr>
        <p:sp>
          <p:nvSpPr>
            <p:cNvPr id="123" name="Google Shape;123;g205ab7526fa_2_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205ab7526fa_2_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205ab7526fa_2_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g205ab7526fa_2_0"/>
          <p:cNvGrpSpPr/>
          <p:nvPr/>
        </p:nvGrpSpPr>
        <p:grpSpPr>
          <a:xfrm>
            <a:off x="8325085" y="65155"/>
            <a:ext cx="763768" cy="752531"/>
            <a:chOff x="695950" y="3458000"/>
            <a:chExt cx="966550" cy="952450"/>
          </a:xfrm>
        </p:grpSpPr>
        <p:sp>
          <p:nvSpPr>
            <p:cNvPr id="127" name="Google Shape;127;g205ab7526fa_2_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205ab7526fa_2_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205ab7526fa_2_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05ab7526fa_2_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05ab7526fa_2_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205ab7526fa_2_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205ab7526fa_2_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205ab7526fa_2_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205ab7526fa_2_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g205ab7526fa_2_0"/>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205ab7526fa_2_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38" name="Google Shape;138;g205ab7526fa_2_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39" name="Google Shape;139;g205ab7526fa_2_0"/>
          <p:cNvSpPr txBox="1"/>
          <p:nvPr/>
        </p:nvSpPr>
        <p:spPr>
          <a:xfrm>
            <a:off x="768150" y="328050"/>
            <a:ext cx="4903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Let’s study these cases</a:t>
            </a:r>
            <a:endParaRPr sz="3200" b="1" i="0" u="none" strike="noStrike" cap="none">
              <a:solidFill>
                <a:srgbClr val="18919B"/>
              </a:solidFill>
              <a:latin typeface="Roboto"/>
              <a:ea typeface="Roboto"/>
              <a:cs typeface="Roboto"/>
              <a:sym typeface="Roboto"/>
            </a:endParaRPr>
          </a:p>
        </p:txBody>
      </p:sp>
      <p:sp>
        <p:nvSpPr>
          <p:cNvPr id="140" name="Google Shape;140;g205ab7526fa_2_0"/>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1" name="Google Shape;141;g205ab7526fa_2_0"/>
          <p:cNvSpPr txBox="1"/>
          <p:nvPr/>
        </p:nvSpPr>
        <p:spPr>
          <a:xfrm>
            <a:off x="809100" y="1113050"/>
            <a:ext cx="75159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Raphael is a mobile vegetables seller. Everyday he sells a lot of veggies to the moms in many housing complex. Can Raphael step up his game to be a data-driven vegetables seller? If yes, how can he do it?</a:t>
            </a:r>
            <a:endParaRPr sz="1600" b="0" i="0" u="none" strike="noStrike" cap="none">
              <a:solidFill>
                <a:srgbClr val="000000"/>
              </a:solidFill>
              <a:latin typeface="Roboto"/>
              <a:ea typeface="Roboto"/>
              <a:cs typeface="Roboto"/>
              <a:sym typeface="Roboto"/>
            </a:endParaRPr>
          </a:p>
        </p:txBody>
      </p:sp>
      <p:sp>
        <p:nvSpPr>
          <p:cNvPr id="142" name="Google Shape;142;g205ab7526fa_2_0"/>
          <p:cNvSpPr txBox="1"/>
          <p:nvPr/>
        </p:nvSpPr>
        <p:spPr>
          <a:xfrm>
            <a:off x="771450" y="2110050"/>
            <a:ext cx="76011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Shaenette loves baking so much that she considers to sell her pastries online. Do you think she needs to be data-driven? What are your advices to her?</a:t>
            </a:r>
            <a:endParaRPr sz="1600" b="0" i="0" u="none" strike="noStrike" cap="none">
              <a:solidFill>
                <a:schemeClr val="dk1"/>
              </a:solidFill>
              <a:latin typeface="Roboto"/>
              <a:ea typeface="Roboto"/>
              <a:cs typeface="Roboto"/>
              <a:sym typeface="Roboto"/>
            </a:endParaRPr>
          </a:p>
        </p:txBody>
      </p:sp>
      <p:sp>
        <p:nvSpPr>
          <p:cNvPr id="143" name="Google Shape;143;g205ab7526fa_2_0"/>
          <p:cNvSpPr txBox="1"/>
          <p:nvPr/>
        </p:nvSpPr>
        <p:spPr>
          <a:xfrm>
            <a:off x="809100" y="3033450"/>
            <a:ext cx="75633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Haji Endo is the head chief of one of the largest charity in Yokohama. Fundraising and distribution in traditional fashion have been running for years, but Haji Endo wants to do a breakthrough: to serve the donors and recipients more personally. What can he do?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5001-83F3-BB0B-5189-D1C4B44CF07C}"/>
              </a:ext>
            </a:extLst>
          </p:cNvPr>
          <p:cNvSpPr>
            <a:spLocks noGrp="1"/>
          </p:cNvSpPr>
          <p:nvPr>
            <p:ph type="ctrTitle"/>
          </p:nvPr>
        </p:nvSpPr>
        <p:spPr>
          <a:xfrm>
            <a:off x="311700" y="348275"/>
            <a:ext cx="8520600" cy="792600"/>
          </a:xfrm>
        </p:spPr>
        <p:txBody>
          <a:bodyPr>
            <a:normAutofit fontScale="90000"/>
          </a:bodyPr>
          <a:lstStyle/>
          <a:p>
            <a:r>
              <a:rPr lang="en-US" dirty="0" err="1"/>
              <a:t>Jawaban</a:t>
            </a:r>
            <a:r>
              <a:rPr lang="en-US" dirty="0"/>
              <a:t> </a:t>
            </a:r>
            <a:r>
              <a:rPr lang="en-US" dirty="0" err="1"/>
              <a:t>studi</a:t>
            </a:r>
            <a:r>
              <a:rPr lang="en-US" dirty="0"/>
              <a:t> </a:t>
            </a:r>
            <a:r>
              <a:rPr lang="en-US" dirty="0" err="1"/>
              <a:t>kasus</a:t>
            </a:r>
            <a:r>
              <a:rPr lang="en-US" dirty="0"/>
              <a:t> di </a:t>
            </a:r>
            <a:r>
              <a:rPr lang="en-US" dirty="0" err="1"/>
              <a:t>atas</a:t>
            </a:r>
            <a:endParaRPr lang="en-US" dirty="0"/>
          </a:p>
        </p:txBody>
      </p:sp>
      <p:sp>
        <p:nvSpPr>
          <p:cNvPr id="4" name="TextBox 3">
            <a:extLst>
              <a:ext uri="{FF2B5EF4-FFF2-40B4-BE49-F238E27FC236}">
                <a16:creationId xmlns:a16="http://schemas.microsoft.com/office/drawing/2014/main" id="{9D123FCC-8F6F-ED75-7D24-98B785B38790}"/>
              </a:ext>
            </a:extLst>
          </p:cNvPr>
          <p:cNvSpPr txBox="1"/>
          <p:nvPr/>
        </p:nvSpPr>
        <p:spPr>
          <a:xfrm>
            <a:off x="775252" y="1311965"/>
            <a:ext cx="8057048" cy="2246769"/>
          </a:xfrm>
          <a:prstGeom prst="rect">
            <a:avLst/>
          </a:prstGeom>
          <a:noFill/>
        </p:spPr>
        <p:txBody>
          <a:bodyPr wrap="square" rtlCol="0">
            <a:spAutoFit/>
          </a:bodyPr>
          <a:lstStyle/>
          <a:p>
            <a:pPr marL="285750" indent="-285750">
              <a:buFontTx/>
              <a:buChar char="-"/>
            </a:pPr>
            <a:r>
              <a:rPr lang="en-US" dirty="0" err="1"/>
              <a:t>Iya</a:t>
            </a:r>
            <a:r>
              <a:rPr lang="en-US" dirty="0"/>
              <a:t>, Raphael </a:t>
            </a:r>
            <a:r>
              <a:rPr lang="en-US" dirty="0" err="1"/>
              <a:t>dapat</a:t>
            </a:r>
            <a:r>
              <a:rPr lang="en-US" dirty="0"/>
              <a:t> </a:t>
            </a:r>
            <a:r>
              <a:rPr lang="en-US" dirty="0" err="1"/>
              <a:t>menjadi</a:t>
            </a:r>
            <a:r>
              <a:rPr lang="en-US" dirty="0"/>
              <a:t> </a:t>
            </a:r>
            <a:r>
              <a:rPr lang="en-US" dirty="0" err="1"/>
              <a:t>mengambil</a:t>
            </a:r>
            <a:r>
              <a:rPr lang="en-US" dirty="0"/>
              <a:t> </a:t>
            </a:r>
            <a:r>
              <a:rPr lang="en-US" dirty="0" err="1"/>
              <a:t>kesimpulan</a:t>
            </a:r>
            <a:r>
              <a:rPr lang="en-US" dirty="0"/>
              <a:t> </a:t>
            </a:r>
            <a:r>
              <a:rPr lang="en-US" dirty="0" err="1"/>
              <a:t>dari</a:t>
            </a:r>
            <a:r>
              <a:rPr lang="en-US" dirty="0"/>
              <a:t> data </a:t>
            </a:r>
            <a:r>
              <a:rPr lang="en-US" dirty="0" err="1"/>
              <a:t>karena</a:t>
            </a:r>
            <a:r>
              <a:rPr lang="en-US" dirty="0"/>
              <a:t> </a:t>
            </a:r>
            <a:r>
              <a:rPr lang="en-US" dirty="0" err="1"/>
              <a:t>dia</a:t>
            </a:r>
            <a:r>
              <a:rPr lang="en-US" dirty="0"/>
              <a:t> </a:t>
            </a:r>
            <a:r>
              <a:rPr lang="en-US" dirty="0" err="1"/>
              <a:t>telah</a:t>
            </a:r>
            <a:r>
              <a:rPr lang="en-US" dirty="0"/>
              <a:t> </a:t>
            </a:r>
            <a:r>
              <a:rPr lang="en-US" dirty="0" err="1"/>
              <a:t>menjual</a:t>
            </a:r>
            <a:r>
              <a:rPr lang="en-US" dirty="0"/>
              <a:t> </a:t>
            </a:r>
            <a:r>
              <a:rPr lang="en-US" dirty="0" err="1"/>
              <a:t>sayuran</a:t>
            </a:r>
            <a:r>
              <a:rPr lang="en-US" dirty="0"/>
              <a:t> </a:t>
            </a:r>
            <a:r>
              <a:rPr lang="en-US" dirty="0" err="1"/>
              <a:t>kebeberapa</a:t>
            </a:r>
            <a:r>
              <a:rPr lang="en-US" dirty="0"/>
              <a:t> orang </a:t>
            </a:r>
            <a:r>
              <a:rPr lang="en-US" dirty="0" err="1"/>
              <a:t>dalam</a:t>
            </a:r>
            <a:r>
              <a:rPr lang="en-US" dirty="0"/>
              <a:t> </a:t>
            </a:r>
            <a:r>
              <a:rPr lang="en-US" dirty="0" err="1"/>
              <a:t>liingkungan</a:t>
            </a:r>
            <a:r>
              <a:rPr lang="en-US" dirty="0"/>
              <a:t> </a:t>
            </a:r>
            <a:r>
              <a:rPr lang="en-US" dirty="0" err="1"/>
              <a:t>tetangga</a:t>
            </a:r>
            <a:r>
              <a:rPr lang="en-US" dirty="0"/>
              <a:t> </a:t>
            </a:r>
            <a:r>
              <a:rPr lang="en-US" dirty="0" err="1"/>
              <a:t>sehingga</a:t>
            </a:r>
            <a:r>
              <a:rPr lang="en-US" dirty="0"/>
              <a:t> </a:t>
            </a:r>
            <a:r>
              <a:rPr lang="en-US" dirty="0" err="1"/>
              <a:t>dia</a:t>
            </a:r>
            <a:r>
              <a:rPr lang="en-US" dirty="0"/>
              <a:t> </a:t>
            </a:r>
            <a:r>
              <a:rPr lang="en-US" dirty="0" err="1"/>
              <a:t>dapat</a:t>
            </a:r>
            <a:r>
              <a:rPr lang="en-US" dirty="0"/>
              <a:t> </a:t>
            </a:r>
            <a:r>
              <a:rPr lang="en-US" dirty="0" err="1"/>
              <a:t>menyimpulkan</a:t>
            </a:r>
            <a:r>
              <a:rPr lang="en-US" dirty="0"/>
              <a:t> </a:t>
            </a:r>
            <a:r>
              <a:rPr lang="en-US" dirty="0" err="1"/>
              <a:t>baran</a:t>
            </a:r>
            <a:r>
              <a:rPr lang="en-US" dirty="0"/>
              <a:t> – </a:t>
            </a:r>
            <a:r>
              <a:rPr lang="en-US" dirty="0" err="1"/>
              <a:t>barang</a:t>
            </a:r>
            <a:r>
              <a:rPr lang="en-US" dirty="0"/>
              <a:t> </a:t>
            </a:r>
            <a:r>
              <a:rPr lang="en-US" dirty="0" err="1"/>
              <a:t>yangdi</a:t>
            </a:r>
            <a:r>
              <a:rPr lang="en-US" dirty="0"/>
              <a:t> </a:t>
            </a:r>
            <a:r>
              <a:rPr lang="en-US" dirty="0" err="1"/>
              <a:t>stok</a:t>
            </a:r>
            <a:r>
              <a:rPr lang="en-US" dirty="0"/>
              <a:t> </a:t>
            </a:r>
            <a:r>
              <a:rPr lang="en-US" dirty="0" err="1"/>
              <a:t>untuk</a:t>
            </a:r>
            <a:r>
              <a:rPr lang="en-US" dirty="0"/>
              <a:t> </a:t>
            </a:r>
            <a:r>
              <a:rPr lang="en-US" dirty="0" err="1"/>
              <a:t>beberapahari</a:t>
            </a:r>
            <a:r>
              <a:rPr lang="en-US" dirty="0"/>
              <a:t> </a:t>
            </a:r>
            <a:r>
              <a:rPr lang="en-US" dirty="0" err="1"/>
              <a:t>kedepan</a:t>
            </a:r>
            <a:r>
              <a:rPr lang="en-US" dirty="0"/>
              <a:t> </a:t>
            </a:r>
            <a:r>
              <a:rPr lang="en-US" dirty="0" err="1"/>
              <a:t>dengan</a:t>
            </a:r>
            <a:r>
              <a:rPr lang="en-US" dirty="0"/>
              <a:t> </a:t>
            </a:r>
            <a:r>
              <a:rPr lang="en-US" dirty="0" err="1"/>
              <a:t>melihat</a:t>
            </a:r>
            <a:r>
              <a:rPr lang="en-US" dirty="0"/>
              <a:t> data </a:t>
            </a:r>
            <a:r>
              <a:rPr lang="en-US" dirty="0" err="1"/>
              <a:t>kebutuhan</a:t>
            </a:r>
            <a:r>
              <a:rPr lang="en-US" dirty="0"/>
              <a:t> </a:t>
            </a:r>
            <a:r>
              <a:rPr lang="en-US" dirty="0" err="1"/>
              <a:t>penjualan</a:t>
            </a:r>
            <a:r>
              <a:rPr lang="en-US" dirty="0"/>
              <a:t> </a:t>
            </a:r>
            <a:r>
              <a:rPr lang="en-US" dirty="0" err="1"/>
              <a:t>sebelumnya</a:t>
            </a:r>
            <a:r>
              <a:rPr lang="en-US" dirty="0"/>
              <a:t>.</a:t>
            </a:r>
          </a:p>
          <a:p>
            <a:pPr marL="285750" indent="-285750">
              <a:buFontTx/>
              <a:buChar char="-"/>
            </a:pPr>
            <a:r>
              <a:rPr lang="en-US" dirty="0" err="1"/>
              <a:t>Tidak</a:t>
            </a:r>
            <a:r>
              <a:rPr lang="en-US" dirty="0"/>
              <a:t>, </a:t>
            </a:r>
            <a:r>
              <a:rPr lang="en-US" dirty="0" err="1"/>
              <a:t>Sheanette</a:t>
            </a:r>
            <a:r>
              <a:rPr lang="en-US" dirty="0"/>
              <a:t> </a:t>
            </a:r>
            <a:r>
              <a:rPr lang="en-US" dirty="0" err="1"/>
              <a:t>tidak</a:t>
            </a:r>
            <a:r>
              <a:rPr lang="en-US" dirty="0"/>
              <a:t> </a:t>
            </a:r>
            <a:r>
              <a:rPr lang="en-US" dirty="0" err="1"/>
              <a:t>dapat</a:t>
            </a:r>
            <a:r>
              <a:rPr lang="en-US" dirty="0"/>
              <a:t> </a:t>
            </a:r>
            <a:r>
              <a:rPr lang="en-US" dirty="0" err="1"/>
              <a:t>menggunakan</a:t>
            </a:r>
            <a:r>
              <a:rPr lang="en-US" dirty="0"/>
              <a:t> data </a:t>
            </a:r>
            <a:r>
              <a:rPr lang="en-US" dirty="0" err="1"/>
              <a:t>sebagai</a:t>
            </a:r>
            <a:r>
              <a:rPr lang="en-US" dirty="0"/>
              <a:t> </a:t>
            </a:r>
            <a:r>
              <a:rPr lang="en-US" dirty="0" err="1"/>
              <a:t>pengambil</a:t>
            </a:r>
            <a:r>
              <a:rPr lang="en-US" dirty="0"/>
              <a:t> </a:t>
            </a:r>
            <a:r>
              <a:rPr lang="en-US" dirty="0" err="1"/>
              <a:t>keputusan</a:t>
            </a:r>
            <a:r>
              <a:rPr lang="en-US" dirty="0"/>
              <a:t> </a:t>
            </a:r>
            <a:r>
              <a:rPr lang="en-US" dirty="0" err="1"/>
              <a:t>larena</a:t>
            </a:r>
            <a:r>
              <a:rPr lang="en-US" dirty="0"/>
              <a:t> </a:t>
            </a:r>
            <a:r>
              <a:rPr lang="en-US" dirty="0" err="1"/>
              <a:t>belum</a:t>
            </a:r>
            <a:r>
              <a:rPr lang="en-US" dirty="0"/>
              <a:t> </a:t>
            </a:r>
            <a:r>
              <a:rPr lang="en-US" dirty="0" err="1"/>
              <a:t>melakukan</a:t>
            </a:r>
            <a:r>
              <a:rPr lang="en-US" dirty="0"/>
              <a:t> </a:t>
            </a:r>
            <a:r>
              <a:rPr lang="en-US" dirty="0" err="1"/>
              <a:t>penjualan</a:t>
            </a:r>
            <a:r>
              <a:rPr lang="en-US" dirty="0"/>
              <a:t> . </a:t>
            </a:r>
            <a:r>
              <a:rPr lang="en-US" dirty="0" err="1"/>
              <a:t>Kecuali</a:t>
            </a:r>
            <a:r>
              <a:rPr lang="en-US" dirty="0"/>
              <a:t> </a:t>
            </a:r>
            <a:r>
              <a:rPr lang="en-US" dirty="0" err="1"/>
              <a:t>dia</a:t>
            </a:r>
            <a:r>
              <a:rPr lang="en-US" dirty="0"/>
              <a:t> </a:t>
            </a:r>
            <a:r>
              <a:rPr lang="en-US" dirty="0" err="1"/>
              <a:t>bisa</a:t>
            </a:r>
            <a:r>
              <a:rPr lang="en-US" dirty="0"/>
              <a:t> </a:t>
            </a:r>
            <a:r>
              <a:rPr lang="en-US" dirty="0" err="1"/>
              <a:t>mecari</a:t>
            </a:r>
            <a:r>
              <a:rPr lang="en-US" dirty="0"/>
              <a:t> </a:t>
            </a:r>
            <a:r>
              <a:rPr lang="en-US" dirty="0" err="1"/>
              <a:t>inshight</a:t>
            </a:r>
            <a:r>
              <a:rPr lang="en-US" dirty="0"/>
              <a:t> </a:t>
            </a:r>
            <a:r>
              <a:rPr lang="en-US" dirty="0" err="1"/>
              <a:t>dari</a:t>
            </a:r>
            <a:r>
              <a:rPr lang="en-US" dirty="0"/>
              <a:t> data-data </a:t>
            </a:r>
            <a:r>
              <a:rPr lang="en-US" dirty="0" err="1"/>
              <a:t>umum</a:t>
            </a:r>
            <a:endParaRPr lang="en-US" dirty="0"/>
          </a:p>
          <a:p>
            <a:pPr marL="285750" indent="-285750">
              <a:buFontTx/>
              <a:buChar char="-"/>
            </a:pPr>
            <a:r>
              <a:rPr lang="en-US" dirty="0"/>
              <a:t>Haji Edo </a:t>
            </a:r>
            <a:r>
              <a:rPr lang="en-US" dirty="0" err="1"/>
              <a:t>bisa</a:t>
            </a:r>
            <a:r>
              <a:rPr lang="en-US" dirty="0"/>
              <a:t> </a:t>
            </a:r>
            <a:r>
              <a:rPr lang="en-US" dirty="0" err="1"/>
              <a:t>menganalisis</a:t>
            </a:r>
            <a:r>
              <a:rPr lang="en-US" dirty="0"/>
              <a:t> </a:t>
            </a:r>
            <a:r>
              <a:rPr lang="en-US" dirty="0" err="1"/>
              <a:t>perjalanan</a:t>
            </a:r>
            <a:r>
              <a:rPr lang="en-US" dirty="0"/>
              <a:t> </a:t>
            </a:r>
            <a:r>
              <a:rPr lang="en-US" dirty="0" err="1"/>
              <a:t>kegiatan</a:t>
            </a:r>
            <a:r>
              <a:rPr lang="en-US" dirty="0"/>
              <a:t> </a:t>
            </a:r>
            <a:r>
              <a:rPr lang="en-US" dirty="0" err="1"/>
              <a:t>amal</a:t>
            </a:r>
            <a:r>
              <a:rPr lang="en-US" dirty="0"/>
              <a:t> </a:t>
            </a:r>
            <a:r>
              <a:rPr lang="en-US" dirty="0" err="1"/>
              <a:t>nya</a:t>
            </a:r>
            <a:r>
              <a:rPr lang="en-US" dirty="0"/>
              <a:t> dan </a:t>
            </a:r>
            <a:r>
              <a:rPr lang="en-US" dirty="0" err="1"/>
              <a:t>bisa</a:t>
            </a:r>
            <a:r>
              <a:rPr lang="en-US" dirty="0"/>
              <a:t> di </a:t>
            </a:r>
            <a:r>
              <a:rPr lang="en-US" dirty="0" err="1"/>
              <a:t>lihat</a:t>
            </a:r>
            <a:r>
              <a:rPr lang="en-US" dirty="0"/>
              <a:t> </a:t>
            </a:r>
            <a:r>
              <a:rPr lang="en-US" dirty="0" err="1"/>
              <a:t>klien</a:t>
            </a:r>
            <a:r>
              <a:rPr lang="en-US" dirty="0"/>
              <a:t> yang </a:t>
            </a:r>
            <a:r>
              <a:rPr lang="en-US" dirty="0" err="1"/>
              <a:t>biasa</a:t>
            </a:r>
            <a:r>
              <a:rPr lang="en-US" dirty="0"/>
              <a:t> </a:t>
            </a:r>
            <a:r>
              <a:rPr lang="en-US" dirty="0" err="1"/>
              <a:t>melakukan</a:t>
            </a:r>
            <a:r>
              <a:rPr lang="en-US" dirty="0"/>
              <a:t> </a:t>
            </a:r>
            <a:r>
              <a:rPr lang="en-US" dirty="0" err="1"/>
              <a:t>sumbangan</a:t>
            </a:r>
            <a:r>
              <a:rPr lang="en-US" dirty="0"/>
              <a:t> </a:t>
            </a:r>
            <a:r>
              <a:rPr lang="en-US" dirty="0" err="1"/>
              <a:t>sehingga</a:t>
            </a:r>
            <a:r>
              <a:rPr lang="en-US" dirty="0"/>
              <a:t> </a:t>
            </a:r>
            <a:r>
              <a:rPr lang="en-US" dirty="0" err="1"/>
              <a:t>dapat</a:t>
            </a:r>
            <a:r>
              <a:rPr lang="en-US" dirty="0"/>
              <a:t> </a:t>
            </a:r>
            <a:r>
              <a:rPr lang="en-US" dirty="0" err="1"/>
              <a:t>membuat</a:t>
            </a:r>
            <a:r>
              <a:rPr lang="en-US" dirty="0"/>
              <a:t> </a:t>
            </a:r>
            <a:r>
              <a:rPr lang="en-US" dirty="0" err="1"/>
              <a:t>undangan</a:t>
            </a:r>
            <a:r>
              <a:rPr lang="en-US" dirty="0"/>
              <a:t> </a:t>
            </a:r>
            <a:r>
              <a:rPr lang="en-US" dirty="0" err="1"/>
              <a:t>untuk</a:t>
            </a:r>
            <a:r>
              <a:rPr lang="en-US" dirty="0"/>
              <a:t> </a:t>
            </a:r>
            <a:r>
              <a:rPr lang="en-US" dirty="0" err="1"/>
              <a:t>klien</a:t>
            </a:r>
            <a:r>
              <a:rPr lang="en-US" dirty="0"/>
              <a:t> </a:t>
            </a:r>
            <a:r>
              <a:rPr lang="en-US" dirty="0" err="1"/>
              <a:t>sejenis</a:t>
            </a:r>
            <a:r>
              <a:rPr lang="en-US" dirty="0"/>
              <a:t> yang </a:t>
            </a:r>
            <a:r>
              <a:rPr lang="en-US" dirty="0" err="1"/>
              <a:t>belum</a:t>
            </a:r>
            <a:r>
              <a:rPr lang="en-US" dirty="0"/>
              <a:t> </a:t>
            </a:r>
            <a:r>
              <a:rPr lang="en-US" dirty="0" err="1"/>
              <a:t>menjadi</a:t>
            </a:r>
            <a:r>
              <a:rPr lang="en-US" dirty="0"/>
              <a:t> </a:t>
            </a:r>
            <a:r>
              <a:rPr lang="en-US" dirty="0" err="1"/>
              <a:t>anggota</a:t>
            </a:r>
            <a:r>
              <a:rPr lang="en-US" dirty="0"/>
              <a:t> </a:t>
            </a:r>
            <a:r>
              <a:rPr lang="en-US" dirty="0" err="1"/>
              <a:t>kegiatan</a:t>
            </a:r>
            <a:r>
              <a:rPr lang="en-US" dirty="0"/>
              <a:t> .</a:t>
            </a:r>
          </a:p>
          <a:p>
            <a:pPr marL="285750" indent="-285750">
              <a:buFontTx/>
              <a:buChar char="-"/>
            </a:pPr>
            <a:endParaRPr lang="en-US" dirty="0"/>
          </a:p>
        </p:txBody>
      </p:sp>
    </p:spTree>
    <p:extLst>
      <p:ext uri="{BB962C8B-B14F-4D97-AF65-F5344CB8AC3E}">
        <p14:creationId xmlns:p14="http://schemas.microsoft.com/office/powerpoint/2010/main" val="259550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Google Shape;148;g1d08aec7090_0_1"/>
          <p:cNvGrpSpPr/>
          <p:nvPr/>
        </p:nvGrpSpPr>
        <p:grpSpPr>
          <a:xfrm>
            <a:off x="3854590" y="4740701"/>
            <a:ext cx="1434817" cy="389011"/>
            <a:chOff x="3248325" y="4588800"/>
            <a:chExt cx="2045939" cy="554700"/>
          </a:xfrm>
        </p:grpSpPr>
        <p:sp>
          <p:nvSpPr>
            <p:cNvPr id="149" name="Google Shape;149;g1d08aec7090_0_1"/>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d08aec7090_0_1"/>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1d08aec7090_0_1"/>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g1d08aec7090_0_1"/>
          <p:cNvGrpSpPr/>
          <p:nvPr/>
        </p:nvGrpSpPr>
        <p:grpSpPr>
          <a:xfrm>
            <a:off x="8325085" y="65156"/>
            <a:ext cx="763768" cy="752531"/>
            <a:chOff x="695950" y="3458000"/>
            <a:chExt cx="966550" cy="952450"/>
          </a:xfrm>
        </p:grpSpPr>
        <p:sp>
          <p:nvSpPr>
            <p:cNvPr id="153" name="Google Shape;153;g1d08aec7090_0_1"/>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d08aec7090_0_1"/>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d08aec7090_0_1"/>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d08aec7090_0_1"/>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d08aec7090_0_1"/>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d08aec7090_0_1"/>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d08aec7090_0_1"/>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d08aec7090_0_1"/>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1d08aec7090_0_1"/>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g1d08aec7090_0_1"/>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63" name="Google Shape;163;g1d08aec7090_0_1"/>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64" name="Google Shape;164;g1d08aec7090_0_1"/>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18919B"/>
              </a:solidFill>
              <a:latin typeface="Roboto"/>
              <a:ea typeface="Roboto"/>
              <a:cs typeface="Roboto"/>
              <a:sym typeface="Roboto"/>
            </a:endParaRPr>
          </a:p>
        </p:txBody>
      </p:sp>
      <p:sp>
        <p:nvSpPr>
          <p:cNvPr id="165" name="Google Shape;165;g1d08aec7090_0_1"/>
          <p:cNvSpPr txBox="1"/>
          <p:nvPr/>
        </p:nvSpPr>
        <p:spPr>
          <a:xfrm>
            <a:off x="436475" y="492825"/>
            <a:ext cx="7973700" cy="1349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highlight>
                  <a:srgbClr val="FFFFFF"/>
                </a:highlight>
                <a:latin typeface="Roboto"/>
                <a:ea typeface="Roboto"/>
                <a:cs typeface="Roboto"/>
                <a:sym typeface="Roboto"/>
              </a:rPr>
              <a:t>If you become a data analyst.</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What the data that you need?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Why?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And how?</a:t>
            </a:r>
            <a:endParaRPr sz="1700" b="0" i="0" u="none" strike="noStrike" cap="none">
              <a:solidFill>
                <a:schemeClr val="dk1"/>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0C69DDD6-1099-16B3-4F91-B265299FBBFB}"/>
              </a:ext>
            </a:extLst>
          </p:cNvPr>
          <p:cNvSpPr txBox="1"/>
          <p:nvPr/>
        </p:nvSpPr>
        <p:spPr>
          <a:xfrm>
            <a:off x="695739" y="2365513"/>
            <a:ext cx="7714436" cy="1384995"/>
          </a:xfrm>
          <a:prstGeom prst="rect">
            <a:avLst/>
          </a:prstGeom>
          <a:noFill/>
        </p:spPr>
        <p:txBody>
          <a:bodyPr wrap="square" rtlCol="0">
            <a:spAutoFit/>
          </a:bodyPr>
          <a:lstStyle/>
          <a:p>
            <a:pPr marL="285750" indent="-285750">
              <a:buFontTx/>
              <a:buChar char="-"/>
            </a:pPr>
            <a:r>
              <a:rPr lang="en-US" dirty="0"/>
              <a:t>Data yang </a:t>
            </a:r>
            <a:r>
              <a:rPr lang="en-US" dirty="0" err="1"/>
              <a:t>relevan</a:t>
            </a:r>
            <a:r>
              <a:rPr lang="en-US" dirty="0"/>
              <a:t> </a:t>
            </a:r>
            <a:r>
              <a:rPr lang="en-US" dirty="0" err="1"/>
              <a:t>dengan</a:t>
            </a:r>
            <a:r>
              <a:rPr lang="en-US" dirty="0"/>
              <a:t> </a:t>
            </a:r>
            <a:r>
              <a:rPr lang="en-US" dirty="0" err="1"/>
              <a:t>keadaan</a:t>
            </a:r>
            <a:r>
              <a:rPr lang="en-US" dirty="0"/>
              <a:t>, </a:t>
            </a:r>
            <a:r>
              <a:rPr lang="en-US" dirty="0" err="1"/>
              <a:t>datta</a:t>
            </a:r>
            <a:r>
              <a:rPr lang="en-US" dirty="0"/>
              <a:t> yang </a:t>
            </a:r>
            <a:r>
              <a:rPr lang="en-US" dirty="0" err="1"/>
              <a:t>bersih</a:t>
            </a:r>
            <a:r>
              <a:rPr lang="en-US" dirty="0"/>
              <a:t>, </a:t>
            </a:r>
            <a:r>
              <a:rPr lang="en-US" dirty="0" err="1"/>
              <a:t>tipe</a:t>
            </a:r>
            <a:r>
              <a:rPr lang="en-US" dirty="0"/>
              <a:t> dan format </a:t>
            </a:r>
            <a:r>
              <a:rPr lang="en-US" dirty="0" err="1"/>
              <a:t>sesuai</a:t>
            </a:r>
            <a:r>
              <a:rPr lang="en-US" dirty="0"/>
              <a:t> </a:t>
            </a:r>
          </a:p>
          <a:p>
            <a:pPr marL="285750" indent="-285750">
              <a:buFontTx/>
              <a:buChar char="-"/>
            </a:pPr>
            <a:r>
              <a:rPr lang="en-US" dirty="0"/>
              <a:t>Data </a:t>
            </a:r>
            <a:r>
              <a:rPr lang="en-US" dirty="0" err="1"/>
              <a:t>sesuai</a:t>
            </a:r>
            <a:r>
              <a:rPr lang="en-US" dirty="0"/>
              <a:t> </a:t>
            </a:r>
            <a:r>
              <a:rPr lang="en-US" dirty="0" err="1"/>
              <a:t>keadaan</a:t>
            </a:r>
            <a:r>
              <a:rPr lang="en-US" dirty="0"/>
              <a:t> </a:t>
            </a:r>
            <a:r>
              <a:rPr lang="en-US" dirty="0" err="1"/>
              <a:t>karena</a:t>
            </a:r>
            <a:r>
              <a:rPr lang="en-US" dirty="0"/>
              <a:t> data yang </a:t>
            </a:r>
            <a:r>
              <a:rPr lang="en-US" dirty="0" err="1"/>
              <a:t>sesuai</a:t>
            </a:r>
            <a:r>
              <a:rPr lang="en-US" dirty="0"/>
              <a:t> </a:t>
            </a:r>
            <a:r>
              <a:rPr lang="en-US" dirty="0" err="1"/>
              <a:t>keaddan</a:t>
            </a:r>
            <a:r>
              <a:rPr lang="en-US" dirty="0"/>
              <a:t> </a:t>
            </a:r>
            <a:r>
              <a:rPr lang="en-US" dirty="0" err="1"/>
              <a:t>dapat</a:t>
            </a:r>
            <a:r>
              <a:rPr lang="en-US" dirty="0"/>
              <a:t> </a:t>
            </a:r>
            <a:r>
              <a:rPr lang="en-US" dirty="0" err="1"/>
              <a:t>melihat</a:t>
            </a:r>
            <a:r>
              <a:rPr lang="en-US" dirty="0"/>
              <a:t> </a:t>
            </a:r>
            <a:r>
              <a:rPr lang="en-US" dirty="0" err="1"/>
              <a:t>masalah</a:t>
            </a:r>
            <a:r>
              <a:rPr lang="en-US" dirty="0"/>
              <a:t> dan </a:t>
            </a:r>
            <a:r>
              <a:rPr lang="en-US" dirty="0" err="1"/>
              <a:t>solusi</a:t>
            </a:r>
            <a:r>
              <a:rPr lang="en-US" dirty="0"/>
              <a:t> </a:t>
            </a:r>
            <a:r>
              <a:rPr lang="en-US" dirty="0" err="1"/>
              <a:t>tepat</a:t>
            </a:r>
            <a:r>
              <a:rPr lang="en-US" dirty="0"/>
              <a:t> </a:t>
            </a:r>
            <a:r>
              <a:rPr lang="en-US" dirty="0" err="1"/>
              <a:t>sasaran</a:t>
            </a:r>
            <a:r>
              <a:rPr lang="en-US" dirty="0"/>
              <a:t>, data yang </a:t>
            </a:r>
            <a:r>
              <a:rPr lang="en-US" dirty="0" err="1"/>
              <a:t>bersih</a:t>
            </a:r>
            <a:r>
              <a:rPr lang="en-US" dirty="0"/>
              <a:t> , </a:t>
            </a:r>
            <a:r>
              <a:rPr lang="en-US" dirty="0" err="1"/>
              <a:t>tipe</a:t>
            </a:r>
            <a:r>
              <a:rPr lang="en-US" dirty="0"/>
              <a:t> </a:t>
            </a:r>
            <a:r>
              <a:rPr lang="en-US" dirty="0" err="1"/>
              <a:t>ddan</a:t>
            </a:r>
            <a:r>
              <a:rPr lang="en-US" dirty="0"/>
              <a:t> </a:t>
            </a:r>
            <a:r>
              <a:rPr lang="en-US" dirty="0" err="1"/>
              <a:t>formatnya</a:t>
            </a:r>
            <a:r>
              <a:rPr lang="en-US" dirty="0"/>
              <a:t> </a:t>
            </a:r>
            <a:r>
              <a:rPr lang="en-US" dirty="0" err="1"/>
              <a:t>sesuai</a:t>
            </a:r>
            <a:r>
              <a:rPr lang="en-US" dirty="0"/>
              <a:t> agar </a:t>
            </a:r>
            <a:r>
              <a:rPr lang="en-US" dirty="0" err="1"/>
              <a:t>segera</a:t>
            </a:r>
            <a:r>
              <a:rPr lang="en-US" dirty="0"/>
              <a:t> </a:t>
            </a:r>
            <a:r>
              <a:rPr lang="en-US" dirty="0" err="1"/>
              <a:t>bisa</a:t>
            </a:r>
            <a:r>
              <a:rPr lang="en-US" dirty="0"/>
              <a:t> di </a:t>
            </a:r>
            <a:r>
              <a:rPr lang="en-US" dirty="0" err="1"/>
              <a:t>olah</a:t>
            </a:r>
            <a:r>
              <a:rPr lang="en-US" dirty="0"/>
              <a:t> </a:t>
            </a:r>
            <a:r>
              <a:rPr lang="en-US" dirty="0" err="1"/>
              <a:t>tanpa</a:t>
            </a:r>
            <a:r>
              <a:rPr lang="en-US" dirty="0"/>
              <a:t> </a:t>
            </a:r>
            <a:r>
              <a:rPr lang="en-US" dirty="0" err="1"/>
              <a:t>gannguan</a:t>
            </a:r>
            <a:endParaRPr lang="en-US" dirty="0"/>
          </a:p>
          <a:p>
            <a:pPr marL="285750" indent="-285750">
              <a:buFontTx/>
              <a:buChar char="-"/>
            </a:pPr>
            <a:r>
              <a:rPr lang="en-US" dirty="0"/>
              <a:t>Tarik data </a:t>
            </a:r>
            <a:r>
              <a:rPr lang="en-US" dirty="0" err="1"/>
              <a:t>seuai</a:t>
            </a:r>
            <a:r>
              <a:rPr lang="en-US" dirty="0"/>
              <a:t> </a:t>
            </a:r>
            <a:r>
              <a:rPr lang="en-US" dirty="0" err="1"/>
              <a:t>permasalah</a:t>
            </a:r>
            <a:r>
              <a:rPr lang="en-US" dirty="0"/>
              <a:t> , </a:t>
            </a:r>
            <a:r>
              <a:rPr lang="en-US" dirty="0" err="1"/>
              <a:t>buang</a:t>
            </a:r>
            <a:r>
              <a:rPr lang="en-US" dirty="0"/>
              <a:t> data yang </a:t>
            </a:r>
            <a:r>
              <a:rPr lang="en-US" dirty="0" err="1"/>
              <a:t>tidak</a:t>
            </a:r>
            <a:r>
              <a:rPr lang="en-US" dirty="0"/>
              <a:t> di </a:t>
            </a:r>
            <a:r>
              <a:rPr lang="en-US" dirty="0" err="1"/>
              <a:t>perlukan</a:t>
            </a:r>
            <a:r>
              <a:rPr lang="en-US" dirty="0"/>
              <a:t> </a:t>
            </a:r>
            <a:r>
              <a:rPr lang="en-US" dirty="0" err="1"/>
              <a:t>atau</a:t>
            </a:r>
            <a:r>
              <a:rPr lang="en-US" dirty="0"/>
              <a:t> </a:t>
            </a:r>
            <a:r>
              <a:rPr lang="en-US" dirty="0" err="1"/>
              <a:t>tidak</a:t>
            </a:r>
            <a:r>
              <a:rPr lang="en-US" dirty="0"/>
              <a:t> </a:t>
            </a:r>
            <a:r>
              <a:rPr lang="en-US" dirty="0" err="1"/>
              <a:t>ada</a:t>
            </a:r>
            <a:r>
              <a:rPr lang="en-US" dirty="0"/>
              <a:t> </a:t>
            </a:r>
            <a:r>
              <a:rPr lang="en-US" dirty="0" err="1"/>
              <a:t>kolerasi</a:t>
            </a:r>
            <a:r>
              <a:rPr lang="en-US" dirty="0"/>
              <a:t> m </a:t>
            </a:r>
            <a:r>
              <a:rPr lang="en-US" dirty="0" err="1"/>
              <a:t>sesuai</a:t>
            </a:r>
            <a:r>
              <a:rPr lang="en-US" dirty="0"/>
              <a:t> </a:t>
            </a:r>
            <a:r>
              <a:rPr lang="en-US" dirty="0" err="1"/>
              <a:t>kan</a:t>
            </a:r>
            <a:r>
              <a:rPr lang="en-US" dirty="0"/>
              <a:t> </a:t>
            </a:r>
            <a:r>
              <a:rPr lang="en-US" dirty="0" err="1"/>
              <a:t>tipe</a:t>
            </a:r>
            <a:r>
              <a:rPr lang="en-US" dirty="0"/>
              <a:t> dan format data </a:t>
            </a:r>
            <a:r>
              <a:rPr lang="en-US" dirty="0" err="1"/>
              <a:t>sesuai</a:t>
            </a:r>
            <a:r>
              <a:rPr lang="en-US" dirty="0"/>
              <a:t>  </a:t>
            </a:r>
            <a:r>
              <a:rPr lang="en-US" dirty="0" err="1"/>
              <a:t>bentuk</a:t>
            </a:r>
            <a:r>
              <a:rPr lang="en-US" dirty="0"/>
              <a:t> </a:t>
            </a:r>
            <a:r>
              <a:rPr lang="en-US" dirty="0" err="1"/>
              <a:t>nya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g1d08aec7090_0_100"/>
          <p:cNvGrpSpPr/>
          <p:nvPr/>
        </p:nvGrpSpPr>
        <p:grpSpPr>
          <a:xfrm>
            <a:off x="3854590" y="4740701"/>
            <a:ext cx="1434817" cy="389011"/>
            <a:chOff x="3248325" y="4588800"/>
            <a:chExt cx="2045939" cy="554700"/>
          </a:xfrm>
        </p:grpSpPr>
        <p:sp>
          <p:nvSpPr>
            <p:cNvPr id="172" name="Google Shape;172;g1d08aec7090_0_10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d08aec7090_0_10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d08aec7090_0_10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g1d08aec7090_0_100"/>
          <p:cNvGrpSpPr/>
          <p:nvPr/>
        </p:nvGrpSpPr>
        <p:grpSpPr>
          <a:xfrm>
            <a:off x="8325085" y="65156"/>
            <a:ext cx="763768" cy="752531"/>
            <a:chOff x="695950" y="3458000"/>
            <a:chExt cx="966550" cy="952450"/>
          </a:xfrm>
        </p:grpSpPr>
        <p:sp>
          <p:nvSpPr>
            <p:cNvPr id="176" name="Google Shape;176;g1d08aec7090_0_10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d08aec7090_0_10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d08aec7090_0_10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d08aec7090_0_10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d08aec7090_0_10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d08aec7090_0_10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d08aec7090_0_10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d08aec7090_0_10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d08aec7090_0_10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g1d08aec7090_0_10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86" name="Google Shape;186;g1d08aec7090_0_10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87" name="Google Shape;187;g1d08aec7090_0_100"/>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Study Cases Docs</a:t>
            </a:r>
            <a:endParaRPr sz="3600" b="1" i="0" u="none" strike="noStrike" cap="none">
              <a:solidFill>
                <a:srgbClr val="18919B"/>
              </a:solidFill>
              <a:latin typeface="Roboto"/>
              <a:ea typeface="Roboto"/>
              <a:cs typeface="Roboto"/>
              <a:sym typeface="Roboto"/>
            </a:endParaRPr>
          </a:p>
        </p:txBody>
      </p:sp>
      <p:sp>
        <p:nvSpPr>
          <p:cNvPr id="188" name="Google Shape;188;g1d08aec7090_0_100"/>
          <p:cNvSpPr txBox="1"/>
          <p:nvPr/>
        </p:nvSpPr>
        <p:spPr>
          <a:xfrm>
            <a:off x="436550" y="903175"/>
            <a:ext cx="7973700" cy="1048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highlight>
                  <a:srgbClr val="FFFFFF"/>
                </a:highlight>
                <a:latin typeface="Roboto"/>
                <a:ea typeface="Roboto"/>
                <a:cs typeface="Roboto"/>
                <a:sym typeface="Roboto"/>
              </a:rPr>
              <a:t>Docs Link</a:t>
            </a:r>
            <a:r>
              <a:rPr lang="en" sz="1700" b="0" i="0" u="none" strike="noStrike" cap="none" dirty="0">
                <a:solidFill>
                  <a:schemeClr val="dk1"/>
                </a:solidFill>
                <a:highlight>
                  <a:srgbClr val="FFFFFF"/>
                </a:highlight>
                <a:latin typeface="Roboto"/>
                <a:ea typeface="Roboto"/>
                <a:cs typeface="Roboto"/>
                <a:sym typeface="Roboto"/>
              </a:rPr>
              <a:t> → </a:t>
            </a:r>
            <a:r>
              <a:rPr lang="en" sz="1700" b="0" i="0" u="sng" strike="noStrike" cap="none" dirty="0">
                <a:solidFill>
                  <a:schemeClr val="hlink"/>
                </a:solidFill>
                <a:highlight>
                  <a:srgbClr val="FFFFFF"/>
                </a:highlight>
                <a:latin typeface="Roboto"/>
                <a:ea typeface="Roboto"/>
                <a:cs typeface="Roboto"/>
                <a:sym typeface="Roboto"/>
                <a:hlinkClick r:id="rId4"/>
              </a:rPr>
              <a:t>https://docs.google.com/document/d/1C3_KxfUbx9DeKzN90O3VXY3p0YO6biapBOEOCtLWGIU/edit</a:t>
            </a:r>
            <a:r>
              <a:rPr lang="en" sz="1700" b="0" i="0" u="none" strike="noStrike" cap="none" dirty="0">
                <a:solidFill>
                  <a:schemeClr val="dk1"/>
                </a:solidFill>
                <a:highlight>
                  <a:srgbClr val="FFFFFF"/>
                </a:highlight>
                <a:latin typeface="Roboto"/>
                <a:ea typeface="Roboto"/>
                <a:cs typeface="Roboto"/>
                <a:sym typeface="Roboto"/>
              </a:rPr>
              <a:t> </a:t>
            </a:r>
            <a:endParaRPr sz="1700" b="0" i="0" u="none" strike="noStrike" cap="none"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ca198531fe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94" name="Google Shape;194;g1ca198531fe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Instagram :</a:t>
            </a:r>
            <a:endParaRPr sz="2000" b="0" i="0" u="none" strike="noStrike" cap="none">
              <a:solidFill>
                <a:srgbClr val="595959"/>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Twitter :</a:t>
            </a:r>
            <a:endParaRPr sz="2000" b="0" i="0" u="none" strike="noStrike" cap="none">
              <a:solidFill>
                <a:srgbClr val="595959"/>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LinkedIn :</a:t>
            </a:r>
            <a:endParaRPr sz="2000" b="0" i="0" u="none" strike="noStrike" cap="none">
              <a:solidFill>
                <a:srgbClr val="595959"/>
              </a:solidFill>
              <a:latin typeface="Arial"/>
              <a:ea typeface="Arial"/>
              <a:cs typeface="Arial"/>
              <a:sym typeface="Arial"/>
            </a:endParaRPr>
          </a:p>
        </p:txBody>
      </p:sp>
      <p:pic>
        <p:nvPicPr>
          <p:cNvPr id="195" name="Google Shape;195;g1ca198531fe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96" name="Google Shape;196;g1ca198531fe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chemeClr val="dk2"/>
                </a:solidFill>
                <a:latin typeface="Arial"/>
                <a:ea typeface="Arial"/>
                <a:cs typeface="Arial"/>
                <a:sym typeface="Aria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768</Words>
  <Application>Microsoft Macintosh PowerPoint</Application>
  <PresentationFormat>On-screen Show (16:9)</PresentationFormat>
  <Paragraphs>58</Paragraphs>
  <Slides>9</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 Medium</vt:lpstr>
      <vt:lpstr>Caveat</vt:lpstr>
      <vt:lpstr>Roboto</vt:lpstr>
      <vt:lpstr>Simple Light</vt:lpstr>
      <vt:lpstr>Petunjuk Pengerjaan</vt:lpstr>
      <vt:lpstr>PowerPoint Presentation</vt:lpstr>
      <vt:lpstr>PowerPoint Presentation</vt:lpstr>
      <vt:lpstr>PowerPoint Presentation</vt:lpstr>
      <vt:lpstr>PowerPoint Presentation</vt:lpstr>
      <vt:lpstr>Jawaban studi kasus di atas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Petunjuk Pengerjaan</dc:title>
  <cp:lastModifiedBy>Achmad Fahry</cp:lastModifiedBy>
  <cp:revision>1</cp:revision>
  <dcterms:modified xsi:type="dcterms:W3CDTF">2023-07-14T14:03:17Z</dcterms:modified>
</cp:coreProperties>
</file>