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italic.fntdata"/><Relationship Id="rId6" Type="http://schemas.openxmlformats.org/officeDocument/2006/relationships/slide" Target="slides/slide1.xml"/><Relationship Id="rId18" Type="http://schemas.openxmlformats.org/officeDocument/2006/relationships/font" Target="fonts/Economic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d60afdf2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d60afdf2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d60afdf2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d60afdf2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d60afdf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d60afdf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d60afdf2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d60afdf2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d60afdf2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3d60afdf2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d60afdf2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3d60afdf2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d60afdf2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d60afdf2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d60afdf2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d60afdf2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d60afdf2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d60afdf2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d60afdf2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d60afdf2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- 1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315925"/>
            <a:ext cx="3132000" cy="7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jawab No.5 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5382750" y="1225225"/>
            <a:ext cx="3449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9725"/>
            <a:ext cx="5071052" cy="38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Seluruh Query dan database dapat di akses 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225225"/>
            <a:ext cx="8520600" cy="8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https://console.cloud.google.com/bigquery?sq=555153739961:38bc7a18d85843538ee535466ed95288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675" y="0"/>
            <a:ext cx="4216649" cy="504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1023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5" y="573425"/>
            <a:ext cx="3746551" cy="4570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8726" y="827425"/>
            <a:ext cx="4834168" cy="416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5475"/>
            <a:ext cx="2070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Jawab No.1 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643600"/>
            <a:ext cx="4745100" cy="42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Selama tahun </a:t>
            </a:r>
            <a:r>
              <a:rPr b="1" lang="en"/>
              <a:t>2021 </a:t>
            </a:r>
            <a:r>
              <a:rPr lang="en"/>
              <a:t> transaksi terbesar (yang sudah melakukan pembayaran </a:t>
            </a:r>
            <a:r>
              <a:rPr b="1" lang="en"/>
              <a:t>is_valid = 1</a:t>
            </a:r>
            <a:r>
              <a:rPr lang="en"/>
              <a:t> ) terjadi pada bulan </a:t>
            </a:r>
            <a:r>
              <a:rPr b="1" lang="en"/>
              <a:t>Agustus </a:t>
            </a:r>
            <a:r>
              <a:rPr lang="en"/>
              <a:t> dengan nilai </a:t>
            </a:r>
            <a:r>
              <a:rPr b="1" lang="en"/>
              <a:t>Rp 227.862.694,00 </a:t>
            </a:r>
            <a:r>
              <a:rPr lang="en"/>
              <a:t> 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100" y="35475"/>
            <a:ext cx="4052899" cy="490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925" y="2387475"/>
            <a:ext cx="4602475" cy="23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8450"/>
            <a:ext cx="2137200" cy="6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Jawab No.2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568375"/>
            <a:ext cx="4511100" cy="4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Dari 15 kategori produk penjualan yang terjadi </a:t>
            </a:r>
            <a:r>
              <a:rPr b="1" lang="en"/>
              <a:t>2022 </a:t>
            </a:r>
            <a:r>
              <a:rPr lang="en"/>
              <a:t> , kategori </a:t>
            </a:r>
            <a:r>
              <a:rPr b="1" lang="en"/>
              <a:t>Mobiles &amp; Tablets </a:t>
            </a:r>
            <a:r>
              <a:rPr lang="en"/>
              <a:t>menjadi transaksi terbesar ( yang telah melakukan pembayaran </a:t>
            </a:r>
            <a:r>
              <a:rPr b="1" lang="en"/>
              <a:t>is_valid = 1</a:t>
            </a:r>
            <a:r>
              <a:rPr lang="en"/>
              <a:t>) sebesar </a:t>
            </a:r>
            <a:r>
              <a:rPr b="1" lang="en"/>
              <a:t>Rp 918.451.572,00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775" y="0"/>
            <a:ext cx="420422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00" y="2462150"/>
            <a:ext cx="4881276" cy="18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0100"/>
            <a:ext cx="2496600" cy="7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Jawab No.3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690300"/>
            <a:ext cx="3382800" cy="4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Selama periode </a:t>
            </a:r>
            <a:r>
              <a:rPr b="1" lang="en"/>
              <a:t>transaksi </a:t>
            </a:r>
            <a:r>
              <a:rPr lang="en"/>
              <a:t>(teelah terjadi pembayaran </a:t>
            </a:r>
            <a:r>
              <a:rPr b="1" lang="en"/>
              <a:t>is_valid = 1</a:t>
            </a:r>
            <a:r>
              <a:rPr lang="en"/>
              <a:t>) </a:t>
            </a:r>
            <a:r>
              <a:rPr lang="en"/>
              <a:t> </a:t>
            </a:r>
            <a:r>
              <a:rPr b="1" lang="en"/>
              <a:t>2021 - 2022 </a:t>
            </a:r>
            <a:r>
              <a:rPr lang="en"/>
              <a:t> </a:t>
            </a:r>
            <a:r>
              <a:rPr b="1" lang="en"/>
              <a:t> </a:t>
            </a:r>
            <a:r>
              <a:rPr lang="en"/>
              <a:t>terjadi penurunan pada kategori </a:t>
            </a:r>
            <a:r>
              <a:rPr b="1" lang="en"/>
              <a:t>Books </a:t>
            </a:r>
            <a:r>
              <a:rPr lang="en"/>
              <a:t>dan </a:t>
            </a:r>
            <a:r>
              <a:rPr b="1" lang="en"/>
              <a:t>Others</a:t>
            </a:r>
            <a:r>
              <a:rPr lang="en"/>
              <a:t> , kabar baik nya hampir semua kategori (12 kategori) mengalami peningkatan trnasaksi.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525" y="40100"/>
            <a:ext cx="5399475" cy="499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15925"/>
            <a:ext cx="3081900" cy="8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Jawab No.3 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6285450" y="1225225"/>
            <a:ext cx="2547000" cy="3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Penggunaan </a:t>
            </a:r>
            <a:r>
              <a:rPr b="1" lang="en"/>
              <a:t>CTE </a:t>
            </a:r>
            <a:r>
              <a:rPr lang="en"/>
              <a:t>untuk seleksi </a:t>
            </a:r>
            <a:r>
              <a:rPr b="1" lang="en"/>
              <a:t>transaksi_2021 </a:t>
            </a:r>
            <a:r>
              <a:rPr lang="en"/>
              <a:t> dan </a:t>
            </a:r>
            <a:r>
              <a:rPr b="1" lang="en"/>
              <a:t> transaksi_2022 </a:t>
            </a:r>
            <a:r>
              <a:rPr lang="en"/>
              <a:t>yg kemudian di panggil pada seleksi </a:t>
            </a:r>
            <a:r>
              <a:rPr b="1" lang="en"/>
              <a:t>growth_value</a:t>
            </a:r>
            <a:r>
              <a:rPr lang="en"/>
              <a:t> di urutkan berdasarkan nilai </a:t>
            </a:r>
            <a:r>
              <a:rPr b="1" lang="en"/>
              <a:t>growth_value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8325"/>
            <a:ext cx="5915251" cy="364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81875"/>
            <a:ext cx="2128800" cy="62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Jawab No.4 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2950475"/>
            <a:ext cx="8681700" cy="16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Dari 5 </a:t>
            </a:r>
            <a:r>
              <a:rPr b="1" lang="en"/>
              <a:t>Metode pembayaran </a:t>
            </a:r>
            <a:r>
              <a:rPr lang="en"/>
              <a:t> selama tahun </a:t>
            </a:r>
            <a:r>
              <a:rPr b="1" lang="en"/>
              <a:t>2022 </a:t>
            </a:r>
            <a:r>
              <a:rPr lang="en"/>
              <a:t>berdasarkan transaksi ( telah melakukan pembayaran </a:t>
            </a:r>
            <a:r>
              <a:rPr b="1" lang="en"/>
              <a:t>is_valid = 1</a:t>
            </a:r>
            <a:r>
              <a:rPr lang="en"/>
              <a:t>) </a:t>
            </a:r>
            <a:r>
              <a:rPr b="1" lang="en"/>
              <a:t>COD </a:t>
            </a:r>
            <a:r>
              <a:rPr lang="en"/>
              <a:t> menjadi yang paling sering di lakukan. 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764750"/>
            <a:ext cx="4435825" cy="21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7525" y="243475"/>
            <a:ext cx="4245874" cy="270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125375"/>
            <a:ext cx="2296200" cy="6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Jawab No. 5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831100" y="752375"/>
            <a:ext cx="40011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Samsung </a:t>
            </a:r>
            <a:r>
              <a:rPr lang="en"/>
              <a:t>menjadi Penjualan terbanyak selama tahun 2022 pada perbandingan 5 brand produk , di ikuti </a:t>
            </a:r>
            <a:r>
              <a:rPr b="1" lang="en"/>
              <a:t>Apple </a:t>
            </a:r>
            <a:r>
              <a:rPr lang="en"/>
              <a:t>kemudian </a:t>
            </a:r>
            <a:r>
              <a:rPr b="1" lang="en"/>
              <a:t>Sony </a:t>
            </a:r>
            <a:r>
              <a:rPr lang="en"/>
              <a:t> dan terakhir </a:t>
            </a:r>
            <a:r>
              <a:rPr b="1" lang="en"/>
              <a:t>Lenovo. </a:t>
            </a:r>
            <a:r>
              <a:rPr lang="en"/>
              <a:t>Namun </a:t>
            </a:r>
            <a:r>
              <a:rPr b="1" lang="en"/>
              <a:t>Huawei</a:t>
            </a:r>
            <a:r>
              <a:rPr lang="en"/>
              <a:t> tidak terjadi transaksi pada tahun </a:t>
            </a:r>
            <a:r>
              <a:rPr b="1" lang="en"/>
              <a:t>2022.</a:t>
            </a:r>
            <a:endParaRPr b="1"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52375"/>
            <a:ext cx="4519400" cy="20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