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T Sans Narrow"/>
      <p:regular r:id="rId26"/>
      <p:bold r:id="rId27"/>
    </p:embeddedFont>
    <p:embeddedFont>
      <p:font typeface="Roboto Mon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font" Target="fonts/Roboto-boldItalic.fntdata"/><Relationship Id="rId28" Type="http://schemas.openxmlformats.org/officeDocument/2006/relationships/font" Target="fonts/RobotoMono-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d638934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d638934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d6389348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d6389348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d6389348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d6389348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d6389348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d6389348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d6389348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d6389348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d6389348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d6389348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d6389348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d6389348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6389348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6389348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d638934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d638934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d6389348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d638934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d638934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d638934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d638934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d638934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d638934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d638934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d6389348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d6389348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d638934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638934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7.xml"/><Relationship Id="rId6" Type="http://schemas.openxmlformats.org/officeDocument/2006/relationships/slide" Target="/ppt/slides/slide12.xml"/><Relationship Id="rId7" Type="http://schemas.openxmlformats.org/officeDocument/2006/relationships/slide" Target="/ppt/slid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 2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86025" y="60550"/>
            <a:ext cx="1978500" cy="58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Jawab No. 3</a:t>
            </a:r>
            <a:endParaRPr/>
          </a:p>
        </p:txBody>
      </p:sp>
      <p:sp>
        <p:nvSpPr>
          <p:cNvPr id="135" name="Google Shape;135;p22"/>
          <p:cNvSpPr txBox="1"/>
          <p:nvPr>
            <p:ph idx="1" type="body"/>
          </p:nvPr>
        </p:nvSpPr>
        <p:spPr>
          <a:xfrm>
            <a:off x="136175" y="727175"/>
            <a:ext cx="4753500" cy="33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Selama tahun </a:t>
            </a:r>
            <a:r>
              <a:rPr b="1" lang="en"/>
              <a:t>2022 </a:t>
            </a:r>
            <a:r>
              <a:rPr lang="en"/>
              <a:t> ada </a:t>
            </a:r>
            <a:r>
              <a:rPr b="1" lang="en"/>
              <a:t>1.052 </a:t>
            </a:r>
            <a:r>
              <a:rPr lang="en"/>
              <a:t> pelanggan yang belum melakukan </a:t>
            </a:r>
            <a:r>
              <a:rPr b="1" lang="en"/>
              <a:t>check out </a:t>
            </a:r>
            <a:r>
              <a:rPr lang="en"/>
              <a:t> berdasarkan lama nya mereka telah mendaftar (</a:t>
            </a:r>
            <a:r>
              <a:rPr b="1" lang="en"/>
              <a:t>registered_date</a:t>
            </a:r>
            <a:r>
              <a:rPr lang="en"/>
              <a:t>). Data telah kami kirim file : </a:t>
            </a:r>
            <a:r>
              <a:rPr b="1" lang="en"/>
              <a:t>audience_list.csv</a:t>
            </a:r>
            <a:endParaRPr b="1"/>
          </a:p>
        </p:txBody>
      </p:sp>
      <p:pic>
        <p:nvPicPr>
          <p:cNvPr id="136" name="Google Shape;136;p22"/>
          <p:cNvPicPr preferRelativeResize="0"/>
          <p:nvPr/>
        </p:nvPicPr>
        <p:blipFill>
          <a:blip r:embed="rId3">
            <a:alphaModFix/>
          </a:blip>
          <a:stretch>
            <a:fillRect/>
          </a:stretch>
        </p:blipFill>
        <p:spPr>
          <a:xfrm>
            <a:off x="5290825" y="0"/>
            <a:ext cx="3745174" cy="500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4225" y="43825"/>
            <a:ext cx="3926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Python jawab no.3</a:t>
            </a:r>
            <a:endParaRPr/>
          </a:p>
        </p:txBody>
      </p:sp>
      <p:pic>
        <p:nvPicPr>
          <p:cNvPr id="142" name="Google Shape;142;p23"/>
          <p:cNvPicPr preferRelativeResize="0"/>
          <p:nvPr/>
        </p:nvPicPr>
        <p:blipFill>
          <a:blip r:embed="rId3">
            <a:alphaModFix/>
          </a:blip>
          <a:stretch>
            <a:fillRect/>
          </a:stretch>
        </p:blipFill>
        <p:spPr>
          <a:xfrm>
            <a:off x="44225" y="803350"/>
            <a:ext cx="5965399" cy="1352925"/>
          </a:xfrm>
          <a:prstGeom prst="rect">
            <a:avLst/>
          </a:prstGeom>
          <a:noFill/>
          <a:ln>
            <a:noFill/>
          </a:ln>
        </p:spPr>
      </p:pic>
      <p:pic>
        <p:nvPicPr>
          <p:cNvPr id="143" name="Google Shape;143;p23"/>
          <p:cNvPicPr preferRelativeResize="0"/>
          <p:nvPr/>
        </p:nvPicPr>
        <p:blipFill>
          <a:blip r:embed="rId4">
            <a:alphaModFix/>
          </a:blip>
          <a:stretch>
            <a:fillRect/>
          </a:stretch>
        </p:blipFill>
        <p:spPr>
          <a:xfrm>
            <a:off x="44225" y="2231675"/>
            <a:ext cx="5965400" cy="539970"/>
          </a:xfrm>
          <a:prstGeom prst="rect">
            <a:avLst/>
          </a:prstGeom>
          <a:noFill/>
          <a:ln>
            <a:noFill/>
          </a:ln>
        </p:spPr>
      </p:pic>
      <p:pic>
        <p:nvPicPr>
          <p:cNvPr id="144" name="Google Shape;144;p23"/>
          <p:cNvPicPr preferRelativeResize="0"/>
          <p:nvPr/>
        </p:nvPicPr>
        <p:blipFill>
          <a:blip r:embed="rId5">
            <a:alphaModFix/>
          </a:blip>
          <a:stretch>
            <a:fillRect/>
          </a:stretch>
        </p:blipFill>
        <p:spPr>
          <a:xfrm>
            <a:off x="44225" y="2908275"/>
            <a:ext cx="5965399" cy="92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4318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Jawab No.4.1 </a:t>
            </a:r>
            <a:endParaRPr/>
          </a:p>
        </p:txBody>
      </p:sp>
      <p:sp>
        <p:nvSpPr>
          <p:cNvPr id="150" name="Google Shape;150;p24"/>
          <p:cNvSpPr txBox="1"/>
          <p:nvPr>
            <p:ph idx="1" type="body"/>
          </p:nvPr>
        </p:nvSpPr>
        <p:spPr>
          <a:xfrm>
            <a:off x="311700" y="3009000"/>
            <a:ext cx="8671200" cy="19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Rata-rata harian penjualan weekends (Sabtu dan Minggu) vs rata-rata harian penjualan weekdays (Senin-Jumat) per bulan.</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121"/>
                </a:solidFill>
                <a:highlight>
                  <a:srgbClr val="FFFFFF"/>
                </a:highlight>
                <a:latin typeface="Roboto"/>
                <a:ea typeface="Roboto"/>
                <a:cs typeface="Roboto"/>
                <a:sym typeface="Roboto"/>
              </a:rPr>
              <a:t>Penjualan rata-rata pada bulan oktober , november dan desember pada tahun 2022 mengalami penurunan pada saat weekdays dan weekend . </a:t>
            </a:r>
            <a:endParaRPr sz="1200">
              <a:solidFill>
                <a:srgbClr val="212121"/>
              </a:solidFill>
              <a:highlight>
                <a:srgbClr val="FFFFFF"/>
              </a:highlight>
              <a:latin typeface="Roboto"/>
              <a:ea typeface="Roboto"/>
              <a:cs typeface="Roboto"/>
              <a:sym typeface="Roboto"/>
            </a:endParaRPr>
          </a:p>
        </p:txBody>
      </p:sp>
      <p:pic>
        <p:nvPicPr>
          <p:cNvPr id="151" name="Google Shape;151;p24"/>
          <p:cNvPicPr preferRelativeResize="0"/>
          <p:nvPr/>
        </p:nvPicPr>
        <p:blipFill>
          <a:blip r:embed="rId3">
            <a:alphaModFix/>
          </a:blip>
          <a:stretch>
            <a:fillRect/>
          </a:stretch>
        </p:blipFill>
        <p:spPr>
          <a:xfrm>
            <a:off x="311700" y="1186875"/>
            <a:ext cx="4318799" cy="1673850"/>
          </a:xfrm>
          <a:prstGeom prst="rect">
            <a:avLst/>
          </a:prstGeom>
          <a:noFill/>
          <a:ln>
            <a:noFill/>
          </a:ln>
        </p:spPr>
      </p:pic>
      <p:pic>
        <p:nvPicPr>
          <p:cNvPr id="152" name="Google Shape;152;p24"/>
          <p:cNvPicPr preferRelativeResize="0"/>
          <p:nvPr/>
        </p:nvPicPr>
        <p:blipFill>
          <a:blip r:embed="rId4">
            <a:alphaModFix/>
          </a:blip>
          <a:stretch>
            <a:fillRect/>
          </a:stretch>
        </p:blipFill>
        <p:spPr>
          <a:xfrm>
            <a:off x="4664150" y="445025"/>
            <a:ext cx="4318802" cy="241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19450" y="110700"/>
            <a:ext cx="35748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Jawab no. 4.2</a:t>
            </a:r>
            <a:endParaRPr/>
          </a:p>
        </p:txBody>
      </p:sp>
      <p:sp>
        <p:nvSpPr>
          <p:cNvPr id="158" name="Google Shape;158;p25"/>
          <p:cNvSpPr txBox="1"/>
          <p:nvPr>
            <p:ph idx="1" type="body"/>
          </p:nvPr>
        </p:nvSpPr>
        <p:spPr>
          <a:xfrm>
            <a:off x="192250" y="1788675"/>
            <a:ext cx="8447700" cy="259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Bedasarkan selisih </a:t>
            </a:r>
            <a:r>
              <a:rPr b="1" lang="en"/>
              <a:t>rata-rata penjualan 3 bulan tahun 2022 </a:t>
            </a:r>
            <a:r>
              <a:rPr lang="en"/>
              <a:t> menunjukkan penurunan dari bulan </a:t>
            </a:r>
            <a:r>
              <a:rPr b="1" lang="en"/>
              <a:t>Oktober </a:t>
            </a:r>
            <a:r>
              <a:rPr lang="en"/>
              <a:t> yang cukup tinggi mungkin di sebabkan awal campaign dan terjadi penurunan di bulan berikut nya. </a:t>
            </a:r>
            <a:endParaRPr/>
          </a:p>
        </p:txBody>
      </p:sp>
      <p:pic>
        <p:nvPicPr>
          <p:cNvPr id="159" name="Google Shape;159;p25"/>
          <p:cNvPicPr preferRelativeResize="0"/>
          <p:nvPr/>
        </p:nvPicPr>
        <p:blipFill>
          <a:blip r:embed="rId3">
            <a:alphaModFix/>
          </a:blip>
          <a:stretch>
            <a:fillRect/>
          </a:stretch>
        </p:blipFill>
        <p:spPr>
          <a:xfrm>
            <a:off x="119450" y="828450"/>
            <a:ext cx="8520499" cy="91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5875" y="68900"/>
            <a:ext cx="42603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Python Jawab no.4.1</a:t>
            </a:r>
            <a:endParaRPr/>
          </a:p>
        </p:txBody>
      </p:sp>
      <p:pic>
        <p:nvPicPr>
          <p:cNvPr id="165" name="Google Shape;165;p26"/>
          <p:cNvPicPr preferRelativeResize="0"/>
          <p:nvPr/>
        </p:nvPicPr>
        <p:blipFill>
          <a:blip r:embed="rId3">
            <a:alphaModFix/>
          </a:blip>
          <a:stretch>
            <a:fillRect/>
          </a:stretch>
        </p:blipFill>
        <p:spPr>
          <a:xfrm>
            <a:off x="35875" y="834800"/>
            <a:ext cx="5342773" cy="4029750"/>
          </a:xfrm>
          <a:prstGeom prst="rect">
            <a:avLst/>
          </a:prstGeom>
          <a:noFill/>
          <a:ln>
            <a:noFill/>
          </a:ln>
        </p:spPr>
      </p:pic>
      <p:pic>
        <p:nvPicPr>
          <p:cNvPr id="166" name="Google Shape;166;p26"/>
          <p:cNvPicPr preferRelativeResize="0"/>
          <p:nvPr/>
        </p:nvPicPr>
        <p:blipFill>
          <a:blip r:embed="rId4">
            <a:alphaModFix/>
          </a:blip>
          <a:stretch>
            <a:fillRect/>
          </a:stretch>
        </p:blipFill>
        <p:spPr>
          <a:xfrm>
            <a:off x="5424549" y="834800"/>
            <a:ext cx="3527226" cy="130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0" y="144125"/>
            <a:ext cx="4572000" cy="66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Python Jawab no.4.2</a:t>
            </a:r>
            <a:endParaRPr/>
          </a:p>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152400" y="963125"/>
            <a:ext cx="7236224" cy="4027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Seluruh kode Pyhton bisa di akses</a:t>
            </a:r>
            <a:endParaRPr/>
          </a:p>
        </p:txBody>
      </p:sp>
      <p:sp>
        <p:nvSpPr>
          <p:cNvPr id="178" name="Google Shape;17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https://colab.research.google.com/drive/15jzJWGh4WtioH-McozY3WbbELxV18Hu3?usp=sharing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a:t>
            </a:r>
            <a:endParaRPr/>
          </a:p>
        </p:txBody>
      </p:sp>
      <p:sp>
        <p:nvSpPr>
          <p:cNvPr id="73" name="Google Shape;73;p14"/>
          <p:cNvSpPr txBox="1"/>
          <p:nvPr>
            <p:ph idx="1" type="body"/>
          </p:nvPr>
        </p:nvSpPr>
        <p:spPr>
          <a:xfrm>
            <a:off x="33450" y="1266325"/>
            <a:ext cx="5035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Terdiri dari 4 Table : </a:t>
            </a:r>
            <a:endParaRPr sz="1050">
              <a:solidFill>
                <a:srgbClr val="000000"/>
              </a:solidFill>
              <a:highlight>
                <a:srgbClr val="F7F7F7"/>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000000"/>
                </a:solidFill>
                <a:highlight>
                  <a:srgbClr val="F7F7F7"/>
                </a:highlight>
                <a:latin typeface="Courier New"/>
                <a:ea typeface="Courier New"/>
                <a:cs typeface="Courier New"/>
                <a:sym typeface="Courier New"/>
              </a:rPr>
              <a:t>Order_detail.csv, patment_detail.csv, customer_detail.csv, sku_detail.csv</a:t>
            </a:r>
            <a:endParaRPr sz="1050">
              <a:solidFill>
                <a:srgbClr val="000000"/>
              </a:solidFill>
              <a:highlight>
                <a:srgbClr val="F7F7F7"/>
              </a:highlight>
              <a:latin typeface="Courier New"/>
              <a:ea typeface="Courier New"/>
              <a:cs typeface="Courier New"/>
              <a:sym typeface="Courier New"/>
            </a:endParaRPr>
          </a:p>
        </p:txBody>
      </p:sp>
      <p:pic>
        <p:nvPicPr>
          <p:cNvPr id="74" name="Google Shape;74;p14"/>
          <p:cNvPicPr preferRelativeResize="0"/>
          <p:nvPr/>
        </p:nvPicPr>
        <p:blipFill>
          <a:blip r:embed="rId3">
            <a:alphaModFix/>
          </a:blip>
          <a:stretch>
            <a:fillRect/>
          </a:stretch>
        </p:blipFill>
        <p:spPr>
          <a:xfrm>
            <a:off x="5068939" y="0"/>
            <a:ext cx="3763372" cy="5143500"/>
          </a:xfrm>
          <a:prstGeom prst="rect">
            <a:avLst/>
          </a:prstGeom>
          <a:noFill/>
          <a:ln>
            <a:noFill/>
          </a:ln>
        </p:spPr>
      </p:pic>
      <p:pic>
        <p:nvPicPr>
          <p:cNvPr id="75" name="Google Shape;75;p14"/>
          <p:cNvPicPr preferRelativeResize="0"/>
          <p:nvPr/>
        </p:nvPicPr>
        <p:blipFill>
          <a:blip r:embed="rId4">
            <a:alphaModFix/>
          </a:blip>
          <a:stretch>
            <a:fillRect/>
          </a:stretch>
        </p:blipFill>
        <p:spPr>
          <a:xfrm>
            <a:off x="33450" y="2782299"/>
            <a:ext cx="5035652" cy="10276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93975"/>
            <a:ext cx="41100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Pertanyaan </a:t>
            </a:r>
            <a:endParaRPr/>
          </a:p>
        </p:txBody>
      </p:sp>
      <p:sp>
        <p:nvSpPr>
          <p:cNvPr id="81" name="Google Shape;81;p15"/>
          <p:cNvSpPr txBox="1"/>
          <p:nvPr>
            <p:ph idx="1" type="body"/>
          </p:nvPr>
        </p:nvSpPr>
        <p:spPr>
          <a:xfrm>
            <a:off x="311700" y="1266325"/>
            <a:ext cx="4260300" cy="1659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No.1 </a:t>
            </a:r>
            <a:endParaRPr/>
          </a:p>
          <a:p>
            <a:pPr indent="0" lvl="0" marL="0" rtl="0" algn="l">
              <a:spcBef>
                <a:spcPts val="1200"/>
              </a:spcBef>
              <a:spcAft>
                <a:spcPts val="0"/>
              </a:spcAft>
              <a:buNone/>
            </a:pPr>
            <a:r>
              <a:rPr b="1" lang="en" sz="1200">
                <a:solidFill>
                  <a:srgbClr val="212121"/>
                </a:solidFill>
                <a:highlight>
                  <a:srgbClr val="FFFFFF"/>
                </a:highlight>
                <a:latin typeface="Roboto"/>
                <a:ea typeface="Roboto"/>
                <a:cs typeface="Roboto"/>
                <a:sym typeface="Roboto"/>
              </a:rPr>
              <a:t>Dear Data Analyst</a:t>
            </a:r>
            <a:r>
              <a:rPr lang="en" sz="1200">
                <a:solidFill>
                  <a:srgbClr val="212121"/>
                </a:solidFill>
                <a:highlight>
                  <a:srgbClr val="FFFFFF"/>
                </a:highlight>
                <a:latin typeface="Roboto"/>
                <a:ea typeface="Roboto"/>
                <a:cs typeface="Roboto"/>
                <a:sym typeface="Roboto"/>
              </a:rPr>
              <a:t>,</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Akhir tahun ini, perusahaan akan memberikan hadiah bagi pelanggan yang memenangkan kompetisi </a:t>
            </a:r>
            <a:r>
              <a:rPr b="1" lang="en" sz="1200">
                <a:solidFill>
                  <a:srgbClr val="212121"/>
                </a:solidFill>
                <a:highlight>
                  <a:srgbClr val="FFFFFF"/>
                </a:highlight>
                <a:latin typeface="Roboto"/>
                <a:ea typeface="Roboto"/>
                <a:cs typeface="Roboto"/>
                <a:sym typeface="Roboto"/>
              </a:rPr>
              <a:t>Festival Akhir Tahun</a:t>
            </a:r>
            <a:r>
              <a:rPr lang="en" sz="1200">
                <a:solidFill>
                  <a:srgbClr val="212121"/>
                </a:solidFill>
                <a:highlight>
                  <a:srgbClr val="FFFFFF"/>
                </a:highlight>
                <a:latin typeface="Roboto"/>
                <a:ea typeface="Roboto"/>
                <a:cs typeface="Roboto"/>
                <a:sym typeface="Roboto"/>
              </a:rPr>
              <a:t>. Tim Marketing membutuhkan bantuan untuk menentukan perkiraan hadiah yang akan diberikan pada pemenang kompetisi nantinya. Hadiah tersebut akan diambil dari </a:t>
            </a:r>
            <a:r>
              <a:rPr b="1" lang="en" sz="1200">
                <a:solidFill>
                  <a:srgbClr val="212121"/>
                </a:solidFill>
                <a:highlight>
                  <a:srgbClr val="FFFFFF"/>
                </a:highlight>
                <a:latin typeface="Roboto"/>
                <a:ea typeface="Roboto"/>
                <a:cs typeface="Roboto"/>
                <a:sym typeface="Roboto"/>
              </a:rPr>
              <a:t>TOP 5 Produk</a:t>
            </a:r>
            <a:r>
              <a:rPr lang="en" sz="1200">
                <a:solidFill>
                  <a:srgbClr val="212121"/>
                </a:solidFill>
                <a:highlight>
                  <a:srgbClr val="FFFFFF"/>
                </a:highlight>
                <a:latin typeface="Roboto"/>
                <a:ea typeface="Roboto"/>
                <a:cs typeface="Roboto"/>
                <a:sym typeface="Roboto"/>
              </a:rPr>
              <a:t> dari Kategori </a:t>
            </a:r>
            <a:r>
              <a:rPr b="1" lang="en" sz="1200">
                <a:solidFill>
                  <a:srgbClr val="212121"/>
                </a:solidFill>
                <a:highlight>
                  <a:srgbClr val="FFFFFF"/>
                </a:highlight>
                <a:latin typeface="Roboto"/>
                <a:ea typeface="Roboto"/>
                <a:cs typeface="Roboto"/>
                <a:sym typeface="Roboto"/>
              </a:rPr>
              <a:t>Mobiles &amp; Tablets</a:t>
            </a:r>
            <a:r>
              <a:rPr lang="en" sz="1200">
                <a:solidFill>
                  <a:srgbClr val="212121"/>
                </a:solidFill>
                <a:highlight>
                  <a:srgbClr val="FFFFFF"/>
                </a:highlight>
                <a:latin typeface="Roboto"/>
                <a:ea typeface="Roboto"/>
                <a:cs typeface="Roboto"/>
                <a:sym typeface="Roboto"/>
              </a:rPr>
              <a:t> selama tahun 2022, dengan jumlah kuantitas penjualan (valid = 1) paling tinggi.</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Mohon bantuan, untuk mengirimkan data tersebut sebelum akhir bulan ini ke Tim Marketing. Atas bantuan yang diberikan, kami mengucapkan terima kasih.</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Regards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Tim Marketing</a:t>
            </a:r>
            <a:endParaRPr b="1" sz="1200">
              <a:solidFill>
                <a:srgbClr val="212121"/>
              </a:solidFill>
              <a:highlight>
                <a:srgbClr val="FFFFFF"/>
              </a:highlight>
              <a:latin typeface="Roboto"/>
              <a:ea typeface="Roboto"/>
              <a:cs typeface="Roboto"/>
              <a:sym typeface="Roboto"/>
            </a:endParaRPr>
          </a:p>
          <a:p>
            <a:pPr indent="0" lvl="0" marL="0" rtl="0" algn="l">
              <a:spcBef>
                <a:spcPts val="600"/>
              </a:spcBef>
              <a:spcAft>
                <a:spcPts val="500"/>
              </a:spcAft>
              <a:buNone/>
            </a:pPr>
            <a:r>
              <a:rPr b="1" lang="en" sz="1200">
                <a:solidFill>
                  <a:srgbClr val="212121"/>
                </a:solidFill>
                <a:highlight>
                  <a:srgbClr val="FFFFFF"/>
                </a:highlight>
                <a:latin typeface="Roboto"/>
                <a:ea typeface="Roboto"/>
                <a:cs typeface="Roboto"/>
                <a:sym typeface="Roboto"/>
              </a:rPr>
              <a:t>Jawaban :  </a:t>
            </a:r>
            <a:r>
              <a:rPr b="1" lang="en" sz="1200" u="sng">
                <a:solidFill>
                  <a:schemeClr val="hlink"/>
                </a:solidFill>
                <a:highlight>
                  <a:srgbClr val="FFFFFF"/>
                </a:highlight>
                <a:latin typeface="Roboto"/>
                <a:ea typeface="Roboto"/>
                <a:cs typeface="Roboto"/>
                <a:sym typeface="Roboto"/>
                <a:hlinkClick action="ppaction://hlinksldjump" r:id="rId3"/>
              </a:rPr>
              <a:t>Slide 4: Jawaban No.1</a:t>
            </a:r>
            <a:endParaRPr/>
          </a:p>
        </p:txBody>
      </p:sp>
      <p:sp>
        <p:nvSpPr>
          <p:cNvPr id="82" name="Google Shape;82;p15"/>
          <p:cNvSpPr txBox="1"/>
          <p:nvPr>
            <p:ph idx="1" type="body"/>
          </p:nvPr>
        </p:nvSpPr>
        <p:spPr>
          <a:xfrm>
            <a:off x="311700" y="3175925"/>
            <a:ext cx="4260300" cy="1659000"/>
          </a:xfrm>
          <a:prstGeom prst="rect">
            <a:avLst/>
          </a:prstGeom>
        </p:spPr>
        <p:txBody>
          <a:bodyPr anchorCtr="0" anchor="t" bIns="91425" lIns="91425" spcFirstLastPara="1" rIns="91425" wrap="square" tIns="91425">
            <a:normAutofit fontScale="32500" lnSpcReduction="10000"/>
          </a:bodyPr>
          <a:lstStyle/>
          <a:p>
            <a:pPr indent="0" lvl="0" marL="0" rtl="0" algn="l">
              <a:spcBef>
                <a:spcPts val="800"/>
              </a:spcBef>
              <a:spcAft>
                <a:spcPts val="0"/>
              </a:spcAft>
              <a:buNone/>
            </a:pPr>
            <a:r>
              <a:rPr lang="en" sz="1550">
                <a:solidFill>
                  <a:srgbClr val="212121"/>
                </a:solidFill>
                <a:highlight>
                  <a:srgbClr val="FFFFFF"/>
                </a:highlight>
                <a:latin typeface="Roboto Mono"/>
                <a:ea typeface="Roboto Mono"/>
                <a:cs typeface="Roboto Mono"/>
                <a:sym typeface="Roboto Mono"/>
              </a:rPr>
              <a:t>No 2</a:t>
            </a:r>
            <a:endParaRPr sz="1550">
              <a:solidFill>
                <a:srgbClr val="212121"/>
              </a:solidFill>
              <a:highlight>
                <a:srgbClr val="FFFFFF"/>
              </a:highlight>
              <a:latin typeface="Roboto Mono"/>
              <a:ea typeface="Roboto Mono"/>
              <a:cs typeface="Roboto Mono"/>
              <a:sym typeface="Roboto Mono"/>
            </a:endParaRPr>
          </a:p>
          <a:p>
            <a:pPr indent="0" lvl="0" marL="0" rtl="0" algn="l">
              <a:spcBef>
                <a:spcPts val="800"/>
              </a:spcBef>
              <a:spcAft>
                <a:spcPts val="0"/>
              </a:spcAft>
              <a:buNone/>
            </a:pPr>
            <a:r>
              <a:rPr b="1" lang="en" sz="1200">
                <a:solidFill>
                  <a:srgbClr val="212121"/>
                </a:solidFill>
                <a:highlight>
                  <a:srgbClr val="FFFFFF"/>
                </a:highlight>
                <a:latin typeface="Roboto"/>
                <a:ea typeface="Roboto"/>
                <a:cs typeface="Roboto"/>
                <a:sym typeface="Roboto"/>
              </a:rPr>
              <a:t>Dear Data Analyst</a:t>
            </a:r>
            <a:r>
              <a:rPr lang="en" sz="1200">
                <a:solidFill>
                  <a:srgbClr val="212121"/>
                </a:solidFill>
                <a:highlight>
                  <a:srgbClr val="FFFFFF"/>
                </a:highlight>
                <a:latin typeface="Roboto"/>
                <a:ea typeface="Roboto"/>
                <a:cs typeface="Roboto"/>
                <a:sym typeface="Roboto"/>
              </a:rPr>
              <a:t>,</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Menindaklanjuti meeting gabungan Tim Werehouse dan Tim Marketing, kami menemukan bahwa ketersediaan stock produk dengan Kategori Others pada akhir 2022 kemarin masih banyak.</a:t>
            </a:r>
            <a:endParaRPr sz="1200">
              <a:solidFill>
                <a:srgbClr val="212121"/>
              </a:solidFill>
              <a:highlight>
                <a:srgbClr val="FFFFFF"/>
              </a:highlight>
              <a:latin typeface="Roboto"/>
              <a:ea typeface="Roboto"/>
              <a:cs typeface="Roboto"/>
              <a:sym typeface="Roboto"/>
            </a:endParaRPr>
          </a:p>
          <a:p>
            <a:pPr indent="-253365" lvl="0" marL="457200" rtl="0" algn="l">
              <a:spcBef>
                <a:spcPts val="600"/>
              </a:spcBef>
              <a:spcAft>
                <a:spcPts val="0"/>
              </a:spcAft>
              <a:buClr>
                <a:srgbClr val="212121"/>
              </a:buClr>
              <a:buSzPct val="100000"/>
              <a:buFont typeface="Roboto"/>
              <a:buAutoNum type="arabicPeriod"/>
            </a:pPr>
            <a:r>
              <a:rPr lang="en" sz="1200">
                <a:solidFill>
                  <a:srgbClr val="212121"/>
                </a:solidFill>
                <a:highlight>
                  <a:srgbClr val="FFFFFF"/>
                </a:highlight>
                <a:latin typeface="Roboto"/>
                <a:ea typeface="Roboto"/>
                <a:cs typeface="Roboto"/>
                <a:sym typeface="Roboto"/>
              </a:rPr>
              <a:t>Kami mohon bantuan untuk melakukan pengecekan data penjualan kategori tersebut dengan tahun 2021 secara kuantitas penjualan. Dugaan sementara kami, telah terjadi penurunan kuantitas penjualan pada 2022 dibandingkan 2021. (Mohon juga menampilkan data ke-15 kategori)</a:t>
            </a:r>
            <a:br>
              <a:rPr lang="en" sz="1200">
                <a:solidFill>
                  <a:srgbClr val="212121"/>
                </a:solidFill>
                <a:highlight>
                  <a:srgbClr val="FFFFFF"/>
                </a:highlight>
                <a:latin typeface="Roboto"/>
                <a:ea typeface="Roboto"/>
                <a:cs typeface="Roboto"/>
                <a:sym typeface="Roboto"/>
              </a:rPr>
            </a:br>
            <a:endParaRPr sz="1200">
              <a:solidFill>
                <a:srgbClr val="212121"/>
              </a:solidFill>
              <a:highlight>
                <a:srgbClr val="FFFFFF"/>
              </a:highlight>
              <a:latin typeface="Roboto"/>
              <a:ea typeface="Roboto"/>
              <a:cs typeface="Roboto"/>
              <a:sym typeface="Roboto"/>
            </a:endParaRPr>
          </a:p>
          <a:p>
            <a:pPr indent="-253365" lvl="0" marL="457200" rtl="0" algn="l">
              <a:spcBef>
                <a:spcPts val="0"/>
              </a:spcBef>
              <a:spcAft>
                <a:spcPts val="0"/>
              </a:spcAft>
              <a:buClr>
                <a:srgbClr val="212121"/>
              </a:buClr>
              <a:buSzPct val="100000"/>
              <a:buFont typeface="Roboto"/>
              <a:buAutoNum type="arabicPeriod"/>
            </a:pPr>
            <a:r>
              <a:rPr lang="en" sz="1200">
                <a:solidFill>
                  <a:srgbClr val="212121"/>
                </a:solidFill>
                <a:highlight>
                  <a:srgbClr val="FFFFFF"/>
                </a:highlight>
                <a:latin typeface="Roboto"/>
                <a:ea typeface="Roboto"/>
                <a:cs typeface="Roboto"/>
                <a:sym typeface="Roboto"/>
              </a:rPr>
              <a:t>Apabila memang terjadi penurunan kuantitas penjualan pada kategori Others, kami mohon bantuan untuk menyediakan data TOP 20 nama produk yang mengalami penurunan paling tinggi pada 2022 jika dibanding dengan 2021. Hal ini kami gunakan sebagai bahan diskusi pada meeting selanjutnya.</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Mohon bantuan untuk mengirimkan data tersebut paling lambat 4 hari dari hari ini. Atas bantuan yang diberikan, kami mengucapkan terima kasih.</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Regards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Tim Werehouse</a:t>
            </a:r>
            <a:endParaRPr b="1"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rPr b="1" lang="en"/>
              <a:t>Jawaban : 1. </a:t>
            </a:r>
            <a:r>
              <a:rPr b="1" lang="en" u="sng">
                <a:solidFill>
                  <a:schemeClr val="hlink"/>
                </a:solidFill>
                <a:hlinkClick action="ppaction://hlinksldjump" r:id="rId4"/>
              </a:rPr>
              <a:t>Slide 6: Jawab No. 2.1</a:t>
            </a:r>
            <a:r>
              <a:rPr b="1" lang="en"/>
              <a:t>   dan </a:t>
            </a:r>
            <a:r>
              <a:rPr b="1" lang="en" u="sng">
                <a:solidFill>
                  <a:schemeClr val="hlink"/>
                </a:solidFill>
                <a:hlinkClick action="ppaction://hlinksldjump" r:id="rId5"/>
              </a:rPr>
              <a:t>Slide 7: Jawaban No. 2.2</a:t>
            </a:r>
            <a:endParaRPr b="1"/>
          </a:p>
        </p:txBody>
      </p:sp>
      <p:sp>
        <p:nvSpPr>
          <p:cNvPr id="83" name="Google Shape;83;p15"/>
          <p:cNvSpPr txBox="1"/>
          <p:nvPr>
            <p:ph idx="1" type="body"/>
          </p:nvPr>
        </p:nvSpPr>
        <p:spPr>
          <a:xfrm>
            <a:off x="4876800" y="3175925"/>
            <a:ext cx="4260300" cy="1659000"/>
          </a:xfrm>
          <a:prstGeom prst="rect">
            <a:avLst/>
          </a:prstGeom>
        </p:spPr>
        <p:txBody>
          <a:bodyPr anchorCtr="0" anchor="t" bIns="91425" lIns="91425" spcFirstLastPara="1" rIns="91425" wrap="square" tIns="91425">
            <a:normAutofit fontScale="32500" lnSpcReduction="10000"/>
          </a:bodyPr>
          <a:lstStyle/>
          <a:p>
            <a:pPr indent="0" lvl="0" marL="0" rtl="0" algn="l">
              <a:spcBef>
                <a:spcPts val="800"/>
              </a:spcBef>
              <a:spcAft>
                <a:spcPts val="0"/>
              </a:spcAft>
              <a:buNone/>
            </a:pPr>
            <a:r>
              <a:rPr lang="en" sz="1550">
                <a:solidFill>
                  <a:srgbClr val="212121"/>
                </a:solidFill>
                <a:highlight>
                  <a:srgbClr val="FFFFFF"/>
                </a:highlight>
                <a:latin typeface="Roboto Mono"/>
                <a:ea typeface="Roboto Mono"/>
                <a:cs typeface="Roboto Mono"/>
                <a:sym typeface="Roboto Mono"/>
              </a:rPr>
              <a:t>No 4</a:t>
            </a:r>
            <a:endParaRPr sz="1550">
              <a:solidFill>
                <a:srgbClr val="212121"/>
              </a:solidFill>
              <a:highlight>
                <a:srgbClr val="FFFFFF"/>
              </a:highlight>
              <a:latin typeface="Roboto Mono"/>
              <a:ea typeface="Roboto Mono"/>
              <a:cs typeface="Roboto Mono"/>
              <a:sym typeface="Roboto Mono"/>
            </a:endParaRPr>
          </a:p>
          <a:p>
            <a:pPr indent="0" lvl="0" marL="0" rtl="0" algn="l">
              <a:spcBef>
                <a:spcPts val="800"/>
              </a:spcBef>
              <a:spcAft>
                <a:spcPts val="0"/>
              </a:spcAft>
              <a:buNone/>
            </a:pPr>
            <a:r>
              <a:rPr b="1" lang="en" sz="1200">
                <a:solidFill>
                  <a:srgbClr val="212121"/>
                </a:solidFill>
                <a:highlight>
                  <a:srgbClr val="FFFFFF"/>
                </a:highlight>
                <a:latin typeface="Roboto"/>
                <a:ea typeface="Roboto"/>
                <a:cs typeface="Roboto"/>
                <a:sym typeface="Roboto"/>
              </a:rPr>
              <a:t>Dear Data Analyst</a:t>
            </a:r>
            <a:r>
              <a:rPr lang="en" sz="1200">
                <a:solidFill>
                  <a:srgbClr val="212121"/>
                </a:solidFill>
                <a:highlight>
                  <a:srgbClr val="FFFFFF"/>
                </a:highlight>
                <a:latin typeface="Roboto"/>
                <a:ea typeface="Roboto"/>
                <a:cs typeface="Roboto"/>
                <a:sym typeface="Roboto"/>
              </a:rPr>
              <a:t>,</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Pada bulan October hingga Desember 2022, kami melakukan campaign setiap hari Sabtu dan Minggu. Kami hendak menilai, apakah campaign tersebut cukup berdampak pada kenaikan penjualan (before_discount). Mohon bantuan untuk menampilkan data:</a:t>
            </a:r>
            <a:endParaRPr sz="1200">
              <a:solidFill>
                <a:srgbClr val="212121"/>
              </a:solidFill>
              <a:highlight>
                <a:srgbClr val="FFFFFF"/>
              </a:highlight>
              <a:latin typeface="Roboto"/>
              <a:ea typeface="Roboto"/>
              <a:cs typeface="Roboto"/>
              <a:sym typeface="Roboto"/>
            </a:endParaRPr>
          </a:p>
          <a:p>
            <a:pPr indent="-253365" lvl="0" marL="457200" rtl="0" algn="l">
              <a:spcBef>
                <a:spcPts val="600"/>
              </a:spcBef>
              <a:spcAft>
                <a:spcPts val="0"/>
              </a:spcAft>
              <a:buClr>
                <a:srgbClr val="212121"/>
              </a:buClr>
              <a:buSzPct val="100000"/>
              <a:buFont typeface="Roboto"/>
              <a:buAutoNum type="arabicPeriod"/>
            </a:pPr>
            <a:r>
              <a:rPr lang="en" sz="1200">
                <a:solidFill>
                  <a:srgbClr val="212121"/>
                </a:solidFill>
                <a:highlight>
                  <a:srgbClr val="FFFFFF"/>
                </a:highlight>
                <a:latin typeface="Roboto"/>
                <a:ea typeface="Roboto"/>
                <a:cs typeface="Roboto"/>
                <a:sym typeface="Roboto"/>
              </a:rPr>
              <a:t>Rata-rata harian penjualan weekends (Sabtu dan Minggu) vs rata-rata harian penjualan weekdays (Senin-Jumat) per bulan tersebut. Apakah ada peningkatan penjualan pada masing-masing bulan tersebut.</a:t>
            </a:r>
            <a:endParaRPr sz="1200">
              <a:solidFill>
                <a:srgbClr val="212121"/>
              </a:solidFill>
              <a:highlight>
                <a:srgbClr val="FFFFFF"/>
              </a:highlight>
              <a:latin typeface="Roboto"/>
              <a:ea typeface="Roboto"/>
              <a:cs typeface="Roboto"/>
              <a:sym typeface="Roboto"/>
            </a:endParaRPr>
          </a:p>
          <a:p>
            <a:pPr indent="-253365" lvl="0" marL="457200" rtl="0" algn="l">
              <a:spcBef>
                <a:spcPts val="0"/>
              </a:spcBef>
              <a:spcAft>
                <a:spcPts val="0"/>
              </a:spcAft>
              <a:buClr>
                <a:srgbClr val="212121"/>
              </a:buClr>
              <a:buSzPct val="100000"/>
              <a:buFont typeface="Roboto"/>
              <a:buAutoNum type="arabicPeriod"/>
            </a:pPr>
            <a:r>
              <a:rPr lang="en" sz="1200">
                <a:solidFill>
                  <a:srgbClr val="212121"/>
                </a:solidFill>
                <a:highlight>
                  <a:srgbClr val="FFFFFF"/>
                </a:highlight>
                <a:latin typeface="Roboto"/>
                <a:ea typeface="Roboto"/>
                <a:cs typeface="Roboto"/>
                <a:sym typeface="Roboto"/>
              </a:rPr>
              <a:t>Rata-rata harian penjualan weekends (Sabtu dan Minggu) vs rata-rata harian penjualan weekdays (Senin-Jumat) keseluruhan 3 bulan tersebut.</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Mohon bantuan untuk mengirimkan data tersebut paling lambat minggu depan. Atas bantuan yang diberikan, kami mengucapkan terima kasih.</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Regards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Tim Campaign</a:t>
            </a:r>
            <a:endParaRPr b="1"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Jawab : </a:t>
            </a:r>
            <a:r>
              <a:rPr b="1" lang="en" sz="1200" u="sng">
                <a:solidFill>
                  <a:schemeClr val="hlink"/>
                </a:solidFill>
                <a:highlight>
                  <a:srgbClr val="FFFFFF"/>
                </a:highlight>
                <a:latin typeface="Roboto"/>
                <a:ea typeface="Roboto"/>
                <a:cs typeface="Roboto"/>
                <a:sym typeface="Roboto"/>
                <a:hlinkClick action="ppaction://hlinksldjump" r:id="rId6"/>
              </a:rPr>
              <a:t>Slide 12: Jawab No.4</a:t>
            </a:r>
            <a:endParaRPr b="1"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
        <p:nvSpPr>
          <p:cNvPr id="84" name="Google Shape;84;p15"/>
          <p:cNvSpPr txBox="1"/>
          <p:nvPr>
            <p:ph idx="1" type="body"/>
          </p:nvPr>
        </p:nvSpPr>
        <p:spPr>
          <a:xfrm>
            <a:off x="4876800" y="1266325"/>
            <a:ext cx="4260300" cy="165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800"/>
              </a:spcBef>
              <a:spcAft>
                <a:spcPts val="0"/>
              </a:spcAft>
              <a:buNone/>
            </a:pPr>
            <a:r>
              <a:rPr lang="en" sz="1550">
                <a:solidFill>
                  <a:srgbClr val="212121"/>
                </a:solidFill>
                <a:highlight>
                  <a:srgbClr val="FFFFFF"/>
                </a:highlight>
                <a:latin typeface="Roboto Mono"/>
                <a:ea typeface="Roboto Mono"/>
                <a:cs typeface="Roboto Mono"/>
                <a:sym typeface="Roboto Mono"/>
              </a:rPr>
              <a:t>No 3</a:t>
            </a:r>
            <a:endParaRPr sz="1550">
              <a:solidFill>
                <a:srgbClr val="212121"/>
              </a:solidFill>
              <a:highlight>
                <a:srgbClr val="FFFFFF"/>
              </a:highlight>
              <a:latin typeface="Roboto Mono"/>
              <a:ea typeface="Roboto Mono"/>
              <a:cs typeface="Roboto Mono"/>
              <a:sym typeface="Roboto Mono"/>
            </a:endParaRPr>
          </a:p>
          <a:p>
            <a:pPr indent="0" lvl="0" marL="0" rtl="0" algn="l">
              <a:spcBef>
                <a:spcPts val="800"/>
              </a:spcBef>
              <a:spcAft>
                <a:spcPts val="0"/>
              </a:spcAft>
              <a:buNone/>
            </a:pPr>
            <a:r>
              <a:rPr b="1" lang="en" sz="1200">
                <a:solidFill>
                  <a:srgbClr val="212121"/>
                </a:solidFill>
                <a:highlight>
                  <a:srgbClr val="FFFFFF"/>
                </a:highlight>
                <a:latin typeface="Roboto"/>
                <a:ea typeface="Roboto"/>
                <a:cs typeface="Roboto"/>
                <a:sym typeface="Roboto"/>
              </a:rPr>
              <a:t>Dear Data Analyst</a:t>
            </a:r>
            <a:r>
              <a:rPr lang="en" sz="1200">
                <a:solidFill>
                  <a:srgbClr val="212121"/>
                </a:solidFill>
                <a:highlight>
                  <a:srgbClr val="FFFFFF"/>
                </a:highlight>
                <a:latin typeface="Roboto"/>
                <a:ea typeface="Roboto"/>
                <a:cs typeface="Roboto"/>
                <a:sym typeface="Roboto"/>
              </a:rPr>
              <a:t>,</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Terkait ulang tahun perusahaan pada 2 bulan mendatang, Tim Digital Marketing akan memberikan informasi promo bagi pelanggan pada akhir bulan ini. Kriteria pelanggan yang akan kami butuhkan adalah mereka yang sudah melakukan check-out namun belum melakukan pembayaran (is_gross = 1) selama tahun 2022. Data yang kami butuhkan adalah ID Customer dan Registered Date.</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Mohon bantuan, untuk mengirimkan data tersebut sebelum akhir bulan ini ke Tim Digital Marketing. Atas bantuan yang diberikan, kami mengucapkan terima kasih.</a:t>
            </a:r>
            <a:br>
              <a:rPr lang="en" sz="1200">
                <a:solidFill>
                  <a:srgbClr val="212121"/>
                </a:solidFill>
                <a:highlight>
                  <a:srgbClr val="FFFFFF"/>
                </a:highlight>
                <a:latin typeface="Roboto"/>
                <a:ea typeface="Roboto"/>
                <a:cs typeface="Roboto"/>
                <a:sym typeface="Roboto"/>
              </a:rPr>
            </a:b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Regards</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Tim Digital Marketing</a:t>
            </a:r>
            <a:endParaRPr b="1"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rgbClr val="212121"/>
                </a:solidFill>
                <a:highlight>
                  <a:srgbClr val="FFFFFF"/>
                </a:highlight>
                <a:latin typeface="Roboto"/>
                <a:ea typeface="Roboto"/>
                <a:cs typeface="Roboto"/>
                <a:sym typeface="Roboto"/>
              </a:rPr>
              <a:t>Jawab : </a:t>
            </a:r>
            <a:r>
              <a:rPr b="1" lang="en" sz="1200" u="sng">
                <a:solidFill>
                  <a:schemeClr val="hlink"/>
                </a:solidFill>
                <a:highlight>
                  <a:srgbClr val="FFFFFF"/>
                </a:highlight>
                <a:latin typeface="Roboto"/>
                <a:ea typeface="Roboto"/>
                <a:cs typeface="Roboto"/>
                <a:sym typeface="Roboto"/>
                <a:hlinkClick action="ppaction://hlinksldjump" r:id="rId7"/>
              </a:rPr>
              <a:t>Slide 10: Jawab No. 3</a:t>
            </a:r>
            <a:endParaRPr b="1"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77250"/>
            <a:ext cx="2379600" cy="51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Jawaban No.1</a:t>
            </a:r>
            <a:endParaRPr/>
          </a:p>
        </p:txBody>
      </p:sp>
      <p:sp>
        <p:nvSpPr>
          <p:cNvPr id="90" name="Google Shape;90;p16"/>
          <p:cNvSpPr txBox="1"/>
          <p:nvPr>
            <p:ph idx="1" type="body"/>
          </p:nvPr>
        </p:nvSpPr>
        <p:spPr>
          <a:xfrm>
            <a:off x="311700" y="920400"/>
            <a:ext cx="3407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IDROID_BALRX7-Gold </a:t>
            </a:r>
            <a:r>
              <a:rPr lang="en"/>
              <a:t>menjadi produk paling laris dalam kategori </a:t>
            </a:r>
            <a:r>
              <a:rPr b="1" lang="en"/>
              <a:t>Mobiles &amp; Tablets</a:t>
            </a:r>
            <a:r>
              <a:rPr lang="en"/>
              <a:t> dengan </a:t>
            </a:r>
            <a:r>
              <a:rPr b="1" lang="en"/>
              <a:t>1000</a:t>
            </a:r>
            <a:r>
              <a:rPr lang="en"/>
              <a:t> transaksi di lakukan , berikut tabel </a:t>
            </a:r>
            <a:r>
              <a:rPr b="1" lang="en"/>
              <a:t>5 TOP </a:t>
            </a:r>
            <a:r>
              <a:rPr lang="en"/>
              <a:t> produk pada katagori </a:t>
            </a:r>
            <a:r>
              <a:rPr b="1" lang="en"/>
              <a:t>Mobiles &amp; </a:t>
            </a:r>
            <a:r>
              <a:rPr b="1" lang="en"/>
              <a:t>Tablets</a:t>
            </a:r>
            <a:r>
              <a:rPr b="1" lang="en"/>
              <a:t>.</a:t>
            </a:r>
            <a:endParaRPr/>
          </a:p>
        </p:txBody>
      </p:sp>
      <p:pic>
        <p:nvPicPr>
          <p:cNvPr id="91" name="Google Shape;91;p16"/>
          <p:cNvPicPr preferRelativeResize="0"/>
          <p:nvPr/>
        </p:nvPicPr>
        <p:blipFill>
          <a:blip r:embed="rId3">
            <a:alphaModFix/>
          </a:blip>
          <a:stretch>
            <a:fillRect/>
          </a:stretch>
        </p:blipFill>
        <p:spPr>
          <a:xfrm>
            <a:off x="3667650" y="593550"/>
            <a:ext cx="5164650" cy="278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Script - jawab No. 1</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7"/>
          <p:cNvPicPr preferRelativeResize="0"/>
          <p:nvPr/>
        </p:nvPicPr>
        <p:blipFill>
          <a:blip r:embed="rId3">
            <a:alphaModFix/>
          </a:blip>
          <a:stretch>
            <a:fillRect/>
          </a:stretch>
        </p:blipFill>
        <p:spPr>
          <a:xfrm>
            <a:off x="159125" y="1022800"/>
            <a:ext cx="8825752" cy="3657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60950" y="102325"/>
            <a:ext cx="1426800" cy="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Jawab No. 2.1</a:t>
            </a:r>
            <a:endParaRPr sz="1940"/>
          </a:p>
        </p:txBody>
      </p:sp>
      <p:sp>
        <p:nvSpPr>
          <p:cNvPr id="104" name="Google Shape;104;p18"/>
          <p:cNvSpPr txBox="1"/>
          <p:nvPr>
            <p:ph idx="1" type="body"/>
          </p:nvPr>
        </p:nvSpPr>
        <p:spPr>
          <a:xfrm>
            <a:off x="401175" y="710425"/>
            <a:ext cx="4446600" cy="247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Perbandingan banyak nya barang keluar dari </a:t>
            </a:r>
            <a:r>
              <a:rPr b="1" lang="en"/>
              <a:t>15 kategori </a:t>
            </a:r>
            <a:r>
              <a:rPr lang="en"/>
              <a:t>barang selama tahun </a:t>
            </a:r>
            <a:r>
              <a:rPr b="1" lang="en"/>
              <a:t>2021 </a:t>
            </a:r>
            <a:r>
              <a:rPr lang="en"/>
              <a:t> dengan  </a:t>
            </a:r>
            <a:r>
              <a:rPr b="1" lang="en"/>
              <a:t>2022, </a:t>
            </a:r>
            <a:r>
              <a:rPr lang="en"/>
              <a:t> Terdapat </a:t>
            </a:r>
            <a:r>
              <a:rPr b="1" lang="en"/>
              <a:t>4 kategori mengalami penurunan penjualan </a:t>
            </a:r>
            <a:r>
              <a:rPr lang="en"/>
              <a:t>dan kategori </a:t>
            </a:r>
            <a:r>
              <a:rPr b="1" lang="en"/>
              <a:t>Others </a:t>
            </a:r>
            <a:r>
              <a:rPr lang="en"/>
              <a:t>yang paling banyak mangalami penurunan penjualan sebanyak </a:t>
            </a:r>
            <a:r>
              <a:rPr b="1" lang="en"/>
              <a:t>-163</a:t>
            </a:r>
            <a:endParaRPr b="1"/>
          </a:p>
        </p:txBody>
      </p:sp>
      <p:pic>
        <p:nvPicPr>
          <p:cNvPr id="105" name="Google Shape;105;p18"/>
          <p:cNvPicPr preferRelativeResize="0"/>
          <p:nvPr/>
        </p:nvPicPr>
        <p:blipFill>
          <a:blip r:embed="rId3">
            <a:alphaModFix/>
          </a:blip>
          <a:stretch>
            <a:fillRect/>
          </a:stretch>
        </p:blipFill>
        <p:spPr>
          <a:xfrm>
            <a:off x="5259325" y="102325"/>
            <a:ext cx="3667351" cy="4659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Jawaban No. 2.2</a:t>
            </a:r>
            <a:endParaRPr/>
          </a:p>
        </p:txBody>
      </p:sp>
      <p:sp>
        <p:nvSpPr>
          <p:cNvPr id="111" name="Google Shape;111;p19"/>
          <p:cNvSpPr txBox="1"/>
          <p:nvPr>
            <p:ph idx="1" type="body"/>
          </p:nvPr>
        </p:nvSpPr>
        <p:spPr>
          <a:xfrm>
            <a:off x="311700" y="1266325"/>
            <a:ext cx="2772600" cy="35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Others </a:t>
            </a:r>
            <a:r>
              <a:rPr lang="en"/>
              <a:t> kategori mengalami penurunan penjualan dari tahun </a:t>
            </a:r>
            <a:r>
              <a:rPr b="1" lang="en"/>
              <a:t>2021 </a:t>
            </a:r>
            <a:r>
              <a:rPr lang="en"/>
              <a:t> ke </a:t>
            </a:r>
            <a:r>
              <a:rPr b="1" lang="en"/>
              <a:t>2022 </a:t>
            </a:r>
            <a:r>
              <a:rPr lang="en"/>
              <a:t> , ini lah </a:t>
            </a:r>
            <a:r>
              <a:rPr b="1" lang="en"/>
              <a:t>TOP 20 </a:t>
            </a:r>
            <a:r>
              <a:rPr lang="en"/>
              <a:t> produk yang mengalami penurunan dalam kategori </a:t>
            </a:r>
            <a:r>
              <a:rPr b="1" lang="en"/>
              <a:t>Others</a:t>
            </a:r>
            <a:endParaRPr b="1"/>
          </a:p>
        </p:txBody>
      </p:sp>
      <p:pic>
        <p:nvPicPr>
          <p:cNvPr id="112" name="Google Shape;112;p19"/>
          <p:cNvPicPr preferRelativeResize="0"/>
          <p:nvPr/>
        </p:nvPicPr>
        <p:blipFill>
          <a:blip r:embed="rId3">
            <a:alphaModFix/>
          </a:blip>
          <a:stretch>
            <a:fillRect/>
          </a:stretch>
        </p:blipFill>
        <p:spPr>
          <a:xfrm>
            <a:off x="3163724" y="579634"/>
            <a:ext cx="5980273" cy="3087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27825" y="85625"/>
            <a:ext cx="4402500" cy="65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Python jawab no.2.1</a:t>
            </a:r>
            <a:endParaRPr/>
          </a:p>
        </p:txBody>
      </p:sp>
      <p:pic>
        <p:nvPicPr>
          <p:cNvPr id="118" name="Google Shape;118;p20"/>
          <p:cNvPicPr preferRelativeResize="0"/>
          <p:nvPr/>
        </p:nvPicPr>
        <p:blipFill>
          <a:blip r:embed="rId3">
            <a:alphaModFix/>
          </a:blip>
          <a:stretch>
            <a:fillRect/>
          </a:stretch>
        </p:blipFill>
        <p:spPr>
          <a:xfrm>
            <a:off x="0" y="1117400"/>
            <a:ext cx="4530201" cy="1696350"/>
          </a:xfrm>
          <a:prstGeom prst="rect">
            <a:avLst/>
          </a:prstGeom>
          <a:noFill/>
          <a:ln>
            <a:noFill/>
          </a:ln>
        </p:spPr>
      </p:pic>
      <p:pic>
        <p:nvPicPr>
          <p:cNvPr id="119" name="Google Shape;119;p20"/>
          <p:cNvPicPr preferRelativeResize="0"/>
          <p:nvPr/>
        </p:nvPicPr>
        <p:blipFill>
          <a:blip r:embed="rId4">
            <a:alphaModFix/>
          </a:blip>
          <a:stretch>
            <a:fillRect/>
          </a:stretch>
        </p:blipFill>
        <p:spPr>
          <a:xfrm>
            <a:off x="0" y="2939525"/>
            <a:ext cx="4530199" cy="2067100"/>
          </a:xfrm>
          <a:prstGeom prst="rect">
            <a:avLst/>
          </a:prstGeom>
          <a:noFill/>
          <a:ln>
            <a:noFill/>
          </a:ln>
        </p:spPr>
      </p:pic>
      <p:pic>
        <p:nvPicPr>
          <p:cNvPr id="120" name="Google Shape;120;p20"/>
          <p:cNvPicPr preferRelativeResize="0"/>
          <p:nvPr/>
        </p:nvPicPr>
        <p:blipFill>
          <a:blip r:embed="rId5">
            <a:alphaModFix/>
          </a:blip>
          <a:stretch>
            <a:fillRect/>
          </a:stretch>
        </p:blipFill>
        <p:spPr>
          <a:xfrm>
            <a:off x="4530200" y="1176650"/>
            <a:ext cx="4613800" cy="582425"/>
          </a:xfrm>
          <a:prstGeom prst="rect">
            <a:avLst/>
          </a:prstGeom>
          <a:noFill/>
          <a:ln>
            <a:noFill/>
          </a:ln>
        </p:spPr>
      </p:pic>
      <p:pic>
        <p:nvPicPr>
          <p:cNvPr id="121" name="Google Shape;121;p20"/>
          <p:cNvPicPr preferRelativeResize="0"/>
          <p:nvPr/>
        </p:nvPicPr>
        <p:blipFill>
          <a:blip r:embed="rId6">
            <a:alphaModFix/>
          </a:blip>
          <a:stretch>
            <a:fillRect/>
          </a:stretch>
        </p:blipFill>
        <p:spPr>
          <a:xfrm>
            <a:off x="4551100" y="2079725"/>
            <a:ext cx="4571999" cy="492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0" y="68900"/>
            <a:ext cx="4419000" cy="57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Python jawab no.2.2</a:t>
            </a:r>
            <a:endParaRPr/>
          </a:p>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0" y="720875"/>
            <a:ext cx="5207226" cy="1987224"/>
          </a:xfrm>
          <a:prstGeom prst="rect">
            <a:avLst/>
          </a:prstGeom>
          <a:noFill/>
          <a:ln>
            <a:noFill/>
          </a:ln>
        </p:spPr>
      </p:pic>
      <p:pic>
        <p:nvPicPr>
          <p:cNvPr id="128" name="Google Shape;128;p21"/>
          <p:cNvPicPr preferRelativeResize="0"/>
          <p:nvPr/>
        </p:nvPicPr>
        <p:blipFill>
          <a:blip r:embed="rId4">
            <a:alphaModFix/>
          </a:blip>
          <a:stretch>
            <a:fillRect/>
          </a:stretch>
        </p:blipFill>
        <p:spPr>
          <a:xfrm>
            <a:off x="0" y="2860500"/>
            <a:ext cx="5207226" cy="1771240"/>
          </a:xfrm>
          <a:prstGeom prst="rect">
            <a:avLst/>
          </a:prstGeom>
          <a:noFill/>
          <a:ln>
            <a:noFill/>
          </a:ln>
        </p:spPr>
      </p:pic>
      <p:pic>
        <p:nvPicPr>
          <p:cNvPr id="129" name="Google Shape;129;p21"/>
          <p:cNvPicPr preferRelativeResize="0"/>
          <p:nvPr/>
        </p:nvPicPr>
        <p:blipFill>
          <a:blip r:embed="rId5">
            <a:alphaModFix/>
          </a:blip>
          <a:stretch>
            <a:fillRect/>
          </a:stretch>
        </p:blipFill>
        <p:spPr>
          <a:xfrm>
            <a:off x="5207225" y="1110926"/>
            <a:ext cx="3895001" cy="6628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