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54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7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09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21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8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34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74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3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5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13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8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0087-1449-423B-A8ED-2A54191A5D50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F0AC-C846-434E-8E82-5AA243256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6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SMS-SIR-EPI Manual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Yi-Cheng, Hsu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92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27968" y="626301"/>
            <a:ext cx="94195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For 2 segments image acquisition, the parameters of reference scan can be found in “MBSIREPI_20160222_seg2_ref.pdf” and the parameters of accelerated scan can be found in “MBSIREPI_20160222_seg2_acc.pdf”. To reconstruct reference image (</a:t>
            </a:r>
            <a:r>
              <a:rPr lang="en-US" altLang="zh-TW" sz="2000" dirty="0" err="1" smtClean="0"/>
              <a:t>Image_ref</a:t>
            </a:r>
            <a:r>
              <a:rPr lang="en-US" altLang="zh-TW" sz="2000" dirty="0" smtClean="0"/>
              <a:t>) and accelerated scan (</a:t>
            </a:r>
            <a:r>
              <a:rPr lang="en-US" altLang="zh-TW" sz="2000" dirty="0" err="1" smtClean="0"/>
              <a:t>Image_acc</a:t>
            </a:r>
            <a:r>
              <a:rPr lang="en-US" altLang="zh-TW" sz="2000" dirty="0" smtClean="0"/>
              <a:t>), use the following command in </a:t>
            </a:r>
            <a:r>
              <a:rPr lang="en-US" altLang="zh-TW" sz="2000" dirty="0" err="1" smtClean="0"/>
              <a:t>Matlab</a:t>
            </a:r>
            <a:r>
              <a:rPr lang="en-US" altLang="zh-TW" sz="2000" dirty="0" smtClean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Image_ref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Image_acc</a:t>
            </a:r>
            <a:r>
              <a:rPr lang="en-US" altLang="zh-TW" sz="2000" dirty="0" smtClean="0"/>
              <a:t>] = </a:t>
            </a:r>
            <a:r>
              <a:rPr lang="en-US" altLang="zh-TW" sz="2000" dirty="0" err="1" smtClean="0"/>
              <a:t>MBrecon</a:t>
            </a:r>
            <a:r>
              <a:rPr lang="en-US" altLang="zh-TW" sz="2000" dirty="0" smtClean="0"/>
              <a:t>( 'meas_MID00364_FID98279_MBSIREPI_20160218_ref.dat','meas_MID00365_FID98280_MBSIREPI_20160218_acc.dat',0.005 );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.</a:t>
            </a:r>
            <a:r>
              <a:rPr lang="en-US" altLang="zh-TW" sz="2000" dirty="0" err="1" smtClean="0"/>
              <a:t>dat</a:t>
            </a:r>
            <a:r>
              <a:rPr lang="en-US" altLang="zh-TW" sz="2000" dirty="0" smtClean="0"/>
              <a:t> files are raw data of reference scan and accelerated scan respectively and 0.005 is regularization parameter which can be adjusted according to acceleration factor and SNR.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Similarly, for 1 segments image acquisition, the parameters of reference scan can be found in “MBSIREPI_20160222_seg1_ref.pdf” and the parameters of accelerated scan can be found in “MBSIREPI_20160222_seg1_acc.pdf”. To reconstruct reference image (</a:t>
            </a:r>
            <a:r>
              <a:rPr lang="en-US" altLang="zh-TW" sz="2000" dirty="0" err="1" smtClean="0"/>
              <a:t>Image_ref</a:t>
            </a:r>
            <a:r>
              <a:rPr lang="en-US" altLang="zh-TW" sz="2000" dirty="0" smtClean="0"/>
              <a:t>) and accelerated scan (</a:t>
            </a:r>
            <a:r>
              <a:rPr lang="en-US" altLang="zh-TW" sz="2000" dirty="0" err="1" smtClean="0"/>
              <a:t>Image_acc</a:t>
            </a:r>
            <a:r>
              <a:rPr lang="en-US" altLang="zh-TW" sz="2000" dirty="0" smtClean="0"/>
              <a:t>), use the following command in </a:t>
            </a:r>
            <a:r>
              <a:rPr lang="en-US" altLang="zh-TW" sz="2000" dirty="0" err="1" smtClean="0"/>
              <a:t>Matlab</a:t>
            </a:r>
            <a:r>
              <a:rPr lang="en-US" altLang="zh-TW" sz="2000" dirty="0" smtClean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Image_ref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Image_acc</a:t>
            </a:r>
            <a:r>
              <a:rPr lang="en-US" altLang="zh-TW" sz="2000" dirty="0" smtClean="0"/>
              <a:t>] = </a:t>
            </a:r>
            <a:r>
              <a:rPr lang="en-US" altLang="zh-TW" sz="2000" dirty="0" err="1" smtClean="0"/>
              <a:t>Mbrecon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_ini</a:t>
            </a:r>
            <a:r>
              <a:rPr lang="en-US" altLang="zh-TW" sz="2000" dirty="0" smtClean="0"/>
              <a:t>( 'meas_MID00364_FID98279_MBSIREPI_20160218_ref.dat','meas_MID00365_FID98280_MBSIREPI_20160218_acc.dat',0.005 );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530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2001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Image acquisition parameters.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9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860" b="29772"/>
          <a:stretch/>
        </p:blipFill>
        <p:spPr>
          <a:xfrm>
            <a:off x="3023704" y="849721"/>
            <a:ext cx="6562856" cy="47931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47364" y="3432132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605414" y="3688915"/>
            <a:ext cx="2041742" cy="13778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75989" y="3432132"/>
            <a:ext cx="2004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A-P phase </a:t>
            </a:r>
            <a:r>
              <a:rPr lang="en-US" altLang="zh-TW" dirty="0"/>
              <a:t>encoding direction </a:t>
            </a:r>
            <a:r>
              <a:rPr lang="en-US" altLang="zh-TW" dirty="0" smtClean="0"/>
              <a:t>produces more symmetric distortion.</a:t>
            </a:r>
            <a:endParaRPr lang="en-US" altLang="zh-TW" dirty="0" smtClean="0"/>
          </a:p>
          <a:p>
            <a:r>
              <a:rPr lang="en-US" altLang="zh-TW" dirty="0" smtClean="0"/>
              <a:t>R-L </a:t>
            </a:r>
            <a:r>
              <a:rPr lang="en-US" altLang="zh-TW" dirty="0" smtClean="0"/>
              <a:t>phase encoding direction results in lower noise amplification.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981167" y="1805836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47364" y="2131512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705622" y="2131512"/>
            <a:ext cx="1941534" cy="9912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39036" y="1630470"/>
            <a:ext cx="1741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Multiple of 4 is supported in my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 image reconstruction function. 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8951935" y="1968674"/>
            <a:ext cx="952707" cy="1628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961010" y="966581"/>
            <a:ext cx="177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FOV = 210 and 330 is suggested for 2 Segments and 1 Segment image acquisition respectively.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8769678" y="3114766"/>
            <a:ext cx="1419617" cy="32567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981167" y="2907061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227628" y="3114766"/>
            <a:ext cx="177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 = 50 and TR = 100 is suggested for 2 Segments and 1 Segment image acquisition respectively.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94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823" b="30676"/>
          <a:stretch/>
        </p:blipFill>
        <p:spPr>
          <a:xfrm>
            <a:off x="3167650" y="933971"/>
            <a:ext cx="6574840" cy="47542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47781" y="4709787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805831" y="4966570"/>
            <a:ext cx="2041742" cy="13778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029978" y="4019800"/>
            <a:ext cx="177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 = 30 </a:t>
            </a:r>
            <a:r>
              <a:rPr lang="en-US" altLang="zh-TW" dirty="0" smtClean="0"/>
              <a:t>and FA = 25 is </a:t>
            </a:r>
            <a:r>
              <a:rPr lang="en-US" altLang="zh-TW" dirty="0" smtClean="0"/>
              <a:t>suggested for 2 Segments and 1 Segment image acquisition respectively.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18537" y="2081409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8496812" y="2407085"/>
            <a:ext cx="1607497" cy="72442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283869" y="2768252"/>
            <a:ext cx="1603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Fat suppression is </a:t>
            </a:r>
            <a:r>
              <a:rPr lang="en-US" altLang="zh-TW" dirty="0" smtClean="0"/>
              <a:t>required in VD, don’t use this in VB because it’s already hard-coded.</a:t>
            </a:r>
          </a:p>
        </p:txBody>
      </p:sp>
    </p:spTree>
    <p:extLst>
      <p:ext uri="{BB962C8B-B14F-4D97-AF65-F5344CB8AC3E}">
        <p14:creationId xmlns:p14="http://schemas.microsoft.com/office/powerpoint/2010/main" val="113101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1428" b="30530"/>
          <a:stretch/>
        </p:blipFill>
        <p:spPr>
          <a:xfrm>
            <a:off x="2679135" y="1134388"/>
            <a:ext cx="6534732" cy="47642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8121" y="2657607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8296396" y="2983283"/>
            <a:ext cx="1607497" cy="72442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0146082" y="3231714"/>
            <a:ext cx="204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 measurements is </a:t>
            </a:r>
            <a:r>
              <a:rPr lang="en-US" altLang="zh-TW" dirty="0" smtClean="0"/>
              <a:t>needed </a:t>
            </a:r>
            <a:r>
              <a:rPr lang="en-US" altLang="zh-TW" dirty="0" smtClean="0"/>
              <a:t>for the reference scan.</a:t>
            </a:r>
          </a:p>
          <a:p>
            <a:r>
              <a:rPr lang="en-US" altLang="zh-TW" dirty="0" smtClean="0"/>
              <a:t>The first measurement is only for calibration.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18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1882" b="30091"/>
          <a:stretch/>
        </p:blipFill>
        <p:spPr>
          <a:xfrm>
            <a:off x="2992285" y="721029"/>
            <a:ext cx="6504634" cy="47943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12083" y="2895601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555310" y="3221277"/>
            <a:ext cx="2835049" cy="3110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79457" y="3532340"/>
            <a:ext cx="177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Resolution = 42 and 66 is suggested for 2 Segments and 1 Segment image acquisition respectively.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44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974" b="30238"/>
          <a:stretch/>
        </p:blipFill>
        <p:spPr>
          <a:xfrm>
            <a:off x="2641556" y="1052187"/>
            <a:ext cx="6564830" cy="47842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42964" y="2569924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8221239" y="2895600"/>
            <a:ext cx="1607497" cy="72442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9945667" y="3331923"/>
            <a:ext cx="210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More than 3970 Hz/</a:t>
            </a:r>
            <a:r>
              <a:rPr lang="en-US" altLang="zh-TW" dirty="0" err="1" smtClean="0"/>
              <a:t>Px</a:t>
            </a:r>
            <a:r>
              <a:rPr lang="en-US" altLang="zh-TW" dirty="0" smtClean="0"/>
              <a:t> is suggested to reduce </a:t>
            </a:r>
            <a:r>
              <a:rPr lang="en-US" altLang="zh-TW" dirty="0" err="1" smtClean="0"/>
              <a:t>distorsion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662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032" b="30530"/>
          <a:stretch/>
        </p:blipFill>
        <p:spPr>
          <a:xfrm>
            <a:off x="2641556" y="808712"/>
            <a:ext cx="6494690" cy="47642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42964" y="1968675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8221240" y="2294351"/>
            <a:ext cx="1311067" cy="46137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757775" y="2404997"/>
            <a:ext cx="2229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This parameter determines how many SMS-SIR-EPI acquisitions were performed to acquire one measurement of whole brain image.</a:t>
            </a:r>
          </a:p>
          <a:p>
            <a:r>
              <a:rPr lang="en-US" altLang="zh-TW" dirty="0" smtClean="0"/>
              <a:t>Compared with 1 segment, 2 Segments is suggested to acquire less distorted and higher SNR images within less than 100 </a:t>
            </a:r>
            <a:r>
              <a:rPr lang="en-US" altLang="zh-TW" dirty="0" err="1" smtClean="0"/>
              <a:t>ms.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96216" y="1968675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416088" y="2294352"/>
            <a:ext cx="2858405" cy="11064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8203" y="1878563"/>
            <a:ext cx="185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check box on, when reference scan is performed to acquired in-vivo coil sensitivities.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70748" y="4617712"/>
            <a:ext cx="914400" cy="32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416088" y="4943390"/>
            <a:ext cx="2632937" cy="17513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75364" y="5160723"/>
            <a:ext cx="2466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This parameter determines how many FOV/Shift shift between adjacent simultaneously excited slices. 3 is suggested.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30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2001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Image reconstruction examples.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28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395</Words>
  <Application>Microsoft Office PowerPoint</Application>
  <PresentationFormat>寬螢幕</PresentationFormat>
  <Paragraphs>24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SMS-SIR-EPI Manual</vt:lpstr>
      <vt:lpstr>Image acquisition parameters.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Image reconstruction examples.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Yi-Cheng</dc:creator>
  <cp:lastModifiedBy>YiCheng</cp:lastModifiedBy>
  <cp:revision>10</cp:revision>
  <dcterms:created xsi:type="dcterms:W3CDTF">2016-02-22T17:54:10Z</dcterms:created>
  <dcterms:modified xsi:type="dcterms:W3CDTF">2016-08-04T16:51:47Z</dcterms:modified>
</cp:coreProperties>
</file>