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49E-0D54-A841-A465-4BA1C2A02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3FD63-E411-1147-B066-B2F4DCC4C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6ED4B2-9B5B-2840-B1BF-666AE75B8201}"/>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5" name="Footer Placeholder 4">
            <a:extLst>
              <a:ext uri="{FF2B5EF4-FFF2-40B4-BE49-F238E27FC236}">
                <a16:creationId xmlns:a16="http://schemas.microsoft.com/office/drawing/2014/main" id="{F7CF4E50-F717-6041-9CF5-D4D12BB1F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00B05-DF2A-E247-8319-F4860C9A12F1}"/>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364174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F8AA-B047-0349-A3E9-6135004D9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26364-86D3-954D-84AD-C2494F1BFC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CB5FE-F5E1-5849-B151-B8AE5B71E8C6}"/>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5" name="Footer Placeholder 4">
            <a:extLst>
              <a:ext uri="{FF2B5EF4-FFF2-40B4-BE49-F238E27FC236}">
                <a16:creationId xmlns:a16="http://schemas.microsoft.com/office/drawing/2014/main" id="{0C59F527-449C-F645-923E-3A2A3F15D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8A689-7DA4-A440-ACE9-2C70F979AA52}"/>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46575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7DB16-77C4-BA41-8369-3BE2CEF710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7BDAEC-D260-CD48-849C-74CB33CFE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B1E99-8815-DE44-8EB0-CC2E2C3DAA2E}"/>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5" name="Footer Placeholder 4">
            <a:extLst>
              <a:ext uri="{FF2B5EF4-FFF2-40B4-BE49-F238E27FC236}">
                <a16:creationId xmlns:a16="http://schemas.microsoft.com/office/drawing/2014/main" id="{D0A1E671-1FAD-7143-8A73-8ECC3289A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CDE22-9BD0-E847-8F34-8A337A366FE1}"/>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22165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9901-1E26-AF4F-A64C-32246A47C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C3255-D47F-074B-A85F-46F531C51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B8E22-CDBE-EA41-A578-962C39228468}"/>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5" name="Footer Placeholder 4">
            <a:extLst>
              <a:ext uri="{FF2B5EF4-FFF2-40B4-BE49-F238E27FC236}">
                <a16:creationId xmlns:a16="http://schemas.microsoft.com/office/drawing/2014/main" id="{93485EAA-0AF4-7349-AE87-5964AC3D4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ED8E0-FC62-EE4E-B60D-78AFB66AA18B}"/>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391972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9319-E928-0C45-A077-5E18C29E45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3F1F66-E5D7-D644-806B-29A7B54056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8B72A-E768-1240-BBDC-FA588C584DC6}"/>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5" name="Footer Placeholder 4">
            <a:extLst>
              <a:ext uri="{FF2B5EF4-FFF2-40B4-BE49-F238E27FC236}">
                <a16:creationId xmlns:a16="http://schemas.microsoft.com/office/drawing/2014/main" id="{E27D6632-C85C-6647-83C9-68E86EFCB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4B77A-8A09-7547-9728-38C20900C7D7}"/>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396843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AC27-0FC3-4D4C-A963-922A20F93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7559BE-58B5-D44D-AB80-A8E2BCED4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C2AB14-AB71-BA46-BC2E-716036797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900E4-108F-8441-88CF-2355A241DA5A}"/>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6" name="Footer Placeholder 5">
            <a:extLst>
              <a:ext uri="{FF2B5EF4-FFF2-40B4-BE49-F238E27FC236}">
                <a16:creationId xmlns:a16="http://schemas.microsoft.com/office/drawing/2014/main" id="{68C4F0A2-687C-D944-B667-B78D37713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9A0CD-54C1-7B46-B032-32251379D7A2}"/>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39468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8D4-7CF2-7C4D-8A3B-C25847FB9E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ABF33-55D2-DE4C-9CB0-4FF83300A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A5E983-5371-4245-B72D-74237637C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7597AE-6D76-0F40-A45B-9533AB502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59128-A8B6-C647-A552-D98CA095E5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9EDED-2DF3-3049-8487-3F38927E2FC2}"/>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8" name="Footer Placeholder 7">
            <a:extLst>
              <a:ext uri="{FF2B5EF4-FFF2-40B4-BE49-F238E27FC236}">
                <a16:creationId xmlns:a16="http://schemas.microsoft.com/office/drawing/2014/main" id="{458F1826-C605-DF47-A6AC-1104AA3C79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2204C9-0FC8-EC43-9F5F-00132A30253D}"/>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390062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FA2D-23CE-1847-A2F0-64539AE4CA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A7995A-5ADA-CA4C-8D68-E91C5C3F2918}"/>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4" name="Footer Placeholder 3">
            <a:extLst>
              <a:ext uri="{FF2B5EF4-FFF2-40B4-BE49-F238E27FC236}">
                <a16:creationId xmlns:a16="http://schemas.microsoft.com/office/drawing/2014/main" id="{66D849FB-AC05-1C43-9A2C-42E455A69D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2BBC9-4761-E249-ABD5-5986B96166AB}"/>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121719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D12BB-A1EC-8244-8753-7F4592F40239}"/>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3" name="Footer Placeholder 2">
            <a:extLst>
              <a:ext uri="{FF2B5EF4-FFF2-40B4-BE49-F238E27FC236}">
                <a16:creationId xmlns:a16="http://schemas.microsoft.com/office/drawing/2014/main" id="{D5B87CAD-13B4-D147-ADDB-147073F773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8FC4D4-0E96-634D-BCB5-8D7BD511A1A9}"/>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147401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6138-84E1-3D48-948F-293662089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56F4FD-90DB-E942-B83E-8F1539DE5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9CA8E-EB0E-4348-8346-6C5EDAA04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7A1EA-7036-AB4E-9C98-C9671040E883}"/>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6" name="Footer Placeholder 5">
            <a:extLst>
              <a:ext uri="{FF2B5EF4-FFF2-40B4-BE49-F238E27FC236}">
                <a16:creationId xmlns:a16="http://schemas.microsoft.com/office/drawing/2014/main" id="{6DCAC874-0EEF-7648-BE95-AAB375AEA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921E1-6E8B-AB45-A0AD-B491EB8440C7}"/>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306720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DBFC-4801-1B42-9C8E-0B4205FA0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F9E387-6C19-5F4F-9169-151074FACD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E9CEA4-BEC0-9649-9F1C-40FEC7E9E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ABBA3-C7E6-8C40-8004-94C210C64B6C}"/>
              </a:ext>
            </a:extLst>
          </p:cNvPr>
          <p:cNvSpPr>
            <a:spLocks noGrp="1"/>
          </p:cNvSpPr>
          <p:nvPr>
            <p:ph type="dt" sz="half" idx="10"/>
          </p:nvPr>
        </p:nvSpPr>
        <p:spPr/>
        <p:txBody>
          <a:bodyPr/>
          <a:lstStyle/>
          <a:p>
            <a:fld id="{93B64CFD-2E87-3B4D-AB29-5DD5ED6A3724}" type="datetimeFigureOut">
              <a:rPr lang="en-US" smtClean="0"/>
              <a:t>3/30/22</a:t>
            </a:fld>
            <a:endParaRPr lang="en-US"/>
          </a:p>
        </p:txBody>
      </p:sp>
      <p:sp>
        <p:nvSpPr>
          <p:cNvPr id="6" name="Footer Placeholder 5">
            <a:extLst>
              <a:ext uri="{FF2B5EF4-FFF2-40B4-BE49-F238E27FC236}">
                <a16:creationId xmlns:a16="http://schemas.microsoft.com/office/drawing/2014/main" id="{CDC682D9-DE36-6849-AD1C-6F7CFCBA2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C4F69-4122-8A47-B45A-69C533BBC0D0}"/>
              </a:ext>
            </a:extLst>
          </p:cNvPr>
          <p:cNvSpPr>
            <a:spLocks noGrp="1"/>
          </p:cNvSpPr>
          <p:nvPr>
            <p:ph type="sldNum" sz="quarter" idx="12"/>
          </p:nvPr>
        </p:nvSpPr>
        <p:spPr/>
        <p:txBody>
          <a:bodyPr/>
          <a:lstStyle/>
          <a:p>
            <a:fld id="{255F1AF4-7B76-4446-9B3F-0B66FC4B9388}" type="slidenum">
              <a:rPr lang="en-US" smtClean="0"/>
              <a:t>‹#›</a:t>
            </a:fld>
            <a:endParaRPr lang="en-US"/>
          </a:p>
        </p:txBody>
      </p:sp>
    </p:spTree>
    <p:extLst>
      <p:ext uri="{BB962C8B-B14F-4D97-AF65-F5344CB8AC3E}">
        <p14:creationId xmlns:p14="http://schemas.microsoft.com/office/powerpoint/2010/main" val="211217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25B4F-595C-8A4D-9F8A-386870564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D192E6-CA13-BE47-B132-73E9A4355B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58FF3-CD1E-7A42-A206-019150330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64CFD-2E87-3B4D-AB29-5DD5ED6A3724}" type="datetimeFigureOut">
              <a:rPr lang="en-US" smtClean="0"/>
              <a:t>3/30/22</a:t>
            </a:fld>
            <a:endParaRPr lang="en-US"/>
          </a:p>
        </p:txBody>
      </p:sp>
      <p:sp>
        <p:nvSpPr>
          <p:cNvPr id="5" name="Footer Placeholder 4">
            <a:extLst>
              <a:ext uri="{FF2B5EF4-FFF2-40B4-BE49-F238E27FC236}">
                <a16:creationId xmlns:a16="http://schemas.microsoft.com/office/drawing/2014/main" id="{624122C2-2536-A845-80D0-35FD786EC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9C8CFE-3753-164F-A01F-F54CBC71A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F1AF4-7B76-4446-9B3F-0B66FC4B9388}" type="slidenum">
              <a:rPr lang="en-US" smtClean="0"/>
              <a:t>‹#›</a:t>
            </a:fld>
            <a:endParaRPr lang="en-US"/>
          </a:p>
        </p:txBody>
      </p:sp>
    </p:spTree>
    <p:extLst>
      <p:ext uri="{BB962C8B-B14F-4D97-AF65-F5344CB8AC3E}">
        <p14:creationId xmlns:p14="http://schemas.microsoft.com/office/powerpoint/2010/main" val="309948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16258E-8681-FF42-AF4D-8688158BD309}"/>
              </a:ext>
            </a:extLst>
          </p:cNvPr>
          <p:cNvSpPr txBox="1"/>
          <p:nvPr/>
        </p:nvSpPr>
        <p:spPr>
          <a:xfrm>
            <a:off x="374970" y="255405"/>
            <a:ext cx="11358118" cy="1323439"/>
          </a:xfrm>
          <a:prstGeom prst="rect">
            <a:avLst/>
          </a:prstGeom>
          <a:noFill/>
        </p:spPr>
        <p:txBody>
          <a:bodyPr wrap="square">
            <a:spAutoFit/>
          </a:bodyPr>
          <a:lstStyle/>
          <a:p>
            <a:pPr>
              <a:spcBef>
                <a:spcPts val="600"/>
              </a:spcBef>
              <a:spcAft>
                <a:spcPts val="600"/>
              </a:spcAft>
            </a:pPr>
            <a:r>
              <a:rPr lang="en-CA" sz="2400" b="1" dirty="0"/>
              <a:t>Encoding field measurement for MRI: Technology basis and application outlook</a:t>
            </a:r>
          </a:p>
          <a:p>
            <a:pPr>
              <a:spcBef>
                <a:spcPts val="600"/>
              </a:spcBef>
              <a:spcAft>
                <a:spcPts val="600"/>
              </a:spcAft>
            </a:pPr>
            <a:r>
              <a:rPr lang="en-CA" b="1" dirty="0">
                <a:solidFill>
                  <a:schemeClr val="bg1">
                    <a:lumMod val="50000"/>
                  </a:schemeClr>
                </a:solidFill>
              </a:rPr>
              <a:t>Paul Weavers (</a:t>
            </a:r>
            <a:r>
              <a:rPr lang="en-CA" b="1" dirty="0" err="1">
                <a:solidFill>
                  <a:schemeClr val="bg1">
                    <a:lumMod val="50000"/>
                  </a:schemeClr>
                </a:solidFill>
              </a:rPr>
              <a:t>Skope</a:t>
            </a:r>
            <a:r>
              <a:rPr lang="en-CA" b="1" dirty="0">
                <a:solidFill>
                  <a:schemeClr val="bg1">
                    <a:lumMod val="50000"/>
                  </a:schemeClr>
                </a:solidFill>
              </a:rPr>
              <a:t> Inc.) </a:t>
            </a:r>
          </a:p>
          <a:p>
            <a:pPr>
              <a:spcBef>
                <a:spcPts val="600"/>
              </a:spcBef>
              <a:spcAft>
                <a:spcPts val="600"/>
              </a:spcAft>
            </a:pPr>
            <a:r>
              <a:rPr lang="en-CA" dirty="0"/>
              <a:t>April 13, 2022</a:t>
            </a:r>
          </a:p>
        </p:txBody>
      </p:sp>
      <p:pic>
        <p:nvPicPr>
          <p:cNvPr id="1026" name="Picture 2">
            <a:extLst>
              <a:ext uri="{FF2B5EF4-FFF2-40B4-BE49-F238E27FC236}">
                <a16:creationId xmlns:a16="http://schemas.microsoft.com/office/drawing/2014/main" id="{B47D04F8-2B0A-364B-97E3-9DEB05E5D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70" y="1715785"/>
            <a:ext cx="3459288" cy="23065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7FD05C6-DFBF-CB46-9731-198CAF361E4B}"/>
              </a:ext>
            </a:extLst>
          </p:cNvPr>
          <p:cNvSpPr txBox="1"/>
          <p:nvPr/>
        </p:nvSpPr>
        <p:spPr>
          <a:xfrm>
            <a:off x="3834258" y="1585837"/>
            <a:ext cx="8135134" cy="5016758"/>
          </a:xfrm>
          <a:prstGeom prst="rect">
            <a:avLst/>
          </a:prstGeom>
          <a:noFill/>
        </p:spPr>
        <p:txBody>
          <a:bodyPr wrap="square">
            <a:spAutoFit/>
          </a:bodyPr>
          <a:lstStyle/>
          <a:p>
            <a:r>
              <a:rPr lang="en-CA" sz="1600" dirty="0"/>
              <a:t>Magnetic Resonance Imaging offers an enormously flexible tool to answer questions about the human body. The MR scanner itself is a complex device, but knowledge of encoding fields and the deviations from nominal scanner behavior can reduce measurement uncertainty. These measurements and system characterizations can then be used to compensate for deviations in the image acquisition, whether from systematic or physiologic origin. Additionally, the measurement of these field dynamics can enable new implementations of image acquisition techniques which were previously subject to unacceptable levels of distortion or signal loss.</a:t>
            </a:r>
          </a:p>
          <a:p>
            <a:endParaRPr lang="en-CA" sz="1600" dirty="0"/>
          </a:p>
          <a:p>
            <a:r>
              <a:rPr lang="en-CA" sz="1600" dirty="0"/>
              <a:t>Dr. Weavers completed his PhD in 2014 at the Mayo Clinic, in Rochester, MN where he focused on patient-specific optimizations of parallel imaging parameters as enabled by high performance computing and receiver coil design. From there he spent two and a half years as a post-doc with Dr. Matt Bernstein on the final system design and application of a prototype head-only 3T MRI system. Here Paul contributed to general image quality improvements through implementing field corrections through real-time processing on scanner FPGAs. From there a stint at GE Healthcare in the MR Engineering department taught Paul quite a lot about the realities around MR system design and productization.</a:t>
            </a:r>
          </a:p>
          <a:p>
            <a:r>
              <a:rPr lang="en-CA" sz="1600" dirty="0"/>
              <a:t>Paul joined </a:t>
            </a:r>
            <a:r>
              <a:rPr lang="en-CA" sz="1600" dirty="0" err="1"/>
              <a:t>Skope</a:t>
            </a:r>
            <a:r>
              <a:rPr lang="en-CA" sz="1600" dirty="0"/>
              <a:t> in 2018, and now leads the global sales, marketing and North American support teams. He focuses quite heavily on ensuring the technical capabilities of a field monitoring system are crystal clear to potential users, and that once the system is delivered it is useful to the researcher.</a:t>
            </a:r>
          </a:p>
        </p:txBody>
      </p:sp>
    </p:spTree>
    <p:extLst>
      <p:ext uri="{BB962C8B-B14F-4D97-AF65-F5344CB8AC3E}">
        <p14:creationId xmlns:p14="http://schemas.microsoft.com/office/powerpoint/2010/main" val="1330562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288</Words>
  <Application>Microsoft Macintosh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fa-hsuan lin</dc:creator>
  <cp:lastModifiedBy>fa-hsuan lin</cp:lastModifiedBy>
  <cp:revision>1</cp:revision>
  <dcterms:created xsi:type="dcterms:W3CDTF">2022-03-30T16:50:40Z</dcterms:created>
  <dcterms:modified xsi:type="dcterms:W3CDTF">2022-03-30T16:53:32Z</dcterms:modified>
</cp:coreProperties>
</file>