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3" r:id="rId4"/>
    <p:sldId id="261" r:id="rId5"/>
    <p:sldId id="265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22" autoAdjust="0"/>
  </p:normalViewPr>
  <p:slideViewPr>
    <p:cSldViewPr>
      <p:cViewPr>
        <p:scale>
          <a:sx n="90" d="100"/>
          <a:sy n="9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CC225-3C97-47C1-B204-470C44C45CC1}" type="datetimeFigureOut">
              <a:rPr lang="en-US" smtClean="0"/>
              <a:t>1/16/2014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C067B-FF9E-4C77-A8CF-D9CCFA1C0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42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C067B-FF9E-4C77-A8CF-D9CCFA1C08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8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C067B-FF9E-4C77-A8CF-D9CCFA1C08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1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5259"/>
            <a:ext cx="2133600" cy="365125"/>
          </a:xfrm>
          <a:prstGeom prst="rect">
            <a:avLst/>
          </a:prstGeom>
        </p:spPr>
        <p:txBody>
          <a:bodyPr/>
          <a:lstStyle/>
          <a:p>
            <a:fld id="{050DAC00-7892-4C94-9FC0-5891647C7A4D}" type="datetimeFigureOut">
              <a:rPr lang="en-US" smtClean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87ED9-5176-4D07-BA47-C1A8B38BAB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0363200" cy="7840133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69662"/>
            <a:ext cx="2781310" cy="27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5259"/>
            <a:ext cx="2133600" cy="365125"/>
          </a:xfrm>
          <a:prstGeom prst="rect">
            <a:avLst/>
          </a:prstGeom>
        </p:spPr>
        <p:txBody>
          <a:bodyPr/>
          <a:lstStyle/>
          <a:p>
            <a:fld id="{050DAC00-7892-4C94-9FC0-5891647C7A4D}" type="datetimeFigureOut">
              <a:rPr lang="en-US" smtClean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87ED9-5176-4D07-BA47-C1A8B38BAB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0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5259"/>
            <a:ext cx="2133600" cy="365125"/>
          </a:xfrm>
          <a:prstGeom prst="rect">
            <a:avLst/>
          </a:prstGeom>
        </p:spPr>
        <p:txBody>
          <a:bodyPr/>
          <a:lstStyle/>
          <a:p>
            <a:fld id="{050DAC00-7892-4C94-9FC0-5891647C7A4D}" type="datetimeFigureOut">
              <a:rPr lang="en-US" smtClean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87ED9-5176-4D07-BA47-C1A8B38BAB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5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5259"/>
            <a:ext cx="2133600" cy="365125"/>
          </a:xfrm>
          <a:prstGeom prst="rect">
            <a:avLst/>
          </a:prstGeom>
        </p:spPr>
        <p:txBody>
          <a:bodyPr/>
          <a:lstStyle/>
          <a:p>
            <a:fld id="{050DAC00-7892-4C94-9FC0-5891647C7A4D}" type="datetimeFigureOut">
              <a:rPr lang="en-US" smtClean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87ED9-5176-4D07-BA47-C1A8B38BAB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2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5259"/>
            <a:ext cx="2133600" cy="365125"/>
          </a:xfrm>
          <a:prstGeom prst="rect">
            <a:avLst/>
          </a:prstGeom>
        </p:spPr>
        <p:txBody>
          <a:bodyPr/>
          <a:lstStyle/>
          <a:p>
            <a:fld id="{050DAC00-7892-4C94-9FC0-5891647C7A4D}" type="datetimeFigureOut">
              <a:rPr lang="en-US" smtClean="0"/>
              <a:t>1/16/2014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87ED9-5176-4D07-BA47-C1A8B38BAB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0" y="1981200"/>
            <a:ext cx="2781310" cy="27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36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05259"/>
            <a:ext cx="2133600" cy="365125"/>
          </a:xfrm>
          <a:prstGeom prst="rect">
            <a:avLst/>
          </a:prstGeom>
        </p:spPr>
        <p:txBody>
          <a:bodyPr/>
          <a:lstStyle/>
          <a:p>
            <a:fld id="{050DAC00-7892-4C94-9FC0-5891647C7A4D}" type="datetimeFigureOut">
              <a:rPr lang="en-US" smtClean="0"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87ED9-5176-4D07-BA47-C1A8B38BAB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2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05259"/>
            <a:ext cx="2133600" cy="365125"/>
          </a:xfrm>
          <a:prstGeom prst="rect">
            <a:avLst/>
          </a:prstGeom>
        </p:spPr>
        <p:txBody>
          <a:bodyPr/>
          <a:lstStyle/>
          <a:p>
            <a:fld id="{050DAC00-7892-4C94-9FC0-5891647C7A4D}" type="datetimeFigureOut">
              <a:rPr lang="en-US" smtClean="0"/>
              <a:t>1/16/2014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87ED9-5176-4D07-BA47-C1A8B38BAB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6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05259"/>
            <a:ext cx="2133600" cy="365125"/>
          </a:xfrm>
          <a:prstGeom prst="rect">
            <a:avLst/>
          </a:prstGeom>
        </p:spPr>
        <p:txBody>
          <a:bodyPr/>
          <a:lstStyle/>
          <a:p>
            <a:fld id="{050DAC00-7892-4C94-9FC0-5891647C7A4D}" type="datetimeFigureOut">
              <a:rPr lang="en-US" smtClean="0"/>
              <a:t>1/16/2014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87ED9-5176-4D07-BA47-C1A8B38BAB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9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05259"/>
            <a:ext cx="2133600" cy="365125"/>
          </a:xfrm>
          <a:prstGeom prst="rect">
            <a:avLst/>
          </a:prstGeom>
        </p:spPr>
        <p:txBody>
          <a:bodyPr/>
          <a:lstStyle/>
          <a:p>
            <a:fld id="{050DAC00-7892-4C94-9FC0-5891647C7A4D}" type="datetimeFigureOut">
              <a:rPr lang="en-US" smtClean="0"/>
              <a:t>1/16/2014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87ED9-5176-4D07-BA47-C1A8B38BAB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7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05259"/>
            <a:ext cx="2133600" cy="365125"/>
          </a:xfrm>
          <a:prstGeom prst="rect">
            <a:avLst/>
          </a:prstGeom>
        </p:spPr>
        <p:txBody>
          <a:bodyPr/>
          <a:lstStyle/>
          <a:p>
            <a:fld id="{050DAC00-7892-4C94-9FC0-5891647C7A4D}" type="datetimeFigureOut">
              <a:rPr lang="en-US" smtClean="0"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87ED9-5176-4D07-BA47-C1A8B38BAB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7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05259"/>
            <a:ext cx="2133600" cy="365125"/>
          </a:xfrm>
          <a:prstGeom prst="rect">
            <a:avLst/>
          </a:prstGeom>
        </p:spPr>
        <p:txBody>
          <a:bodyPr/>
          <a:lstStyle/>
          <a:p>
            <a:fld id="{050DAC00-7892-4C94-9FC0-5891647C7A4D}" type="datetimeFigureOut">
              <a:rPr lang="en-US" smtClean="0"/>
              <a:t>1/16/2014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287ED9-5176-4D07-BA47-C1A8B38BAB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4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3521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91729"/>
            <a:ext cx="9144000" cy="466271"/>
          </a:xfrm>
          <a:prstGeom prst="rect">
            <a:avLst/>
          </a:prstGeom>
          <a:solidFill>
            <a:srgbClr val="55555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271" y="6477000"/>
            <a:ext cx="2111329" cy="381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noAutofit/>
          </a:bodyPr>
          <a:lstStyle/>
          <a:p>
            <a:fld id="{E4AD7400-4F09-2B4E-B713-237B06F0932A}" type="slidenum">
              <a:rPr lang="en-US" sz="1200" smtClean="0">
                <a:solidFill>
                  <a:srgbClr val="FFFFFF"/>
                </a:solidFill>
                <a:latin typeface="Interstate Bold"/>
                <a:cs typeface="Interstate Bold"/>
              </a:rPr>
              <a:t>‹#›</a:t>
            </a:fld>
            <a:endParaRPr lang="en-US" sz="1200" dirty="0" smtClean="0">
              <a:solidFill>
                <a:srgbClr val="FFFFFF"/>
              </a:solidFill>
              <a:latin typeface="Interstate Bold"/>
              <a:cs typeface="Interstate Bold"/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304800" y="6400800"/>
            <a:ext cx="2514600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509412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0" i="0" spc="111" dirty="0" smtClean="0">
                <a:solidFill>
                  <a:schemeClr val="bg1"/>
                </a:solidFill>
                <a:latin typeface="Helvetica Neue"/>
                <a:cs typeface="Helvetica Neue"/>
              </a:rPr>
              <a:t>POS Sales Training</a:t>
            </a:r>
            <a:endParaRPr lang="en-US" sz="1400" b="0" i="0" spc="11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467600" y="6519116"/>
            <a:ext cx="1578428" cy="262684"/>
          </a:xfrm>
          <a:prstGeom prst="rect">
            <a:avLst/>
          </a:prstGeom>
        </p:spPr>
      </p:pic>
      <p:pic>
        <p:nvPicPr>
          <p:cNvPr id="13" name="Picture 12" descr="color-scheme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9469" y="1378857"/>
            <a:ext cx="1171510" cy="410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266288"/>
            <a:ext cx="10363200" cy="897467"/>
          </a:xfrm>
          <a:prstGeom prst="rect">
            <a:avLst/>
          </a:prstGeom>
          <a:solidFill>
            <a:srgbClr val="555555">
              <a:alpha val="6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b="1" dirty="0" smtClean="0">
                <a:cs typeface="Interstate Bold"/>
              </a:rPr>
              <a:t>PROTECT AMERICA | CREDIT CARD AT POS SALES </a:t>
            </a:r>
            <a:r>
              <a:rPr lang="en-US" altLang="en-US" sz="2000" b="1" dirty="0" smtClean="0">
                <a:solidFill>
                  <a:schemeClr val="bg1"/>
                </a:solidFill>
                <a:ea typeface="Calibri" pitchFamily="34" charset="0"/>
                <a:cs typeface="Times New Roman" pitchFamily="18" charset="0"/>
              </a:rPr>
              <a:t>TRAINING</a:t>
            </a:r>
          </a:p>
          <a:p>
            <a:pPr lvl="0" algn="ctr"/>
            <a:r>
              <a:rPr lang="en-US" altLang="en-US" sz="2000" b="1" dirty="0" smtClean="0">
                <a:solidFill>
                  <a:schemeClr val="bg1"/>
                </a:solidFill>
                <a:cs typeface="Times New Roman" pitchFamily="18" charset="0"/>
              </a:rPr>
              <a:t>LAUNCH:  January 20, 2014</a:t>
            </a:r>
            <a:endParaRPr lang="en-US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5516563"/>
          </a:xfrm>
        </p:spPr>
        <p:txBody>
          <a:bodyPr/>
          <a:lstStyle/>
          <a:p>
            <a:pPr algn="just"/>
            <a:r>
              <a:rPr lang="en-US" sz="2400" b="1" dirty="0" smtClean="0"/>
              <a:t>Project and Process Overview</a:t>
            </a:r>
            <a:endParaRPr lang="en-US" sz="2400" b="1" dirty="0"/>
          </a:p>
          <a:p>
            <a:pPr lvl="1" algn="just"/>
            <a:r>
              <a:rPr lang="en-US" sz="2000" dirty="0" smtClean="0"/>
              <a:t>Credit Cards processed at Point of Sale</a:t>
            </a:r>
            <a:endParaRPr lang="en-US" sz="2000" dirty="0"/>
          </a:p>
          <a:p>
            <a:pPr lvl="1" algn="just"/>
            <a:r>
              <a:rPr lang="en-US" sz="2000" dirty="0" smtClean="0"/>
              <a:t>Immediate awareness of customer’s credit card status during sales process</a:t>
            </a:r>
          </a:p>
          <a:p>
            <a:pPr lvl="1" algn="just"/>
            <a:r>
              <a:rPr lang="en-US" sz="2000" dirty="0" smtClean="0"/>
              <a:t>Opportunity to:</a:t>
            </a:r>
          </a:p>
          <a:p>
            <a:pPr lvl="2" algn="just"/>
            <a:r>
              <a:rPr lang="en-US" sz="2000" dirty="0" smtClean="0"/>
              <a:t>Verify data for accuracy (Billing address, Name on Card for example)</a:t>
            </a:r>
          </a:p>
          <a:p>
            <a:pPr lvl="2" algn="just"/>
            <a:r>
              <a:rPr lang="en-US" sz="2000" dirty="0" smtClean="0"/>
              <a:t>Make sure we have valid expiration dates</a:t>
            </a:r>
          </a:p>
          <a:p>
            <a:pPr lvl="2" algn="just"/>
            <a:r>
              <a:rPr lang="en-US" sz="2000" dirty="0" smtClean="0"/>
              <a:t>Use Another Card if card limit is an issue</a:t>
            </a:r>
          </a:p>
          <a:p>
            <a:pPr lvl="2" algn="just"/>
            <a:r>
              <a:rPr lang="en-US" sz="2000" dirty="0" smtClean="0"/>
              <a:t>Close the sale now, avoid call backs!</a:t>
            </a:r>
          </a:p>
          <a:p>
            <a:pPr lvl="1" algn="just"/>
            <a:r>
              <a:rPr lang="en-US" sz="2000" dirty="0" smtClean="0"/>
              <a:t>Launch </a:t>
            </a:r>
            <a:r>
              <a:rPr lang="en-US" sz="2000" dirty="0"/>
              <a:t>Date:  </a:t>
            </a:r>
            <a:r>
              <a:rPr lang="en-US" sz="2000" b="1" dirty="0">
                <a:solidFill>
                  <a:srgbClr val="FF0000"/>
                </a:solidFill>
              </a:rPr>
              <a:t>January 20, 2014</a:t>
            </a:r>
          </a:p>
          <a:p>
            <a:pPr algn="just"/>
            <a:r>
              <a:rPr lang="en-US" sz="2400" b="1" dirty="0" smtClean="0"/>
              <a:t>Who’s Impacted?</a:t>
            </a:r>
            <a:endParaRPr lang="en-US" sz="2400" b="1" dirty="0"/>
          </a:p>
          <a:p>
            <a:pPr lvl="1"/>
            <a:r>
              <a:rPr lang="en-US" sz="2000" dirty="0" smtClean="0"/>
              <a:t>Customers who go through the online application process</a:t>
            </a:r>
          </a:p>
          <a:p>
            <a:pPr lvl="1"/>
            <a:r>
              <a:rPr lang="en-US" sz="2000" dirty="0" smtClean="0"/>
              <a:t>Inside Sales Team</a:t>
            </a:r>
          </a:p>
          <a:p>
            <a:pPr lvl="1"/>
            <a:r>
              <a:rPr lang="en-US" sz="2000" dirty="0" smtClean="0"/>
              <a:t>Agents</a:t>
            </a:r>
            <a:endParaRPr lang="en-US" sz="2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0"/>
            <a:ext cx="8839200" cy="533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PROJECT AND PROCESS OVERVIEW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sielkendavis.com/graphics/clipart/Credit-C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76600"/>
            <a:ext cx="124777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2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457200"/>
          </a:xfrm>
        </p:spPr>
        <p:txBody>
          <a:bodyPr/>
          <a:lstStyle/>
          <a:p>
            <a:pPr algn="just"/>
            <a:r>
              <a:rPr lang="en-US" sz="2400" dirty="0" smtClean="0"/>
              <a:t>Below are the most common decline codes</a:t>
            </a:r>
          </a:p>
          <a:p>
            <a:pPr algn="just"/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0"/>
            <a:ext cx="8839200" cy="533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CREDIT CARD DECLINE CODES</a:t>
            </a:r>
            <a:endParaRPr lang="en-US" sz="1800" b="1" spc="111" dirty="0">
              <a:solidFill>
                <a:schemeClr val="bg1"/>
              </a:solidFill>
              <a:latin typeface="Helvetica Neue UltraLight"/>
              <a:cs typeface="Helvetica Neue UltraLight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943225"/>
              </p:ext>
            </p:extLst>
          </p:nvPr>
        </p:nvGraphicFramePr>
        <p:xfrm>
          <a:off x="838200" y="1371600"/>
          <a:ext cx="7467600" cy="3294464"/>
        </p:xfrm>
        <a:graphic>
          <a:graphicData uri="http://schemas.openxmlformats.org/drawingml/2006/table">
            <a:tbl>
              <a:tblPr/>
              <a:tblGrid>
                <a:gridCol w="685800"/>
                <a:gridCol w="3930278"/>
                <a:gridCol w="2851522"/>
              </a:tblGrid>
              <a:tr h="341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Code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Reason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Solution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9AA"/>
                    </a:solidFill>
                  </a:tcPr>
                </a:tc>
              </a:tr>
              <a:tr h="341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101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One or more missing fields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Check the data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3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The issuing bank has questions about the request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Have customer contact their bank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202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Expired Card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Verify expiration/payment info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203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General decline of the card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Get new payment info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204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Insufficient funds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Get new payment info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210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Card has reached his limit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Get new payment info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Invalid card verification number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Verify payment info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233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General Decline by processor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Arial"/>
                        </a:rPr>
                        <a:t>Get new payment info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>
          <a:xfrm>
            <a:off x="333233" y="5029200"/>
            <a:ext cx="8229600" cy="121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If customer asks about a decline code reason that you need help explaining, please contact your PAI Manager/Business Contact 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026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0"/>
            <a:ext cx="8839200" cy="533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PENDING CHARGES VS. SETTLEMENT CHARGE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algn="just"/>
            <a:r>
              <a:rPr lang="en-US" sz="2000" b="1" dirty="0" smtClean="0"/>
              <a:t>Once Agreement is completed - </a:t>
            </a:r>
          </a:p>
          <a:p>
            <a:pPr lvl="1" algn="just"/>
            <a:r>
              <a:rPr lang="en-US" sz="2000" dirty="0" smtClean="0"/>
              <a:t>A </a:t>
            </a:r>
            <a:r>
              <a:rPr lang="en-US" sz="2000" b="1" u="sng" dirty="0"/>
              <a:t>pending charge </a:t>
            </a:r>
            <a:r>
              <a:rPr lang="en-US" sz="2000" b="1" u="sng" dirty="0" smtClean="0"/>
              <a:t>(pre-authorization) </a:t>
            </a:r>
            <a:r>
              <a:rPr lang="en-US" sz="2000" dirty="0" smtClean="0"/>
              <a:t>from </a:t>
            </a:r>
            <a:r>
              <a:rPr lang="en-US" sz="2000" dirty="0"/>
              <a:t>Protect America, Inc. </a:t>
            </a:r>
            <a:r>
              <a:rPr lang="en-US" sz="2000" dirty="0" smtClean="0"/>
              <a:t>will appear on Customers Bankcard statement/account</a:t>
            </a:r>
            <a:r>
              <a:rPr lang="en-US" sz="2000" dirty="0"/>
              <a:t>. 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Once Agreement </a:t>
            </a:r>
            <a:r>
              <a:rPr lang="en-US" sz="2000" dirty="0"/>
              <a:t>is fully processed by Protect </a:t>
            </a:r>
            <a:r>
              <a:rPr lang="en-US" sz="2000" dirty="0" smtClean="0"/>
              <a:t>America </a:t>
            </a:r>
            <a:r>
              <a:rPr lang="en-US" sz="2000" dirty="0"/>
              <a:t>the customer will see the pending charges become a </a:t>
            </a:r>
            <a:r>
              <a:rPr lang="en-US" sz="2000" b="1" u="sng" dirty="0"/>
              <a:t>settled </a:t>
            </a:r>
            <a:r>
              <a:rPr lang="en-US" sz="2000" b="1" u="sng" dirty="0" smtClean="0"/>
              <a:t>charge (actual charge) </a:t>
            </a:r>
            <a:r>
              <a:rPr lang="en-US" sz="2000" dirty="0" smtClean="0"/>
              <a:t>against their credit card.  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b="1" u="sng" dirty="0" smtClean="0">
                <a:solidFill>
                  <a:srgbClr val="FF0000"/>
                </a:solidFill>
              </a:rPr>
              <a:t>Note</a:t>
            </a:r>
            <a:r>
              <a:rPr lang="en-US" sz="2000" dirty="0"/>
              <a:t>: The pending amount is not necessarily the amount that will be settled on the account</a:t>
            </a:r>
            <a:r>
              <a:rPr lang="en-US" sz="2000" dirty="0" smtClean="0"/>
              <a:t>. Sometimes the differences can be due to taxes and fees for example.</a:t>
            </a:r>
            <a:endParaRPr lang="en-US" sz="2000" dirty="0"/>
          </a:p>
          <a:p>
            <a:pPr lvl="0" algn="just"/>
            <a:endParaRPr lang="en-US" sz="2000" dirty="0" smtClean="0"/>
          </a:p>
          <a:p>
            <a:pPr lvl="0" algn="just"/>
            <a:r>
              <a:rPr lang="en-US" sz="2000" b="1" u="sng" dirty="0" smtClean="0"/>
              <a:t>Example: </a:t>
            </a:r>
          </a:p>
          <a:p>
            <a:pPr lvl="1" algn="just"/>
            <a:r>
              <a:rPr lang="en-US" sz="1800" dirty="0" smtClean="0"/>
              <a:t>If Agreement is not correct, the pending </a:t>
            </a:r>
            <a:r>
              <a:rPr lang="en-US" sz="1800" dirty="0"/>
              <a:t>charges will </a:t>
            </a:r>
            <a:r>
              <a:rPr lang="en-US" sz="1800" dirty="0" smtClean="0"/>
              <a:t>equal the </a:t>
            </a:r>
            <a:r>
              <a:rPr lang="en-US" sz="1800" dirty="0"/>
              <a:t>amount that the agreement </a:t>
            </a:r>
            <a:r>
              <a:rPr lang="en-US" sz="1800" dirty="0" smtClean="0"/>
              <a:t>actually shows</a:t>
            </a:r>
            <a:r>
              <a:rPr lang="en-US" sz="1800" dirty="0"/>
              <a:t>. </a:t>
            </a:r>
            <a:endParaRPr lang="en-US" sz="1800" dirty="0" smtClean="0"/>
          </a:p>
          <a:p>
            <a:pPr lvl="1" algn="just"/>
            <a:r>
              <a:rPr lang="en-US" sz="1800" dirty="0" smtClean="0"/>
              <a:t>Actual charge will reflect correct amount once reconciliation occurs.</a:t>
            </a:r>
          </a:p>
          <a:p>
            <a:pPr marL="457200" lvl="1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40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0"/>
            <a:ext cx="8839200" cy="533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EXAMPLE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33400"/>
            <a:ext cx="539831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7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0"/>
            <a:ext cx="8839200" cy="533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RE-WALKS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440363"/>
          </a:xfrm>
        </p:spPr>
        <p:txBody>
          <a:bodyPr/>
          <a:lstStyle/>
          <a:p>
            <a:pPr algn="just"/>
            <a:r>
              <a:rPr lang="en-US" sz="2400" dirty="0" smtClean="0"/>
              <a:t>Re-walks occur when the original agreement needs to be changed </a:t>
            </a:r>
            <a:r>
              <a:rPr lang="en-US" sz="2400" u="sng" dirty="0" smtClean="0"/>
              <a:t>and</a:t>
            </a:r>
            <a:r>
              <a:rPr lang="en-US" sz="2400" dirty="0" smtClean="0"/>
              <a:t> the order has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already shipped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2000" b="1" dirty="0" smtClean="0"/>
              <a:t>Some Examples are:</a:t>
            </a:r>
          </a:p>
          <a:p>
            <a:pPr lvl="2" algn="just"/>
            <a:r>
              <a:rPr lang="en-US" sz="1800" dirty="0" smtClean="0"/>
              <a:t>Customer decides on a different package</a:t>
            </a:r>
          </a:p>
          <a:p>
            <a:pPr lvl="2" algn="just"/>
            <a:r>
              <a:rPr lang="en-US" sz="1800" dirty="0" smtClean="0"/>
              <a:t>Customer wants to add additional equipment</a:t>
            </a:r>
          </a:p>
          <a:p>
            <a:pPr lvl="2" algn="just"/>
            <a:endParaRPr lang="en-US" sz="16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the event </a:t>
            </a:r>
            <a:r>
              <a:rPr lang="en-US" sz="2400" dirty="0" smtClean="0"/>
              <a:t>a re-walk is necessary, the customer may see </a:t>
            </a:r>
            <a:r>
              <a:rPr lang="en-US" sz="2400" dirty="0"/>
              <a:t>an additional pending charge </a:t>
            </a:r>
            <a:r>
              <a:rPr lang="en-US" sz="2400" dirty="0" smtClean="0"/>
              <a:t>on their account.</a:t>
            </a: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endParaRPr lang="en-US" sz="2400" dirty="0"/>
          </a:p>
        </p:txBody>
      </p:sp>
      <p:sp>
        <p:nvSpPr>
          <p:cNvPr id="2" name="AutoShape 2" descr="data:image/jpeg;base64,/9j/4AAQSkZJRgABAQAAAQABAAD/2wCEAAkGBhQSEBUREBAUFBIUFBgVEBAQFxQQFxAXFxUVFBMSFBcXGycgGBkkHBcXHy8gIycpLCwsFh4xNTEqNyYtLSkBCQoKBQUFDQUFDSkYEhgpKSkpKSkpKSkpKSkpKSkpKSkpKSkpKSkpKSkpKSkpKSkpKSkpKSkpKSkpKSkpKSkpKf/AABEIAGwB1AMBIgACEQEDEQH/xAAcAAEAAwEBAQEBAAAAAAAAAAAABgcIBQQDAgH/xABCEAACAQMCBAMFBQYDBgcAAAABAgMABBEFEgYHITETQWEUIlFxgQgyQpGhI1JicoKSFSRTM2OTosPSQ3N0g7Gzwf/EABQBAQAAAAAAAAAAAAAAAAAAAAD/xAAUEQEAAAAAAAAAAAAAAAAAAAAA/9oADAMBAAIRAxEAPwC8aUqMcYcx7PTR/mJcy4ytvFh5W+BIzhR6sQPhmgk9ee+1GKFN88qRIO7yssa/mxArOfFHP29uCVtQtpF5FMSSkersMD+kAj4mq5v9SlnfxJ5ZJXPd5WaRvzYk0GodU51aXDke1eKw/Dbo8mfk2Ah/urht9o3T89ILwj47IR/1qzjSg1FpHPTS5yFaZ4CTge0oVH1ZCyj5kiuZzo0y9vra3/wwma2bcZ1t3U+Lnb4TZB99B73bIz1PljOFTXlnzGl0y4UMzNaSMBcQ9SFB6GWMeTjv0+8Bg+RAXPyutX0qwEOq3UUMkkjPDBPNGDEhCjYCzY6kFsKSBu+JNWMrAjIOQexHXNUDzF5U6je6lJdW+y4gn2tFL4qKI02gKhDEHA8tucjr3JFXHwToL2WnwWskniPEmGfrjJYttXPXaudo9FHQdqDuUpSgUpSgUpSgUpSgUpSgUri8TcY2unx+JdzqmfuJ955PREHU/PsPMiqW4q+0RcSEpp8IgTymmAllPqF+4nyO750GgJZQoLMwVR1LMQAPUk9qiuqc1tLtziS/iY/CHdcfT9kGA+prLescSXN2266uZZjnIEjswX+Vey/QCubQaWm+0JpoOALlvVYlA/5nB/SujpfO7S5iFNyYmPYXCMg+rDKj6mssUoNPc3mvZ9OjOkM0iO+ZmtG3O8eDt2FDlkz329e3lmvJyb0+7sbSVtVlMUcjr7NFdSANHgNvPvH3d2V93v7hOOvWmeXvMObTLgMrM9szD2i3zkOOxZQegkA7Hzxg9KnnNXga/wBSvEvLJfarSWGM2210URKUBIw7DG45fP8AF17UF8qwIyDkHqCOufWv7UV5ZcNzWGmxW1y+6UFmKg7hEGbIiU+YH5ZJx0qVUClKUClKUClKUClKUClKUClV1xnzus7ItHCfapx0KRECND8Hl6jPooY9OuKpjiTnHqN4SPaDBGe0VrmLp6uDvP1bHpQaZ1jie1tRm6uoYemQJHVWP8q5yfoKhmo8+9Li6JJNN/5MRH6ylKzI8hJJYkk9ST1J9Sa/NBoxftHWGetvdgfHbCf08WpLoHN3TbtgiXQjkPaO4BhJPkAze4T6BiaydSguvmvwNq17qhaKN5bb3fZirqqQjau7ILDa27cSfPpjyAtnh/UooYoLGe+hlvI4kSVfFQySOqAMdpO89u5GT3NVByX5iysTpVxMcSIy2M7e80D7TiPJ7r5qPIgDzGOZpfInUjeL4pSONZAzXayhycNkvGB7+7zG4Dr3IoNI0pSgUpSgUpSgUpSgUpSgUpSgp7m5zjNq7WOnsPHHS4uOh8A/6cfkZPifw9u/3aBuLhnYvIzO7ElnclmYnuST1J9a+moTO8sjy58RnZpN3feWJbPrnNeegUpSgUpSgUpSgu6TWL+fhW2NiZS8bmG6Nvu8URRl1QLt97bjwwcdcemachodSF07S+OLLw23+0b9jSZGzww/4++SPLv5V0bDW5dC4Zt5RCGuJ5MhZM7YzNvkVnAwf9mi9MjqfSvFy252Xdzfx2l4kciTkqrxrsaNsEg4Bwy9MHpkZznpgheNKUoFKUoFKUoFKUoFVrzX5trpw9mtQr3jLkluq2ynszD8TnuF+p6YDWVWOeOrh31O8aTO/wBqmBz5bZGUL8gAB9KDm6nqstxK01xK0srnLPISxPp6AeQHQV5KUoFKUoFKUoFXbwzxFetwq4sN5nt5zCzRgtIkJxKzoO+R4m3I6hQSMYyKSq+eX2pvo/DUl88RdpZi8MZyoIbw4I2b4LlS3qCMd80HE5KarqcupLmW5ktcP7UZ2kkjX3W29XJw+/bjHU9fLNaFqieDeftzNexQXcEJjmkWMGBXRoy7BVPvO25ckZHf18je1ApSlApSlApSlApSlB+JplRS7sFVQWZmOAoAySSewArNvM7nJLes9tZs0VmMqWGVe5HYlz3VD5J5j73wFx84JXXRLsx53bFBx+40sayfTYW+lZOoFKUoFKUoFKUoPRp960M0c0Zw8TrIh+DIwZT+Yq5OeMuoSywtbic2DwoyezhypkYkt4uz8WCuN3THbruqntJ0x7meO3hXdJK6og9WOMn4AdyfIA1fXNjmXcaU8FjZIgPgK5nkXf7uWjVUXtn3CSTnuO1B3OSdvfJYMNQ8QAyf5Zbjd4ix7RnO7qFz2B9fIirCqtOTvMybUxNFdRr4sIVhLECqurEjDDsGBHl0IPYY62XQKUpQKUpQKUpQKUpQKUpQU3zJ5GNczvd6e6LJIS01vIdqs56s8bAdCT1IPTJJyO1VyOSerbsexY/iM1vj558StVUoKO4U+zp1D6lOCO/s9sT19HlI/RR/VVp2HAWnwp4cdhbhcY96NJGP8zOCzfUmu9SgrXi7kTZXeXth7HL/ALlQYm+cWQB/SV+Rqr9U5AanEf2SwzjyMcgQ/US7cH6mtNUoMsW/I/VmbBtAg/eeaDA/tcn9Kl+n8q7XR4hqGtzLLsYeFawgsjydSq+9gyHoTtIVfdOSRV8VW/PPhKa9sEa2UvJbyGQwr1MiFSrbR+Jh0OPMbsdcAhGbvn7ZXQa3vNNka2fo2WSUkZyGKYGCDg5DZGOlTzgXhHSo1W+0yFCJFOybdJKVB6Mo8ViUPcEdD3BrJ7IQcEYI6EHpj0NaS+z7pM8OnO0ysiTTeJAjjBK7FUyAHsGI6fHbnsRQWhSlKBSlKBSlKBSlKBVQ80+SrXkzXlgyLM/WaBztWUgY3o3ZWOBkHoe+Qc5t6lBk1uUGqhtvsEmfiGiK/wBwfH61MOFfs7TyEPqMywJ5wwkSyn0LfcT5jd8q0FSgiulcrtMt02JYQv8AF7hBcMfXMmcfTAqP8W8ibK6Ba2HskvxiG6Jv5osgD+kj5GrKpQZh1XkNqcR/Zxx3C/vQyKv5rLtOflmubFye1ZjgWDj1Z4VH5l61hSgz7o3JNLSM3uuXCJbxYZoIizl+oAR3A8zgbUyTnoRXcuufGmSobWWwma0ZfDKlYsbRgACMN0AwMYORgY7VLOcvDM17pbR2wLSRyLMIl7yhQysijzOG3AeZXHc1lh0IJBBBBwQehBHcEUGoOBeA9HJTUNPjEnXMTu8kngsO42OfdcfxDI6EfGrBqmvs3WMywXUrhhbyPGId3Z3UOJWUfDBQE+ZGPw1ctApSlApSlApSlApSlB8by0SWN4pVDRyKUkRuzKwwyn0INZ/4s+z3cxyM2nss8JOVjkYRyp/CS2FbHxyPlWhqUGW7LkXqsjBWtkiH78ssW0fSNmb8hVncJfZ+tYMPfObqTv4YzHCp+QO5/qQP4atalBxm4MsSnhmwtdn7ngxY+nu9/Wq24r+zvDKTJp83gE9fAlzJHn+FvvIPnuq4qUGXr3kTqqNhYI5R+9FNEAf+IVP6V+9O5C6pI2JIooB5tLKjfpEWNaepQUjFa6fwvtebfeajIhK7QqCJDkErknYpwV3dWODgAZr8nmtpOrMkGrWBiG7EUzOXEZPfMibHQHAz3HQZ7ZrwfaB4On9qGoRozwNGqSsuW8BkyBuA7IRjr2znOMjNP29uzuEjVndiAqICzMT2CgdSfSg2Rw3wta2MZjsoFiRjuYqS5f4FnYlm9Mnz6V164nBWnywadaw3H+1jgjWQd9pCgbMjvtGF+ldugUpSgUpSgUpSgUpSgUpSgUpSgUpSgUpSgUpSg8U2iwPJ4r28TSDtI0aMw/qIzXtpSgUpSgUpSgUpSgUpUT5gcxYNKiVpQZJZM+DAhCl8d2Zj91RkDOD36A9cBLKVQdr9pObxcy2MRiz1WN3DgfzNkE/QfSru0TWY7u3juYGzHKoZCehHkVI8iCCCPiDQe6lKUClKUClKUCuZe8MWkz+JNZ28sn+pLDFI39zKTXTpQfmOMKAqgAAYAHQADsAPIV+qUoFKUoFKUoFKUoFK8Ws6xFawPcXDhIo13Ox/IADzJJAA8yRVKan9pOTxP8tYp4QPQzuxdh8SE6KfTLfOgvilRHl1zFi1aF2RDFNEQJoSd+3dnaytgblOD5Agg9OxMuoFKUoFKUoFKUoBFeS20mGNi8cESOe7oiIx+ZAya9dKBSlKBSlKBSlKBSlKBSoJzG5sQ6VtiEZmuWXcIQdgRT0DSNg4zg4ABJx5dDUD0f7SMnigXdmngk4LQM29B+9hyQ/yytBe9K+VtcrIiyRsGR1DIw7MrAFWHoQQaUH1pSlApSlApSlApSlApSuRxbrfsdjcXQAJiiZ0U9i2MID6biM0H54g4xs7ED2u6jiJGVRiWdh8QigsR6gVw7XnNpMjBRfBSexkjmiX+5kAH1IrLWpalJcSvNPI0ksjbndjksf/AMHwHYDoK81Bt61u0lQSROrowyrxsHVh8Qw6GvrWNeHOMLuwffaXDx5+8g95H/mRsqfnjNT5ftG3+zBt7Uv+/tlH12+J3+tBoe4uUjUvI6oi9WdyFVR8ST0FRS+5u6VE21r+Mn/dCScfnGrD9azLxJxfdX8niXc7Sfup91I/5EHur88ZPnmuNQazsObulTNtS/jBP+qskA/ukVR+tV1z84TnuJYdQtkM8HgCNzD+18PDu4kwucoQ/wB4dBt69xVI1NeWvMibTLhQXZrN2AngJJCg9DLGPJx36fexg+RAcLQ+Ebu8kEVtbSOxOCdpCp6u56KPma1hwVw57BYQWm7cYk99h2Z2ZpHI9NzHHpioHzp5kXNh4EVlhPGRpDclVk6AgBY92Vz1ySQehXGK+HJLmPeX801veEShI/EW4CKhU71Xw22AKc5JHTPuN38gt6lKUClKUClKUClKUCvNqGpRQRmWeVIo1+9JKwRR8Op869NZV5v8Wy3mpTRsx8G2keGGLPursYo8mP3mYE574wPKgvN+dOkhtvtw+YiuGH9wjxUm0biK2u032txHMo7+GwYr6MvdT8wKxbXpsNRlgkEsErxSL92SNijD6ig21Ss2aT9oTUIkCTJBcY/8R1aNz8yhCn+2uHxZzcv78bHlEMJ7w226NW/nOSzfInHpQaO1fmFp9qSs99CrDoyK3iOvzRMsPqK5UXOjSWOBfAH+KK4UfmY8VlKlBqPmTZjV9IkXTZ452V0kCwur+JtzmM4PRsHIB81ArNJ0afxfB9nl8XOPC8N9+fhtxnP0r6aFxBPZzLPaytHIvmvZh+647MvoelaPk5oltAbVYIgZlAR4jkrFLvWNi2DnYNwcDOSCOozmg8PI3gCawhluLtdktxsCwn70aLuIL/BmLfd8goz1JAtGs4cH86dSe/hjmkE8csqRtD4caEB2C5jKKCCM9Mkjp1rR9ApSlApSlApSlApSlAqP8Qcf2Fk2y6u40fzjG6RxnqMpGCw+orx80uJnsNLmnhOJTtjibvsZzt3/ADA3EeoFZLmmZ2LOxZmJLMxLFiepJJ7k/Gg1dp/N/SpnCJfIrHt4yyQD+6RQv61MI5AwDKQVIyGByCD2II7isPVIuF+YF7p5/wArcMEzkwP+0ib4+43QE/FcH1oNg1577UYoEMk8qRIO7yssaj6sQKz1P9oy/KbVgtUcjHiBZDj1CtIRn55quda4guLyUy3U7yufNznb6KOyj0AAoNP3XOPSY22tfKSP9NJpR/ciEfrXo0zmrpdw22O/iDHsJd9vn0BlVQTWSKUFrc8uDLkahJfJE8tvOqESRguIikaxlHx937uQex3fEGoZwrwDeX8qpBA4QnDzurLHGPMsxGD/ACjqfIVLOTfMqW1uY7KeQvaTMI1DHPs7scIyZ7IWIBHbrnyOZTzl5o3tneC0s28BRGrtKUV2l3Z+7vBAUYx0Gcg9aC4NJ05be3it0JKwxJEpPchFCAn1wKVSHC/PHUDBiSxa8YMR7RGpjz0B2sEXbuGfLHQjp5lQX1SlKBSlKBSlKBSlKBXO4j0cXdpPascCaJo93faWUhWx54OD9K6NKDFeuaJLaTvb3CFJYzhgex+DKfNSOoPmK8Fa+425f2upxbLhMSKP2VwmA8fpn8S/FT0+R61nfjTlJe6cWcp49uO1xCCQB8ZF7x/Xp6mghNKUoFKUoFKV3OCuGXv76G1QHDsDKw/BGOsj+nu5x6kDzoLs4l4zsbTTLC21K09rlezgk8Eqp8P9kqmQu33SSGHu9ehqTcrdf0+5tn/w23FvsYePBtVWBIO1mKk7wcHBJz7p7VGeOINE1W4S3bUFiu4v2MbxA7SM9ISzL4bYJOMMDkn5VMuAuXsGlROkDO7ykGWWTGW2ghVAHQKNzfE+8evwCU0pSgUpSgUpSgUpSgVl3nRwZJZ6jJPtJt7p2ljkHUB396WNvgwYsQPMEfA41FXj1bSIbqFoLmJZYnGGRxkH4EeYI7gjqPKgxRSrb465BzwFptOJuIe5gOPGj9F8pR8sN6HvVUTQMjFHUqynDKwKlSO4IPUGg+dKUoFKUoFXfyd16Gz0O8nvButhcbfD2iTxWaKNWjCno2QV79Md+lUiBnoK0Hb6dptjosWl6vOsUs6+PKi7jLHI7blfCK20rgJkjB2N3GaBy24w0aa9Edrpwtbl93gu6qwboSyowJ8NiuegAB7Z8jb9Vfy+5P2VtNHqEN210BlrZhsEYyCu47c7mHUeWD5ZHS0KBSlKBSlKBSlKBSlKCN8xOGDqGnTWqECRgGhJ7b0YOoJ8gcbc+W6sjXlm8UjRSoySIxV0cYKkdCCK27UM4+5W22qLub9lcgYS5QZJ+CyL+NfyI8iOxDJ9KlPF/Le905ibiEtFn3bmLLxH4ZOPcPowH1qLUClKUClKUH0tw29dn3tw2475z0x9a0VzT480yGcWl7Y+2TRgFuijwA4DBQ597JGDgdOoyaqblHw2bvU4nbpBbEXFw7dFVYzuQMT06sAPkGPlVlcR6LouuXuYdR2XhAVvDBCz7RgY8RQHYAYyrdh2OKCwOX+sWdzZLJp0axQBiphVVjMTjBZWC9N2CDnJzkHNfyvRwdwdBptsLa33Fdxd3kILSOQAWOAAOiqMAdgPnSg7tKUoFKUoFKUoFKUoFKUoFKUoIXxLyh069JZ7fwZT3ltiIST5krgox9SpPrVba39m6Zcmzu45B5JcKYmHpuXcGP0Wr9pQZM1HlHqkP3rCRx8YCs+fpGSfzFcscC6hnH+G3mfh7PN/21selBlnQuSWp3JG63Fuh7yXLBMf0DL5+g+dWbotxpHDjeyzTs93Iqm5nEbsVU9VXC52J57QS3YnPSrZqjftB8LQh4b1dwmmbw5cEbWCABWxjO7BA74wo6UHhH2eXllWS1v4WspMPHKQzSeG3UYAG1zjz3DPwHar9ij2qFyTgAZPUnAxknzNcng3SUtrC3gi3bEiXBc7iS3vsSfmxrs0ClKUClKUClKUClKUClKUCuFxHwRZ34xd2ySNjAk6pIvwxIuGx6Zx6V3aUFKa79m5DlrK8ZfhHcqHH/ETBA/pNQPVeSOqQk4thMo/Hbuj5+SsQ/8Ay1qelBjiTgbUFOG067H/ALEx/ULXu0zlbqc5wmnzL/FOvs4HrmXb+la5pQUfw/y5tNDVNR1mdXkVwIIY1aREk6sCOmZHGMjoFXGevQhxVwNFxDL/AIhpN7GWwsdxFcCSPYVGFPRSVyuOm3BwSD3qec2+HIrvTJTLuzADNEyEAhgCMHIOVIJyPlUW+znpKJZz3ILb5ZRGwJG0CIErgY7/ALRs5z5dqCa8uODm0yxW2eXxX3tI7DIVS2MqgPXaMfUknpnFSilKBSlKBSlKBSlKBSlKBSlKD8ugIIIBBGCD1BB7g1A+I+SWnXZLLEbaQ/jtSEB+cZBT8gD61PqUGeta+zjdJk2lzFMv7sgaB/kPvKfqRUN1DlVqkJ9/T5m9YQLj/wCotWt6UGOU4E1AnA028z/6eYf/ACtSrh7kRqNwwM6Lax+bzEM2PPbGhJz6MV+dacpQVLbanommxTaIbhlaVWivLjaxJd0KHfIBgEBsYA2r5/irjcP/AGfZob6KZ72JreKVZVaMOJZAjB1GMbVzgdQxx61z+cXBcCarCyb19scNOARgMW2syZHQnuc56k1fdhZLDEkKZ2RosaZOTtRQq5PmcCg9FKU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sweetclipart.com/multisite/sweetclipart/files/foot_prints_walk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85800" y="4343400"/>
            <a:ext cx="7715250" cy="193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4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0"/>
            <a:ext cx="8839200" cy="5334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</a:rPr>
              <a:t>QUESTIONS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data:image/jpeg;base64,/9j/4AAQSkZJRgABAQAAAQABAAD/2wCEAAkGBhQSEBUREBAUFBIUFBgVEBAQFxQQFxAXFxUVFBMSFBcXGycgGBkkHBcXHy8gIycpLCwsFh4xNTEqNyYtLSkBCQoKBQUFDQUFDSkYEhgpKSkpKSkpKSkpKSkpKSkpKSkpKSkpKSkpKSkpKSkpKSkpKSkpKSkpKSkpKSkpKSkpKf/AABEIAGwB1AMBIgACEQEDEQH/xAAcAAEAAwEBAQEBAAAAAAAAAAAABgcIBQQDAgH/xABCEAACAQMCBAMFBQYDBgcAAAABAgMABBEFEgYHITETQWEUIlFxgQgyQpGhI1JicoKSFSRTM2OTosPSQ3N0g7Gzwf/EABQBAQAAAAAAAAAAAAAAAAAAAAD/xAAUEQEAAAAAAAAAAAAAAAAAAAAA/9oADAMBAAIRAxEAPwC8aUqMcYcx7PTR/mJcy4ytvFh5W+BIzhR6sQPhmgk9ee+1GKFN88qRIO7yssa/mxArOfFHP29uCVtQtpF5FMSSkersMD+kAj4mq5v9SlnfxJ5ZJXPd5WaRvzYk0GodU51aXDke1eKw/Dbo8mfk2Ah/urht9o3T89ILwj47IR/1qzjSg1FpHPTS5yFaZ4CTge0oVH1ZCyj5kiuZzo0y9vra3/wwma2bcZ1t3U+Lnb4TZB99B73bIz1PljOFTXlnzGl0y4UMzNaSMBcQ9SFB6GWMeTjv0+8Bg+RAXPyutX0qwEOq3UUMkkjPDBPNGDEhCjYCzY6kFsKSBu+JNWMrAjIOQexHXNUDzF5U6je6lJdW+y4gn2tFL4qKI02gKhDEHA8tucjr3JFXHwToL2WnwWskniPEmGfrjJYttXPXaudo9FHQdqDuUpSgUpSgUpSgUpSgUpSgUri8TcY2unx+JdzqmfuJ955PREHU/PsPMiqW4q+0RcSEpp8IgTymmAllPqF+4nyO750GgJZQoLMwVR1LMQAPUk9qiuqc1tLtziS/iY/CHdcfT9kGA+prLescSXN2266uZZjnIEjswX+Vey/QCubQaWm+0JpoOALlvVYlA/5nB/SujpfO7S5iFNyYmPYXCMg+rDKj6mssUoNPc3mvZ9OjOkM0iO+ZmtG3O8eDt2FDlkz329e3lmvJyb0+7sbSVtVlMUcjr7NFdSANHgNvPvH3d2V93v7hOOvWmeXvMObTLgMrM9szD2i3zkOOxZQegkA7Hzxg9KnnNXga/wBSvEvLJfarSWGM2210URKUBIw7DG45fP8AF17UF8qwIyDkHqCOufWv7UV5ZcNzWGmxW1y+6UFmKg7hEGbIiU+YH5ZJx0qVUClKUClKUClKUClKUClKUClV1xnzus7ItHCfapx0KRECND8Hl6jPooY9OuKpjiTnHqN4SPaDBGe0VrmLp6uDvP1bHpQaZ1jie1tRm6uoYemQJHVWP8q5yfoKhmo8+9Li6JJNN/5MRH6ylKzI8hJJYkk9ST1J9Sa/NBoxftHWGetvdgfHbCf08WpLoHN3TbtgiXQjkPaO4BhJPkAze4T6BiaydSguvmvwNq17qhaKN5bb3fZirqqQjau7ILDa27cSfPpjyAtnh/UooYoLGe+hlvI4kSVfFQySOqAMdpO89u5GT3NVByX5iysTpVxMcSIy2M7e80D7TiPJ7r5qPIgDzGOZpfInUjeL4pSONZAzXayhycNkvGB7+7zG4Dr3IoNI0pSgUpSgUpSgUpSgUpSgUpSgp7m5zjNq7WOnsPHHS4uOh8A/6cfkZPifw9u/3aBuLhnYvIzO7ElnclmYnuST1J9a+moTO8sjy58RnZpN3feWJbPrnNeegUpSgUpSgUpSgu6TWL+fhW2NiZS8bmG6Nvu8URRl1QLt97bjwwcdcemachodSF07S+OLLw23+0b9jSZGzww/4++SPLv5V0bDW5dC4Zt5RCGuJ5MhZM7YzNvkVnAwf9mi9MjqfSvFy252Xdzfx2l4kciTkqrxrsaNsEg4Bwy9MHpkZznpgheNKUoFKUoFKUoFKUoFVrzX5trpw9mtQr3jLkluq2ynszD8TnuF+p6YDWVWOeOrh31O8aTO/wBqmBz5bZGUL8gAB9KDm6nqstxK01xK0srnLPISxPp6AeQHQV5KUoFKUoFKUoFXbwzxFetwq4sN5nt5zCzRgtIkJxKzoO+R4m3I6hQSMYyKSq+eX2pvo/DUl88RdpZi8MZyoIbw4I2b4LlS3qCMd80HE5KarqcupLmW5ktcP7UZ2kkjX3W29XJw+/bjHU9fLNaFqieDeftzNexQXcEJjmkWMGBXRoy7BVPvO25ckZHf18je1ApSlApSlApSlApSlB+JplRS7sFVQWZmOAoAySSewArNvM7nJLes9tZs0VmMqWGVe5HYlz3VD5J5j73wFx84JXXRLsx53bFBx+40sayfTYW+lZOoFKUoFKUoFKUoPRp960M0c0Zw8TrIh+DIwZT+Yq5OeMuoSywtbic2DwoyezhypkYkt4uz8WCuN3THbruqntJ0x7meO3hXdJK6og9WOMn4AdyfIA1fXNjmXcaU8FjZIgPgK5nkXf7uWjVUXtn3CSTnuO1B3OSdvfJYMNQ8QAyf5Zbjd4ix7RnO7qFz2B9fIirCqtOTvMybUxNFdRr4sIVhLECqurEjDDsGBHl0IPYY62XQKUpQKUpQKUpQKUpQKUpQU3zJ5GNczvd6e6LJIS01vIdqs56s8bAdCT1IPTJJyO1VyOSerbsexY/iM1vj558StVUoKO4U+zp1D6lOCO/s9sT19HlI/RR/VVp2HAWnwp4cdhbhcY96NJGP8zOCzfUmu9SgrXi7kTZXeXth7HL/ALlQYm+cWQB/SV+Rqr9U5AanEf2SwzjyMcgQ/US7cH6mtNUoMsW/I/VmbBtAg/eeaDA/tcn9Kl+n8q7XR4hqGtzLLsYeFawgsjydSq+9gyHoTtIVfdOSRV8VW/PPhKa9sEa2UvJbyGQwr1MiFSrbR+Jh0OPMbsdcAhGbvn7ZXQa3vNNka2fo2WSUkZyGKYGCDg5DZGOlTzgXhHSo1W+0yFCJFOybdJKVB6Mo8ViUPcEdD3BrJ7IQcEYI6EHpj0NaS+z7pM8OnO0ysiTTeJAjjBK7FUyAHsGI6fHbnsRQWhSlKBSlKBSlKBSlKBVQ80+SrXkzXlgyLM/WaBztWUgY3o3ZWOBkHoe+Qc5t6lBk1uUGqhtvsEmfiGiK/wBwfH61MOFfs7TyEPqMywJ5wwkSyn0LfcT5jd8q0FSgiulcrtMt02JYQv8AF7hBcMfXMmcfTAqP8W8ibK6Ba2HskvxiG6Jv5osgD+kj5GrKpQZh1XkNqcR/Zxx3C/vQyKv5rLtOflmubFye1ZjgWDj1Z4VH5l61hSgz7o3JNLSM3uuXCJbxYZoIizl+oAR3A8zgbUyTnoRXcuufGmSobWWwma0ZfDKlYsbRgACMN0AwMYORgY7VLOcvDM17pbR2wLSRyLMIl7yhQysijzOG3AeZXHc1lh0IJBBBBwQehBHcEUGoOBeA9HJTUNPjEnXMTu8kngsO42OfdcfxDI6EfGrBqmvs3WMywXUrhhbyPGId3Z3UOJWUfDBQE+ZGPw1ctApSlApSlApSlApSlB8by0SWN4pVDRyKUkRuzKwwyn0INZ/4s+z3cxyM2nss8JOVjkYRyp/CS2FbHxyPlWhqUGW7LkXqsjBWtkiH78ssW0fSNmb8hVncJfZ+tYMPfObqTv4YzHCp+QO5/qQP4atalBxm4MsSnhmwtdn7ngxY+nu9/Wq24r+zvDKTJp83gE9fAlzJHn+FvvIPnuq4qUGXr3kTqqNhYI5R+9FNEAf+IVP6V+9O5C6pI2JIooB5tLKjfpEWNaepQUjFa6fwvtebfeajIhK7QqCJDkErknYpwV3dWODgAZr8nmtpOrMkGrWBiG7EUzOXEZPfMibHQHAz3HQZ7ZrwfaB4On9qGoRozwNGqSsuW8BkyBuA7IRjr2znOMjNP29uzuEjVndiAqICzMT2CgdSfSg2Rw3wta2MZjsoFiRjuYqS5f4FnYlm9Mnz6V164nBWnywadaw3H+1jgjWQd9pCgbMjvtGF+ldugUpSgUpSgUpSgUpSgUpSgUpSgUpSgUpSgUpSg8U2iwPJ4r28TSDtI0aMw/qIzXtpSgUpSgUpSgUpSgUpUT5gcxYNKiVpQZJZM+DAhCl8d2Zj91RkDOD36A9cBLKVQdr9pObxcy2MRiz1WN3DgfzNkE/QfSru0TWY7u3juYGzHKoZCehHkVI8iCCCPiDQe6lKUClKUClKUCuZe8MWkz+JNZ28sn+pLDFI39zKTXTpQfmOMKAqgAAYAHQADsAPIV+qUoFKUoFKUoFKUoFK8Ws6xFawPcXDhIo13Ox/IADzJJAA8yRVKan9pOTxP8tYp4QPQzuxdh8SE6KfTLfOgvilRHl1zFi1aF2RDFNEQJoSd+3dnaytgblOD5Agg9OxMuoFKUoFKUoFKUoBFeS20mGNi8cESOe7oiIx+ZAya9dKBSlKBSlKBSlKBSlKBSoJzG5sQ6VtiEZmuWXcIQdgRT0DSNg4zg4ABJx5dDUD0f7SMnigXdmngk4LQM29B+9hyQ/yytBe9K+VtcrIiyRsGR1DIw7MrAFWHoQQaUH1pSlApSlApSlApSlApSuRxbrfsdjcXQAJiiZ0U9i2MID6biM0H54g4xs7ED2u6jiJGVRiWdh8QigsR6gVw7XnNpMjBRfBSexkjmiX+5kAH1IrLWpalJcSvNPI0ksjbndjksf/AMHwHYDoK81Bt61u0lQSROrowyrxsHVh8Qw6GvrWNeHOMLuwffaXDx5+8g95H/mRsqfnjNT5ftG3+zBt7Uv+/tlH12+J3+tBoe4uUjUvI6oi9WdyFVR8ST0FRS+5u6VE21r+Mn/dCScfnGrD9azLxJxfdX8niXc7Sfup91I/5EHur88ZPnmuNQazsObulTNtS/jBP+qskA/ukVR+tV1z84TnuJYdQtkM8HgCNzD+18PDu4kwucoQ/wB4dBt69xVI1NeWvMibTLhQXZrN2AngJJCg9DLGPJx36fexg+RAcLQ+Ebu8kEVtbSOxOCdpCp6u56KPma1hwVw57BYQWm7cYk99h2Z2ZpHI9NzHHpioHzp5kXNh4EVlhPGRpDclVk6AgBY92Vz1ySQehXGK+HJLmPeX801veEShI/EW4CKhU71Xw22AKc5JHTPuN38gt6lKUClKUClKUClKUCvNqGpRQRmWeVIo1+9JKwRR8Op869NZV5v8Wy3mpTRsx8G2keGGLPursYo8mP3mYE574wPKgvN+dOkhtvtw+YiuGH9wjxUm0biK2u032txHMo7+GwYr6MvdT8wKxbXpsNRlgkEsErxSL92SNijD6ig21Ss2aT9oTUIkCTJBcY/8R1aNz8yhCn+2uHxZzcv78bHlEMJ7w226NW/nOSzfInHpQaO1fmFp9qSs99CrDoyK3iOvzRMsPqK5UXOjSWOBfAH+KK4UfmY8VlKlBqPmTZjV9IkXTZ452V0kCwur+JtzmM4PRsHIB81ArNJ0afxfB9nl8XOPC8N9+fhtxnP0r6aFxBPZzLPaytHIvmvZh+647MvoelaPk5oltAbVYIgZlAR4jkrFLvWNi2DnYNwcDOSCOozmg8PI3gCawhluLtdktxsCwn70aLuIL/BmLfd8goz1JAtGs4cH86dSe/hjmkE8csqRtD4caEB2C5jKKCCM9Mkjp1rR9ApSlApSlApSlApSlAqP8Qcf2Fk2y6u40fzjG6RxnqMpGCw+orx80uJnsNLmnhOJTtjibvsZzt3/ADA3EeoFZLmmZ2LOxZmJLMxLFiepJJ7k/Gg1dp/N/SpnCJfIrHt4yyQD+6RQv61MI5AwDKQVIyGByCD2II7isPVIuF+YF7p5/wArcMEzkwP+0ib4+43QE/FcH1oNg1577UYoEMk8qRIO7yssaj6sQKz1P9oy/KbVgtUcjHiBZDj1CtIRn55quda4guLyUy3U7yufNznb6KOyj0AAoNP3XOPSY22tfKSP9NJpR/ciEfrXo0zmrpdw22O/iDHsJd9vn0BlVQTWSKUFrc8uDLkahJfJE8tvOqESRguIikaxlHx937uQex3fEGoZwrwDeX8qpBA4QnDzurLHGPMsxGD/ACjqfIVLOTfMqW1uY7KeQvaTMI1DHPs7scIyZ7IWIBHbrnyOZTzl5o3tneC0s28BRGrtKUV2l3Z+7vBAUYx0Gcg9aC4NJ05be3it0JKwxJEpPchFCAn1wKVSHC/PHUDBiSxa8YMR7RGpjz0B2sEXbuGfLHQjp5lQX1SlKBSlKBSlKBSlKBXO4j0cXdpPascCaJo93faWUhWx54OD9K6NKDFeuaJLaTvb3CFJYzhgex+DKfNSOoPmK8Fa+425f2upxbLhMSKP2VwmA8fpn8S/FT0+R61nfjTlJe6cWcp49uO1xCCQB8ZF7x/Xp6mghNKUoFKUoFKV3OCuGXv76G1QHDsDKw/BGOsj+nu5x6kDzoLs4l4zsbTTLC21K09rlezgk8Eqp8P9kqmQu33SSGHu9ehqTcrdf0+5tn/w23FvsYePBtVWBIO1mKk7wcHBJz7p7VGeOINE1W4S3bUFiu4v2MbxA7SM9ISzL4bYJOMMDkn5VMuAuXsGlROkDO7ykGWWTGW2ghVAHQKNzfE+8evwCU0pSgUpSgUpSgUpSgVl3nRwZJZ6jJPtJt7p2ljkHUB396WNvgwYsQPMEfA41FXj1bSIbqFoLmJZYnGGRxkH4EeYI7gjqPKgxRSrb465BzwFptOJuIe5gOPGj9F8pR8sN6HvVUTQMjFHUqynDKwKlSO4IPUGg+dKUoFKUoFXfyd16Gz0O8nvButhcbfD2iTxWaKNWjCno2QV79Md+lUiBnoK0Hb6dptjosWl6vOsUs6+PKi7jLHI7blfCK20rgJkjB2N3GaBy24w0aa9Edrpwtbl93gu6qwboSyowJ8NiuegAB7Z8jb9Vfy+5P2VtNHqEN210BlrZhsEYyCu47c7mHUeWD5ZHS0KBSlKBSlKBSlKBSlKCN8xOGDqGnTWqECRgGhJ7b0YOoJ8gcbc+W6sjXlm8UjRSoySIxV0cYKkdCCK27UM4+5W22qLub9lcgYS5QZJ+CyL+NfyI8iOxDJ9KlPF/Le905ibiEtFn3bmLLxH4ZOPcPowH1qLUClKUClKUH0tw29dn3tw2475z0x9a0VzT480yGcWl7Y+2TRgFuijwA4DBQ597JGDgdOoyaqblHw2bvU4nbpBbEXFw7dFVYzuQMT06sAPkGPlVlcR6LouuXuYdR2XhAVvDBCz7RgY8RQHYAYyrdh2OKCwOX+sWdzZLJp0axQBiphVVjMTjBZWC9N2CDnJzkHNfyvRwdwdBptsLa33Fdxd3kILSOQAWOAAOiqMAdgPnSg7tKUoFKUoFKUoFKUoFKUoFKUoIXxLyh069JZ7fwZT3ltiIST5krgox9SpPrVba39m6Zcmzu45B5JcKYmHpuXcGP0Wr9pQZM1HlHqkP3rCRx8YCs+fpGSfzFcscC6hnH+G3mfh7PN/21selBlnQuSWp3JG63Fuh7yXLBMf0DL5+g+dWbotxpHDjeyzTs93Iqm5nEbsVU9VXC52J57QS3YnPSrZqjftB8LQh4b1dwmmbw5cEbWCABWxjO7BA74wo6UHhH2eXllWS1v4WspMPHKQzSeG3UYAG1zjz3DPwHar9ij2qFyTgAZPUnAxknzNcng3SUtrC3gi3bEiXBc7iS3vsSfmxrs0ClKUClKUClKUClKUClKUCuFxHwRZ34xd2ySNjAk6pIvwxIuGx6Zx6V3aUFKa79m5DlrK8ZfhHcqHH/ETBA/pNQPVeSOqQk4thMo/Hbuj5+SsQ/8Ay1qelBjiTgbUFOG067H/ALEx/ULXu0zlbqc5wmnzL/FOvs4HrmXb+la5pQUfw/y5tNDVNR1mdXkVwIIY1aREk6sCOmZHGMjoFXGevQhxVwNFxDL/AIhpN7GWwsdxFcCSPYVGFPRSVyuOm3BwSD3qec2+HIrvTJTLuzADNEyEAhgCMHIOVIJyPlUW+znpKJZz3ILb5ZRGwJG0CIErgY7/ALRs5z5dqCa8uODm0yxW2eXxX3tI7DIVS2MqgPXaMfUknpnFSilKBSlKBSlKBSlKBSlKBSlKD8ugIIIBBGCD1BB7g1A+I+SWnXZLLEbaQ/jtSEB+cZBT8gD61PqUGeta+zjdJk2lzFMv7sgaB/kPvKfqRUN1DlVqkJ9/T5m9YQLj/wCotWt6UGOU4E1AnA028z/6eYf/ACtSrh7kRqNwwM6Lax+bzEM2PPbGhJz6MV+dacpQVLbanommxTaIbhlaVWivLjaxJd0KHfIBgEBsYA2r5/irjcP/AGfZob6KZ72JreKVZVaMOJZAjB1GMbVzgdQxx61z+cXBcCarCyb19scNOARgMW2syZHQnuc56k1fdhZLDEkKZ2RosaZOTtRQq5PmcCg9FKUo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data:image/jpeg;base64,/9j/4AAQSkZJRgABAQAAAQABAAD/2wCEAAkGBxQQEBQUEhQWFBQVFBQUFxUUFBUYFBQXFxUWGBQXFxUYHCggGB0lGxQUITEhJSkrLi4uFx8zODMsNygtLisBCgoKDg0OGxAQGywkHyQsLCwtLCwsLCwsLCwsLCwsLCwsLCwsLCwsLCwsLCwsLCwsLCwsLCwsLCwsLCwsLCwsLP/AABEIAOEA4QMBEQACEQEDEQH/xAAcAAACAgMBAQAAAAAAAAAAAAAAAwUGAgQHAQj/xABCEAACAQICBgYHBwMDAwUAAAABAgADEQQhBRIxQVFhBgcTcYGRIjJCUqGx0SNicoKSwfAUouEWQ2MkM/EVU5PC0v/EABoBAQACAwEAAAAAAAAAAAAAAAABAgMEBQb/xAAzEQACAgECBAIKAgICAwAAAAAAAQIDEQQhBRIxQVFhEyIycZGhsdHh8IHBQvEUIxVSU//aAAwDAQACEQMRAD8A7jACAEAIAQAgBACAEArmm+nOBwhIqV1Zx/t0vtHvwOrkp/ERMcrYR6s26dFfbvGO3i9ij6V65DmMNhu5q7fOmn/6mCWq8EdGvg//ANJfD7v7FWx/WXpGrsrCkOFKmg+LAt8Zheomzchw3Tx7Z97IPEdIsXU9fFV2761S3kDaY3ZN9zZjp6Y9IL4I0amId/Wdm/EzH5mVbbMqjFdEYq5GwkdxIjLRLSZt0dM4hPUxFZfw1qg+TS3pJeJjdNb6xXwRL4Lp9pGjbVxTsOFQLUv3lgT8ZdXzXcwT0Gnl/j8NizaM64sQuVehTqjjTLU2+OsD8Jljqn3Rp2cHrfsSa9+/2LpobrOwGIsGdqDHdWFl/wDkF1HiRM8b4SOfbwy+HRZ9326lxo1VdQykMpFwykEEcQRtmY0GmnhmcEBACAEAIAQAgBACAEAIAQAgBACABMAovSnrPw2EulH/AKmqMrI1qSn71TO/ct/CYLL4x6bnS03DLbd5eqvn8DlPSHptjMdcVKpSmf8AapXSnbgbG7/mJmnO6UjtUaKmn2Vl+LIKjhWbYMuOwTEbyhKRuUtF+83gPqYMip8WbSYBBuv3mSXVcUbFPDD2VHgv0gthIcMK3unyjA5kenCP7pjA5kKfBnenmsD1Wa1TAIfZt3ZQQ4RfY1qmix7LW74KOldmadbBuu0XHEZyDE65I2tCafxOCbWw9ZqedyoN6bfiQ+ifK8vGyUejNa7T13LE1n6/E6l0X626dSyY1OybZ2tO5pn8S5snxHdNuvUp7SONqOEyjvU8+Xf8nS8PiFqIHpsrowurKQVYcQRkZtJ5ORKLi8PqMggIAQAgBACAEAIAQAgBACARXSLpDQwFLtMQ9hnqqM3qHgi7/kN5EpOagsszUaed0uWC+yOH9MOn+I0gSgJo4fZ2SHNx/wAje13bO/bNGy+Utl0PR6XQV0bveXj9isYbCM+zIcTs8OMwHRjByJTD4BV3XPE/SSZ41xRIUcKzbBlxOyMFnJI3aWjh7Rv3ScFHM2Uw6rsUfP5ySuWMgg9gBACAYsoO0A98ARUwKHdbu+kYLKTNOto9hsz+BkYLqZGYnAq20WPEZGQHCMiLxOBZM9o4j9xIMEq2iS6L9K8To570XuhN2pNnTfw9k/eFjlvGUy12yh0NLUaWu9est/Hudz6H9MqGkk9A6lYC70WI1l4lT7a33jlcCb9dsZrY85qtHZp3vuvEskyGoEAIAQAgBACAEAIAQCp9Oum9LRqaotUxDC6Ur5Ae/UO5fid28jFbaoLzN3R6KWoeeke7/pHBtL6UrYysatdzUqNlyA3Kq7gL7BOdKbk8s9NVVGqKhBbDsJo7e/6d3jKm5CruyVoUC2QH0EkyNpEnQwSrtzPw8pODG5NmzJKnsAIBhUqBfWIHeQPnANc6Soj/AHaf61+sEZMk0hSOyrTP51+sEmwDfZAPYAQAgC6tEOMx9YJTaI3E4IrmMx8R3yMGRSyQ2L0eGzXI/A/SQVnWnuiPw9epQqK6M1OohurKbMp5H+XhNp5RqzgpJxktjt/V51grjgKGIsmJAyOxK4G9eDW2r4jK4HQpuU9n1POa7h7p9eG8foX2ZzmBACAEAIAQAgBAKl1gdM00bSstnxFQHs0OxRs7R/ug7BvOXEjFbaoLzN7RaN6iWXtFdX/SOA4rEVMRVZ6jGpUdrsx2sf2+QAnNbcnlnqIQUUoxWxJ4LBhMzm3HhyEG3CCj7yUwmFL8hx+kJEylglaaBRYCwljE2ZQAgGmmKarV7HC02xFX3U9Vd12fYo/lxLRi5PCMVt8Ko803hFr0Z1bV6tmxmJNMf+1hsvOq3yse+bEdN/7M4t3Ge1S/l/b8lowHQHR9HZhkqHe1a9Un9ZI8hM6qguxzZ6/UT6yf8bfQnKGjaNMWSlTQcFpqB8BLpJGs7Jy6tjKmEpt6yKe9Qf2jCIUmujIvE9E8FUvfDUlJ2tTXs3/XTsfjKuuD7GeGsvh7M38SC0j1fjbhqzL9ysNdTyDizL3nW7phlpl/idGnjNkdrFn3bP7fQqGksDVwrhMQhpkmyte9NzwSoMidvomzZbJrThKPU7Wn1dV6zB/x3EShshACAaOLwV8128OMhovGXiQ2MwgcWORGw7xILSipIhWVqbjMqykEEEggg3BUjZ3wng1ZRxszuPVn05/rk7DEEDEoMjkBXUe0B7w3jxG8DoU3c6w+p5riGh9C+eHsv5fvYvsznMCAEAIAQAgEN0s6Q09H4Zq1TM+qiXsajn1VHkSTuAMpZNQjlmfTaeV9igv58kfOOldI1cXXetWbWqVDc8OAVRuAGQE5kpOTyz1tVUa4qEFsb+AwmoLn1jt5chIN2EOVeZJ4TD655DbCRMpYJZVAFhsljEZQAgCNG6OraTxBw+HOpTS3b1tyD3V4sbHLkdwMyV1ubwaWs1cdPDL69l4/g7B0d0BQwFEUsOmqPaY5u59523n4Ddab8IKKwjyt987pc03+CUljCEAIAQAgBAE4vCpWRqdRVdGFmVgCpHMGQ1nZloycXmLwzl3S/o62j/tUu+FJAuSS+HJyAZj6yXsAxzF7G+2adtPLuuh6Xh/EfTf9dntfX8kMlUHZNc6xnACAaeNwutmNvz/zIaLRlghMZhg4tv3HhILyipIh6FapQqq6MUqU2DKw2qRsI/mcJtPKNOcE04yWx9EdBOlK6SwwfIVkstZB7LWyYD3WsSPEbp06rFNZPKazSvT2Y7PoWSZDUCAEAIB4zAAkmwGZJ2AQD516wulB0jiyyn7CndKI4j2nPNiL9wUTm3Wc8vI9XodL6CvD9p9ft/BF6Lwvtnw+swnUqh3ZKIskysmqFLVUD+XljC3kZBAQDXxmuQEpC9Wqy0qY+85sD4C5vykpNvCMdlirg5Pojr3RbQFPR+GShTztm72zqOQNZz5ZcAAN06MIKKwjxuovlfY5y/0iXlzAEAq+m+neEwzGmGavVG2nQXXK/ia4Ve4m/KYpXRibtHD7rVlLC8X+5K9V6y65P2eBsNxqYhQT+VVNvOYnqfI348G23n8vye0OsyqD9rgTbjSrqx/Syi/nC1PiiJcGePVn8vyWTQnTfCYpggc0qp2Uq69m55KT6LHkpMzRtjI0L9DdTvJZXiiyTIaYQDCvRWorI4DKwKspFwwIsQRvFoaySm08o4hp3Q5wOKfDm5S3aUGO00ibapO8ocu6x3znWw5JYPYaDVenqTfVbMTTxBG3MfGYzdNlWBFxBBlAI7SGH9oeP1kMyQl2IPSWF1hcesPiOEgiyGVlGfQ3pE2jsWlYXKH0aqD26Z2+I2jmOZl6rOSWTm6rTq+tx79vefSWGxC1UV0IZHUMrDYykXBHgZ1E8nkpRcW0+qGwQEAIBzzrj6R/0+FGGpm1TEAhrbVoj1/1er3a019RZyxx4nU4Xp+ez0j6R+v46nFsFQ12tuGZ7pzz00I8zJ9BJNofRNmB4EH4ySrJgG8kxHsAxZrbYBN9AMMK2kQxGVCi7jjruQin9Pa+c2NOsyycjjFnLSoru/p+o6pN08yEAo/T/pARfC0GKsQO2dT6SKRcU1O52BBJ2hT94Ea91mPVR1+G6L0j9LNbdvN/ZfUolDDqihVAUDcBNQ9CM1YGQ1YAutQVxZgGHAi4gZLN0S6VPhmWjiHL0GIVajm70CclDMc2p3sLnNeNvV2KrsbSOPr+HqSdlS37rx93mdNm2efCAUnrW0dr4RcQB6WGcNff2bkJVHxVvyTBfHMc+B0+FXcl/L2l+o5yRNE9UeI5U5QSbtKoGFxBBkRfIwCFxNHVYjy7pUzReSA0lh9VrjY3wO+QYLY4eTq3Ur0j16b4KofSpg1KV99Mn01/KxBHJuU3tNZlcrPOcW02JK1d9n7zqM2jjBAPCbQD5o6aabOOx1ate6a2pT5U0uE88272M5ls+aWT1+kp9DUod+/vDRtDVQcTmf2mM6VccRN5RBYYoklR9JyNhklWOFZuMFQGckgtPVxiAmOZTl2tEgH71NtYL3lWc/kM2NO8SwcbjMG6oy8H9TqE3DzhX+mXSRcBRBFmr1CUo0z7Te8fuLcEnw3zHZPkRt6TSy1E8dl1ZzFFOZZi7sSzudrsTdmPju3bJovfdnqoxUIqMeiMwsE5PdWBkNWBk81YGTCpTDAgi4III4g7ZBOTovVvpRsRgQHJZ6Dvh2Y7W7O2oTxOoUud5vN6mXNE8txGlVXvHR7/AL/JaZlNE0dO4MV8LXpH/co1E/UhH7ysllNGSmfJZGXg0cNwL61Km28opPfYXnNPcIzYSCTxHKm4gsb6OCLiCpraQpXW+8fKQy0XuQmMo66keXfukGSUeZYI/QGlWwWKpV1vem4JHvLsdfFSRLVy5ZZOdfUra3B9z6fw1daiK6HWV1DKRsKsLg+RnUTzueOlFxbT7DJJBVOs/S39Lo2sQbPVtQTvqXDW5hA58JiulywZu8Pq9JevBb/D8nz5haeswG7ae4Zmcw9ZBZZPYc3UHjn55yTbNhRJKsaogqxiiSQxiiSVGqIKjELKyujajowdGGeqw2G28bQRvBI3yU8PKMdkIzi4y6MttTrKqLSt/Ru1e1vRqL2BPHXPpAb7Ecr75tf8jbocL/w75/a2+ZUvtq9ZsRin16zCwA9Skm5EG4Z/+bknXbcnlnYqqhTDkgtjZCyC5kFgjJlqwMhqwMnhWBkxIgktvVBQP9HWqnZXxVWonNBqoD5o3lNvTr1Tz3Fpp3JLsl9y9zOcsxqn0T3H5QSup8/6JH/T0/wCcs9yjYYQWFsJBZGWHq6p5H+Xglm8RcWgqQdVLEjgbSpnTIHSVLVc8Gz+v85yDWtWJHbep3S/b6P7NjdsO5p89Q+lTPkSv5J0dPLMDy3FKuS7mX+W/wBy9zOc04916aRvVw+HB9VGrMObHUTyCv5zT1UuiO9wev1ZT/j7/wBHN8MLIx42UfM/tNRHfqXVk3hx6K9w+UGY2FEkqxqiCBiiSVY1RJKjFEkqxqiCoxRJKmaiCBgEkqZBYIMtWAGrAyYlYBlgdEvjqhoU7quXbVRspIfZB31GGwbr3O694Qcng19Vqo0Qy+vZfvY6zgsKlGmlOmNVEUIoG4AWE3UsLB5eUnKTk+rHySpD9L8f/T4DE1L2K0X1b++w1UHixUSk3iLZn01fpLox8zj+Go6lNF91VXyFpzz2Z6wkEoUwkFkKYQWRuYOpcW3j5QQ0aWkFs55gH+eUhl49CF0vTugPA/A/wSCLV6uS1dSukuzx70Scq9IgDi9P0l/t7SbOlliWDhcWr5qVLwf1/Udym8ecPnfrRxna6VxGeSalIctVBf8AuLTnah5meq4dDl08fPLIBhamg43bzNh8BMJ1oLEUTeH9Ve4fKC49ZJVjVklWNUQVY1RJKsYoklWNUQVYxRJKjVEkqZgQQZhZJBkFgjJjVYKCzEKozJJsB3kwCU0J0drYyzHWoUD7bC1WoP8AjRh6I+8w7lN7zJCpy3fQ0NTxCFXqw3l8kdA0bo+nhqYp0VCINw2knaWJzZjvJzM20klhHBsslZLmk8s2pJQIBzvrQ0nrvRwaHeMRWtuVT9kh/E3pfkHGa2on/idrhNGW7X7l/f75lSYTVO+hTSCyFsILCmkFkeUX1WB85BJnpMZr3H+fGGIEVi0ujDkf8SC8lmLNbodjew0hhanCvTB/C51G/tYy9TxNHL1UOema8vpufTc6h5A+XeklbXxuJf3sRWPnUa05VntM9lp1iqK8l9BeJFio4Io+Eqb/AGRMYI3Re4SSTaWCrGrJKsaskqNWCrGrJKjVklWMUQVY1RJKjVEkgYBBUVTqPVq9jhqfbVstYA2p0gfaqvsUctptkJKi5PCMdtsKo803hfX3Fz0B0LSky1cSwxFcZi4tRpH/AI6Z3j32ue7ZNmFSju+pw9Tr52+rHaPzfvZa5mNAIAQCC6WdJqeAp7O0rPcUqIPpOeJ91BvY7O+Y7LFBG1pdLO+WF07s5aisWepVbXrVW16jcW3AcFAyA4CaLbbyz1NcI1xUY9EDSDKhTSCyFNBZCmkFkKaQWQzEtrIh4XH88oJXU0WkF0VtjqnLapy7wcvlC6mm12PpL/Uizqc54/0DPm/EPrOx95mPmSZy28s9dFYSRtY31z4fIQbjJLRTXp9xI/f95IJBYKsaskqxqySrGrBVjVklWNWSVY1YKsaskqxiySrCnh6mJrphaJ1XcF3qbexpDJnt7xNlXmeUtGPM8IwX3Kmtzf8AHmzpuhdD0sHSFKguqozJ2s7b2dtrMeM3IxUVhHm7bp2y5ps35YxBAIXT/SnC4Efb1QrHZTX0qrX2WQZ+JylJTjHqbFOltu9hfz2+JUcd09xFcEYWh2Cn/exGdTvWguQP4mtymCV7fso6lPCoreyWfJfcrq0PSao7NUqv61Wobu3L7q8FFgJgbbeWdaEIwXLFYQNIMiFtILIU0FkJaQWFtILIU0gsjFj6JHMH4H6CCe5rtILormKHpt+JvnINSXtMsv8AqJvemx6VnO/4q8Cs1l1WYcCR5G0wNYZvJ5WTbxvrnw+Qg3GbWh6mbLxF/Lb8xJBMLBVjVklWNWSVY1YKsaskqNWSVGrBVjVklWNWSVZZurLCXp4jEnbWrFFPCnRuigfn7Q+M2aFtk4XFLM2KHgvm/wBRdZnOYEAofSvpXUeo2GwTBdQla2Jtfszvp0hsZ+J2L37Ney3tE62i0CkvSW9Oy8fN+RVMLoynSJaxeoc2q1CWqMd5LH9prnaXTC6D2kEoW0FkKaQXQppBZCmgshLSCwtpBZCmkFkKYwWQppBZFcxR9NvxN85BqS9pkj/6Y3uzJyM1fTIV0ho6mMxKe7iKy+VRpFntMvQ81RfkvoY4vMqeKKfhKnQ7GOFq6jg88+7fJBY1gqxqySrGrJKjVgqxqySo1ZJVjVgqximSVGqZJUvXV3T1dF4XnS1z3uxY/FjNypYgjzOtedRP3ljmQ1SudO9MNhsLq0jatXcUaZ3oWBL1PyqGPfaY7Zcsdjc0NCttw+i3ZRcNQWkiogsqiw/cniTtmmej6nrGCUKYyCwtjILIU0FkKaQWQppBZCmgshTSCyFNILIU0FkKaQWRWqzXueNzHc0+53n/AEp3eU6PIeW/5By7rOwfY6VxItYOy1Rz10Uk/q1pp6hYmzt8PnzaePlsQb500PC6+WyYjrQ3ihMksTui6+sg4rkf2/nKCGb6ySrGrBVjVklWNUySrGKYKsapklRimSVGKYIL31cVdbReHG9Feke+nUZP/rN2p5gjzOvjy6iXx+JZZkNM531gVNbSGHXdSw9Sp+ao6oPgjTVve6R3OFR9SUvNfL/ZDlphOoYEyCRbGCwpjILC2MFkKYyCRbSCyFNBZCmkFkKaQWQtpBY1MVV1Qfwk/sPiYJbwiP6P4Pt8Xh6Vr69akp7i41vheWrWZJHOvnyVSl4Jn1HOqeNON9emjtWvh8QNj02pNwBQ6y+JDt+maWqj0Z3+D2ZhKHhuc8wpvTdeFmHyM1Ud+p7NCpJkNnA4js3B3HI93GCCxKZJVjVMFRimSQNUySoxTBUYpklRimCDMGSVLP1Y48K2JwpPpB/6imDvp1ba9uQqA3/GJs0S2cTh8WqakrF0e38/6+hfZsHIOY9L6obSda3sUaFI8j9pUI8qiec07n656LhkcUe9v+l/RGFpiOgYkwSYMZBItjBYWxkFhTGCRbGQWFMZBZC2MFkKaQWQmo1gSdgkFiGxVa6M3vsAO4Z/SDHY/VLP1QaP7bSaPuoU3qnhcjs1Hm9/yzPpo5nk43FLOXTteLx/Z32dA8yVHrT0T/VaMq6ou9G1dfyev/YX+ExXx5oM3uHW+jvWej2+P5OA4KpquOByPcZzD1kHiRnVTVYjgZY2DCATGiMXcah2jZzHDwghkqpklBqmSVGKYIGKZJUYpgqZgySDMNBAmr2iVKdfDsEr0jdSfVYH1kcb1IkptPKMdlUbIuEujL1hOsSkaV6lGslYDOkELAt92qPQtzJE2lfHG5wZcKuU8Rw14/gpa1HdqlSrbtKtRqj22AmwVRyVQq+E1m8vJ3a61XBQXYzLSpkwYFoJMSYJMGMgkWxgsLYyCRbGCwpjILIWxkFhTGCyIrSWIudQePfwkA0cabEL7ot4nM/zlIMFr3wdh6kdE9nhKuIIzrvqr+ClcX/WX8hN/TRxHJ5ri9vNYoLsvm/xg6TNk5J4yggg5g5EHfAPmXpfoU4HG1qFjqq16ZO+m2aZ77DI81M5dsOWWD2Glu9NUp9+/vNWoddA28ei37GUOhF5WREkseqxBuMiIBYdH4wVF+8No/ccoKtG6pklRimSVGAwVMwZJBmGggzBkkYPMKXrOUw9KpXYZN2YGqp4NUYhVPK95MYuXQw23V1LM3gkj0d0gBf+kBHAYikW8jYfGX9DPwNX/wAlpvH5MjGrFX7Oqj0qm3s6qlWI4ruYcwTKNNdTbrshYsweUM1pBkwYloJwYlpBJgTBIsmQSYMYLC2MgkWxgsKYyCyNDSGL1BYesfhBJG0Mrsdi5953DzkEN4WRWCwr4iqlNBepUcIv4mNrnlncyYrmeDTnNQi5y6Lc+n9EaPXDUKVFPVpoqDnYZk8ybnxnVisLB42yx2Tc31ZuSSgQDnHXN0c7fDriqY9PDgh7bWpE5n8pz7maa2or5lldjrcK1HJP0b6S+v5+xxvB1QDY+q2R5cDNA9LXLDMqiFSQd0sZzCAZ0qpQgqbEQCwYHGioODDaP3HKSUaN0GCpmDJIMwYIMw0kqO0bo9sbiaeGRigYGpVcW1koqQG1fvMWCg7r3l64c8sGrq9QqK3Pv0XvOx6N0fSw1JaVFFp01FgqjLmeZO8nMzfSSWEeTsslZLmk8s2pJQjOkOgqWOomlWHNXGT023OjbiPjsOUrOCksMzUXzpnzQ/2ch1HpVKlGt/3aLmmxGxsgUcDcGUg+M58k4vDPW02K2CnHuBaQZTEtBODEmQSYEwWFkyCTBjBYWxkEmhjsaEyGbfLvgsQ5JJ4k/GAGLa1kG7Nubf42Sphsl2Oj9SvR3XqPjHHo0706V97kem47lOr+ZuE3NNX/AJM4PFtRiKqXfd/0djm4cEIAQDGpTDKVYAgggg5gg5EEQSnh5R849POjJ0di2pgHsXu9FuKXzUnipyPgd85t1fJI9Xo9Sr6+buuv75kTTbtFt7SjL7y/UTEdOuWVgTJLhAMkcqQQbEb4BNYHSYbJ8m47j9IKtEmDJKmYaSVMw0EYLd1UUwcRjXO1Vw6DkCKjHzJHlNrTdzg8ae8F7/6OkzaOEEAIBybrBQJpVre3haLnmRUqoPgBNLUe0el4Q26GvN/0QZaYDq4MS0EmJaCTAmQSYEwWFu9tsgkicZpLcn6vp9YJI2CRoOout7R9UfNpBWUuVDNAaHqY3E06FL1nObbQij1nbkB55DfLQg5ywjRvujTBzl2+Z9LaI0bTwtCnRpCyU1CjieJPEkkkniTOpGKisI8jbZKybnLqzckmMIAQAgED0z6NJpLCtSayuPSpP7jjZ+U7COB4gSlkFNYNnS6mVFnMundeR854zC1MNWanUUpUpsVYHaCPmDtB2EGcuUXF4Z6yuxSSnF7MY9nGsv5hw5jlBtxlzLImSWCAEA3cJpFqeR9JeB2juMENExhcelTYbHgcj/mSVaNsNBXBZerXSAo496bZDE0l1TxqUSx1fFHY/lmxp5Ylg43GaXKtTXb+zq83TzYQAgHF+lekRidI4iouaU9TDqRv7O5qHu13YeE0LpZmes4ZS66Fnvv+/wAEaWmI6BiWkE4MS0E4MWaCTQxOk1XIekeWzzkE4InE4pqm05cBsgkRBI2mgA1m9Ubt7HgJBDaSyxDs1RthLEgBQLnPIKB+0dTWlLO7O99WnQ8aPoa9QD+pqgF9/ZrtFMHltNtp4gCdGmrkXmeW1+r9PPEfZXTz8y5zMaAQAgBACAEApPWR0IGkKfa0QBiqYy3Cqo9hjx4Hw2HLBdVzrK6nR0Gt9BLll7L+XmcH9Kk5BBV1JVlYWIINmVgeeVpz2sHp4y6SQ8qGGsviu8cxxEGxGSl0FSSwQAgBANqhpComw3HBs/8AMEYN0aXBtcMjKQyuh9JGHqsOBElPBSdaknF9DpXRrrWpFQmNBRxl2yITTfmyD0kbkARzGybkNQn7R5vVcHsi81brw7lmfp7o4Lrf1dMjgNYt+kC/wmX0sPE0FodQ3jkZVOk/WA2IQ0sEHpo1w2Icar6u8UU2gn3mtbcNhmCzUZ2idTR8IafPd8PuU6kqooUZACwE1Tv4MHxSDayjxEE4NerpSmN5PcPrIyTg062mD7K25nP4CCcGjWxLP6zE8t3lAEwSEAclMAaz5LuG9uQ+sghtJZZrYiuWNzkBsG4CQa8pOTOw9VvQM0NXF4pbVSL0qTbaQI9dxuc7h7I57N6inl9ZnnuI67n/AOqt7d34/j6nTptHHCAEAIAQAgBACAUbrC6Apjwa1GyYkDuWsBsV+DcG8Dla2C2lT3XU6Oi17o9WW8fp7jhuJoVMPVZHVqdRDZlYWZT/ADwM57Ti8M9LCaklKL2GKwqcFbh7Ld3AwbMZpi2Ug2ORklzyAEAIAQAgBAC0ALQAgBACAEA9UX2QBzBafrZt7u4fiP7SCspKJrMzVGAzZmIVVAuSTkFUD5Qlk15SzuzsXV11cCgVxOMANUelTomxWkdzNxfgNi8zs3qaOXeR57XcR5811dO78fx9Tpk2TkBACAEAIAQAgBACAEArnTDodQ0kn2g1KoFkrKBrryI9tb7jztbbMdlSmtzb0uss0723XgcL6UdFcRo59WunoE2SqudN+47j90594znPsqlB7npNPqq71mL38O5F08TlZhrD+4dx/aYzcjY11GCkG9Q35bGHhv8ACSZk0+gsi0kk8gBACAEAIAQAgBAPQLwB3YWzc6o4e0e4SCG0uot8XbKmNUcfaPjugxSt8Da0BoDEY+p2eHQsfaY5Il97vu7tp3Ay0K5TexqX6iumPNN/dncOhPQKjo4BzariCM6pGSX2imvsjntPdlN+ulQ955zV66d+3SPh9y3zMaIQAgBACAEAIAQAgBACAEAVisMlVGSoqujCzKwBUjgQdshrPUmMnF5TwzmHSnqjVrvgX1Dt7GoSU/I+ZXuN+8TWs0ye8Ts6fizW1qz5r7HLtLaIr4R9TEUnpNu1hk34WGTd4JmnKEo9Ts1XQtWYPIlcWdjWYfe2+e2VNhWNGYdDxX+4fWTkurIvqZCjf1WU+Nj5GC6afRgcM49k+GfygnBh2Le6fIyRg9FFvdPkYGDIYVz7J+XzkDDPTh7esyr45+QghtLqzEtTXez92Q+sZKuyKMWxp2KAg5bfOQUdr7HujtHVsVU1KNN6rncoJtzY7FHMy0YOXQ17LY1rmm8e86Z0X6oybPj3sNvY0mzP46m7uX9U269N3kcfUcW7Ur+X/S+/wOp6PwFLD0xTootNF2KgAHM8zzm0kksI407JTlzSeWbMkoEAIAQAgBACAEAIAQAgBACAEAIAnF4VKyFKqLUQ7VdQynvBykNJ9S0ZSi8xeGUbTfVPg612ol8Mx3KdenfmjZ+AYTBLTxfTY6NPFbobS9ZfP4lI0r1T42lc0jTxA3araj+KvYf3GYJaaS6HRr4rRL2sr5/T7FXx3RvF0L9rhqy239mxX9agj4zE6prsbsNTTP2ZL4kXr6u+3wlMMzryMxiG94/qMgnml4gcQ3vH9Rgc0vEwNQneT43k7kNvuSWB6O4uvbssNWcHeKbBf1EAfGXVc30RgnqKoe1JfEtGi+qnHVc6nZ0B99wzW5LTuPMiZY6aT6mnZxWiPs5f75l10L1SYSlY13fEMNx+zp/pX0vNpnjporruc63i1stoJR+b/f4L3gMDToIEo00poPZRQo77DfM6SXQ5s5ym8yeWbEkqEAIAQAgBACAEAIAQAgBACAEAIAQAgBACAEAIBVul+zxmOZt6c4r0h/7jTRs6nodP7KE6B9Ze+RWW1HQ7b0P+k3oHndQWyZTTCAEAIAQAgBACAEAIAQAgBA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http://www.clker.com/cliparts/7/0/9/b/11949856321026402567tasto_9_architetto_franc_01.svg.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382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9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390</Words>
  <Application>Microsoft Office PowerPoint</Application>
  <PresentationFormat>On-screen Show (4:3)</PresentationFormat>
  <Paragraphs>66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Protect America,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Marks</dc:creator>
  <cp:lastModifiedBy>Eric Landrum</cp:lastModifiedBy>
  <cp:revision>14</cp:revision>
  <dcterms:created xsi:type="dcterms:W3CDTF">2013-10-21T19:10:25Z</dcterms:created>
  <dcterms:modified xsi:type="dcterms:W3CDTF">2014-01-16T15:45:39Z</dcterms:modified>
</cp:coreProperties>
</file>