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2" r:id="rId4"/>
    <p:sldId id="297" r:id="rId5"/>
    <p:sldId id="298" r:id="rId6"/>
    <p:sldId id="300" r:id="rId7"/>
    <p:sldId id="308" r:id="rId8"/>
    <p:sldId id="299" r:id="rId9"/>
    <p:sldId id="305" r:id="rId10"/>
    <p:sldId id="301" r:id="rId11"/>
    <p:sldId id="302" r:id="rId12"/>
    <p:sldId id="303" r:id="rId13"/>
    <p:sldId id="304" r:id="rId14"/>
    <p:sldId id="306" r:id="rId15"/>
    <p:sldId id="307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28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7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8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8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73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3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4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7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07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7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9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CE5E77-33C0-453A-B33A-EE62059BBBA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7C539-DD50-4BDC-A374-C32358846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southernbreezefarm.net/sitebuilder/images/blue_banner-760x147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southernbreezefarm.net/sitebuilder/images/blue_banner-760x147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601980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" y="3200400"/>
            <a:ext cx="913268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orz - no tagline copy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5526"/>
            <a:ext cx="8686800" cy="127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375" b="88542" l="0" r="43563">
                        <a14:foregroundMark x1="4233" y1="23958" x2="5467" y2="21875"/>
                        <a14:foregroundMark x1="9524" y1="58333" x2="9524" y2="72917"/>
                        <a14:foregroundMark x1="9877" y1="47917" x2="11817" y2="47917"/>
                        <a14:foregroundMark x1="7937" y1="42708" x2="7937" y2="55208"/>
                        <a14:foregroundMark x1="18342" y1="20833" x2="15344" y2="45833"/>
                        <a14:foregroundMark x1="22222" y1="27083" x2="22222" y2="59375"/>
                        <a14:foregroundMark x1="35097" y1="27083" x2="34921" y2="58333"/>
                        <a14:foregroundMark x1="28748" y1="27083" x2="28395" y2="58333"/>
                        <a14:backgroundMark x1="30159" y1="28125" x2="30159" y2="57292"/>
                        <a14:backgroundMark x1="10053" y1="61458" x2="10935" y2="6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172200"/>
            <a:ext cx="20573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southernbreezefarm.net/sitebuilder/images/blue_banner-760x147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southernbreezefarm.net/sitebuilder/images/blue_banner-760x147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601980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375" b="88542" l="0" r="43563">
                        <a14:foregroundMark x1="4233" y1="23958" x2="5467" y2="21875"/>
                        <a14:foregroundMark x1="9524" y1="58333" x2="9524" y2="72917"/>
                        <a14:foregroundMark x1="9877" y1="47917" x2="11817" y2="47917"/>
                        <a14:foregroundMark x1="7937" y1="42708" x2="7937" y2="55208"/>
                        <a14:foregroundMark x1="18342" y1="20833" x2="15344" y2="45833"/>
                        <a14:foregroundMark x1="22222" y1="27083" x2="22222" y2="59375"/>
                        <a14:foregroundMark x1="35097" y1="27083" x2="34921" y2="58333"/>
                        <a14:foregroundMark x1="28748" y1="27083" x2="28395" y2="58333"/>
                        <a14:backgroundMark x1="30159" y1="28125" x2="30159" y2="57292"/>
                        <a14:backgroundMark x1="10053" y1="61458" x2="10935" y2="6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172200"/>
            <a:ext cx="20573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5"/>
            <a:ext cx="914399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342900" y="957036"/>
            <a:ext cx="8458199" cy="40050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0E66A5"/>
                </a:solidFill>
                <a:latin typeface="Interstate ExtraLight"/>
                <a:cs typeface="Interstate ExtraLight"/>
              </a:rPr>
              <a:t>CARE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Interstate ExtraLight"/>
                <a:cs typeface="Interstate ExtraLight"/>
              </a:rPr>
              <a:t>•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Interstate ExtraLight"/>
                <a:cs typeface="Interstate ExtraLight"/>
              </a:rPr>
              <a:t> </a:t>
            </a:r>
            <a:endParaRPr lang="en-US" sz="2400" dirty="0">
              <a:solidFill>
                <a:srgbClr val="EA1C24"/>
              </a:solidFill>
              <a:latin typeface="Interstate Bold"/>
              <a:cs typeface="Interstate Bold"/>
            </a:endParaRPr>
          </a:p>
        </p:txBody>
      </p:sp>
    </p:spTree>
    <p:extLst>
      <p:ext uri="{BB962C8B-B14F-4D97-AF65-F5344CB8AC3E}">
        <p14:creationId xmlns:p14="http://schemas.microsoft.com/office/powerpoint/2010/main" val="145125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protectamerica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Equipment Installation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387" y="1676400"/>
            <a:ext cx="4214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3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After logging into the webpage,</a:t>
            </a:r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</a:t>
            </a:r>
            <a:endParaRPr lang="en-US" sz="1400" dirty="0" smtClean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 customer will select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Device Control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4594" y="2895600"/>
            <a:ext cx="4214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4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 customer will then select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Set Up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,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then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Add Device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.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1600200" cy="1124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87191"/>
            <a:ext cx="3547891" cy="2108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774" y="4191001"/>
            <a:ext cx="389482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12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Equipment Installation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246293"/>
            <a:ext cx="4214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5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Once the system is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Ready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(turns blue),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trip the sensor by hitting the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button</a:t>
            </a:r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twice quickly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on the face of the sensor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587" y="4876800"/>
            <a:ext cx="4214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6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When prompted to continue,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select the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Continue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button on the webpage.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17922"/>
            <a:ext cx="2886981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96" y="4861182"/>
            <a:ext cx="3252787" cy="98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86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Equipment Installation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543" y="1830288"/>
            <a:ext cx="4214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7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Name the Module the appropriate device name and select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Save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12273" y="1828800"/>
            <a:ext cx="4214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8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Select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Back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to exit or start a new device.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19400"/>
            <a:ext cx="40005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41" y="2819400"/>
            <a:ext cx="418667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57188" y="5572780"/>
            <a:ext cx="842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Congratulations, you have successfully installed a Z-Wave Equipment!</a:t>
            </a:r>
            <a:endParaRPr lang="en-US" sz="1400" dirty="0">
              <a:solidFill>
                <a:srgbClr val="0E66A5"/>
              </a:solidFill>
              <a:latin typeface="Interstate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377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Managing the Z-Wave Fluorescent &amp; Appliance Module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7" y="1447800"/>
            <a:ext cx="842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Under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Devices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on the Interactive Platform, the customer can manage the On/Off status of the lights.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54250"/>
            <a:ext cx="5129212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7061" y="2514600"/>
            <a:ext cx="310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Have the customer plug a fluorescent lamp into the module ensuring the lamp is in the On position.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On the Interactive Platform, select Off to turn the lamp On,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and On to turn the lamp Off.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Pressing the button on the module gives manual control over the lamp’s On/Off feature.</a:t>
            </a:r>
          </a:p>
        </p:txBody>
      </p:sp>
    </p:spTree>
    <p:extLst>
      <p:ext uri="{BB962C8B-B14F-4D97-AF65-F5344CB8AC3E}">
        <p14:creationId xmlns:p14="http://schemas.microsoft.com/office/powerpoint/2010/main" val="25693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Managing the Z-Wave Dimmer Lamp Module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7" y="1447800"/>
            <a:ext cx="8429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Under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Devices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on the Interactive Platform, the customer can manage the On/Off status of the lights as well as the dimmer capabilities.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061" y="2251770"/>
            <a:ext cx="31019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Have the customer plug an incandescent lamp into the module ensuring the lamp is in the On position.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On the Interactive Platform, select Off to turn the lamp On,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and On to turn the lamp Off.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 customer can use the </a:t>
            </a:r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Slide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feature to customize the dimmer feature.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Pressing the button on the module gives manual control over the lamp’s On/Off feature.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57090"/>
            <a:ext cx="5129212" cy="32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CMS Connect Training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895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914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86000"/>
            <a:ext cx="75438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Equipment </a:t>
            </a:r>
            <a:r>
              <a:rPr lang="en-US" sz="57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Training</a:t>
            </a:r>
            <a:endParaRPr lang="en-US" sz="57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</p:spTree>
    <p:extLst>
      <p:ext uri="{BB962C8B-B14F-4D97-AF65-F5344CB8AC3E}">
        <p14:creationId xmlns:p14="http://schemas.microsoft.com/office/powerpoint/2010/main" val="33197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Equipment Overview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8" y="1447800"/>
            <a:ext cx="8429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Z-Wave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</a:t>
            </a:r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is wireless communication, which operates at a low power radio frequency (roughly 900 MHz), that allows for home automation control through remote control 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applications</a:t>
            </a:r>
            <a:r>
              <a:rPr lang="en-US" sz="1400" dirty="0" smtClean="0">
                <a:solidFill>
                  <a:srgbClr val="0E66A5"/>
                </a:solidFill>
                <a:latin typeface="Interstate ExtraLight"/>
              </a:rPr>
              <a:t>.</a:t>
            </a:r>
            <a:endParaRPr lang="en-US" sz="1400" dirty="0">
              <a:solidFill>
                <a:srgbClr val="0E66A5"/>
              </a:solidFill>
              <a:latin typeface="Interstate Extra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379" y="2209800"/>
            <a:ext cx="842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In this training course, we will examine two Z-Wave devices currently offered at Protect America, Inc.</a:t>
            </a:r>
            <a:endParaRPr lang="en-US" sz="1400" dirty="0">
              <a:solidFill>
                <a:srgbClr val="0E66A5"/>
              </a:solidFill>
              <a:latin typeface="Interstate Extra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5" b="96063" l="3090" r="95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2971800" cy="212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5" b="94891" l="1553" r="987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9853">
            <a:off x="5049372" y="2591340"/>
            <a:ext cx="3220982" cy="2740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92894" y="5271016"/>
            <a:ext cx="4214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Z-Wave Fluorescent &amp; Appliance Module</a:t>
            </a:r>
            <a:endParaRPr lang="en-US" sz="1400" u="sng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2457" y="5271016"/>
            <a:ext cx="4214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Z-Wave Dimmer Lamp Module</a:t>
            </a:r>
            <a:endParaRPr lang="en-US" sz="1400" u="sng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842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Fluorescent &amp; Appliance Module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84" y="1447800"/>
            <a:ext cx="842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“Extension device added to an appliance allowing the customer to control the on/off mode remotely.”</a:t>
            </a:r>
            <a:endParaRPr lang="en-US" sz="1400" dirty="0">
              <a:solidFill>
                <a:srgbClr val="0E66A5"/>
              </a:solidFill>
              <a:latin typeface="Interstate Extra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784" y="2209800"/>
            <a:ext cx="8429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Specifications:</a:t>
            </a:r>
          </a:p>
          <a:p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Model Number: ZW4101-WCS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Power: 120V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Distance Range: 25 meters/82 feet (depending on the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Size (LxWxD): 8.2’” x 7.5” x 2.5”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Weight: 0.45lb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Operating Temperature: 32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°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F – 104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°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F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5" b="96063" l="3090" r="95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01" y="3505200"/>
            <a:ext cx="3737999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1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Anatomy of Z-Wave Fluorescent &amp; Appliance Module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84" y="5029200"/>
            <a:ext cx="84296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 Z-Wave Fluorescent and Appliance Module is capable of 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controlling the on/off mode of everyday </a:t>
            </a:r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appliances such as crock pots, coffee makers, TVs, etc... </a:t>
            </a:r>
            <a:endParaRPr lang="en-US" sz="1400" dirty="0" smtClean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This device is capable of supporting incandescent lamps, however it does NOT provide dimmer capabilities.</a:t>
            </a:r>
          </a:p>
        </p:txBody>
      </p:sp>
      <p:pic>
        <p:nvPicPr>
          <p:cNvPr id="6" name="Picture 5" descr="http://www.atlantawirelesssecurity.com/img/ge-45602-z-wave-technology-lamp-module-dimmer-white_14566_5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00" b="93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3769784" cy="3795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67400" y="1653677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Z-Wave Controlled Outlet</a:t>
            </a:r>
            <a:endParaRPr lang="en-US" sz="1400" u="sng" dirty="0">
              <a:solidFill>
                <a:srgbClr val="0E66A5"/>
              </a:solidFill>
              <a:latin typeface="Interstate Extra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4405170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On/Off Push Button</a:t>
            </a:r>
            <a:endParaRPr lang="en-US" sz="1400" u="sng" dirty="0">
              <a:solidFill>
                <a:srgbClr val="0E66A5"/>
              </a:solidFill>
              <a:latin typeface="Interstate Extra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2116193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Outlet</a:t>
            </a:r>
            <a:endParaRPr lang="en-US" sz="1400" u="sng" dirty="0">
              <a:solidFill>
                <a:srgbClr val="0E66A5"/>
              </a:solidFill>
              <a:latin typeface="Interstate ExtraLigh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71600" y="2423970"/>
            <a:ext cx="10668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191000" y="2743200"/>
            <a:ext cx="685800" cy="16764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410200" y="2078093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0" b="96400" l="1163" r="97674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43656"/>
            <a:ext cx="1522228" cy="1475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Fluorescent Light Bulbs vs. Incandescent Light Bulbs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184" y="4469249"/>
            <a:ext cx="3693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Fluorescent Light Bulb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 light bulb that uses the process of “fluorescence” (absorption of light and other electromagnetic radiation) to produce visible light.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4469249"/>
            <a:ext cx="3693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Incandescent Light Bulb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 light bulb that produces light with a filament wire heated to a high temperature by an electric current passing through it, until it glows.</a:t>
            </a:r>
          </a:p>
        </p:txBody>
      </p:sp>
      <p:pic>
        <p:nvPicPr>
          <p:cNvPr id="22" name="Picture 2" descr="http://www.globalwarmingart.com/images/d/d9/Incandescent_Light_Bul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40" y="1676400"/>
            <a:ext cx="1504735" cy="2500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richsoil.com/images/CFL-fluorescent-bulb-17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6" b="97191" l="2353" r="952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92" y="1676400"/>
            <a:ext cx="1219199" cy="2553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Dimmer Lamp Module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8" y="1447800"/>
            <a:ext cx="8429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“Extension device added to 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 lamp allowing </a:t>
            </a:r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 customer to control the on/off 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mode of the lights </a:t>
            </a:r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remotely.”</a:t>
            </a:r>
            <a:endParaRPr lang="en-US" sz="1400" dirty="0">
              <a:solidFill>
                <a:srgbClr val="0E66A5"/>
              </a:solidFill>
              <a:latin typeface="Interstate ExtraLigh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5" b="94891" l="1553" r="987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80994"/>
            <a:ext cx="3601982" cy="3065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4784" y="2209800"/>
            <a:ext cx="8429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Specifications:</a:t>
            </a:r>
          </a:p>
          <a:p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Model Number: ZDS-100US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Power: 120V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Distance Range: 65 feet (depending on the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Size (LxWxH): 4.5” x 2.7” x 1.6”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Weight: 0.40lb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Operating Temperature: 32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°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F – 104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°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F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0323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Anatomy of Z-Wave Dimmer Lamp Module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84" y="5105400"/>
            <a:ext cx="8429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The Z-Wave 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Dimmer Lamp Module does not support any fluorescent or LED lamps.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Let’s program these Z-Wave products into the Interactive Platform!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054423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Z-Wave Controlled Outlet</a:t>
            </a:r>
            <a:endParaRPr lang="en-US" sz="1400" u="sng" dirty="0">
              <a:solidFill>
                <a:srgbClr val="0E66A5"/>
              </a:solidFill>
              <a:latin typeface="Interstate Extra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4191000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On/Off Push Button</a:t>
            </a:r>
            <a:endParaRPr lang="en-US" sz="1400" u="sng" dirty="0">
              <a:solidFill>
                <a:srgbClr val="0E66A5"/>
              </a:solidFill>
              <a:latin typeface="Interstate Extra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2130623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Outlet</a:t>
            </a:r>
            <a:endParaRPr lang="en-US" sz="1400" u="sng" dirty="0">
              <a:solidFill>
                <a:srgbClr val="0E66A5"/>
              </a:solidFill>
              <a:latin typeface="Interstate ExtraLigh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00200" y="2208311"/>
            <a:ext cx="762000" cy="762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5" b="94891" l="1553" r="987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820">
            <a:off x="2390009" y="1326189"/>
            <a:ext cx="3601982" cy="3065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2590800" y="3048000"/>
            <a:ext cx="1209453" cy="1143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91200" y="3300967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2438400"/>
            <a:ext cx="1428750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7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914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Bold"/>
              </a:rPr>
              <a:t>Z-Wave Equipment Installation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7" y="1447800"/>
            <a:ext cx="84296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Important Prerequisite Information:</a:t>
            </a:r>
          </a:p>
          <a:p>
            <a:endParaRPr lang="en-US" sz="1400" u="sng" dirty="0" smtClean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Customer must have Interactive Services with a Z-Wave enabled Resolution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Ensure the customer’s Interactive account has been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Z-Wave Fluorescent Light &amp; Appliance Module does not support the </a:t>
            </a:r>
            <a:r>
              <a:rPr lang="en-US" sz="1400" u="sng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dimmer</a:t>
            </a:r>
            <a:r>
              <a:rPr lang="en-US" sz="14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feature.</a:t>
            </a:r>
            <a:endParaRPr lang="en-US" sz="1400" dirty="0">
              <a:solidFill>
                <a:srgbClr val="FF0000"/>
              </a:solidFill>
              <a:latin typeface="Interstate Extra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4594" y="3071336"/>
            <a:ext cx="4214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1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Plug the Module into an electrical outlet that is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not controlled by a switch.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937" y="4648200"/>
            <a:ext cx="4214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Step 2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: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Have the customer visit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  <a:hlinkClick r:id="rId2"/>
              </a:rPr>
              <a:t>www.protectamericainteractive.com</a:t>
            </a:r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effectLst>
                  <a:innerShdw blurRad="114300">
                    <a:prstClr val="black"/>
                  </a:innerShdw>
                </a:effectLst>
                <a:latin typeface="Interstate ExtraLight"/>
              </a:rPr>
              <a:t>and log into the webpage.</a:t>
            </a:r>
            <a:endParaRPr lang="en-US" sz="1400" dirty="0">
              <a:solidFill>
                <a:schemeClr val="tx2"/>
              </a:solidFill>
              <a:effectLst>
                <a:innerShdw blurRad="114300">
                  <a:prstClr val="black"/>
                </a:innerShdw>
              </a:effectLst>
              <a:latin typeface="Interstate ExtraLigh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77" y="4264399"/>
            <a:ext cx="2971800" cy="1831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3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733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Protect America,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Finlen</dc:creator>
  <cp:lastModifiedBy>Joe Delgadillo</cp:lastModifiedBy>
  <cp:revision>242</cp:revision>
  <dcterms:created xsi:type="dcterms:W3CDTF">2013-11-19T15:54:52Z</dcterms:created>
  <dcterms:modified xsi:type="dcterms:W3CDTF">2014-01-15T14:44:19Z</dcterms:modified>
</cp:coreProperties>
</file>