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90" r:id="rId2"/>
    <p:sldId id="335" r:id="rId3"/>
    <p:sldId id="332" r:id="rId4"/>
    <p:sldId id="330" r:id="rId5"/>
    <p:sldId id="336" r:id="rId6"/>
    <p:sldId id="339" r:id="rId7"/>
    <p:sldId id="340" r:id="rId8"/>
    <p:sldId id="345" r:id="rId9"/>
    <p:sldId id="344" r:id="rId10"/>
    <p:sldId id="359" r:id="rId11"/>
    <p:sldId id="348" r:id="rId12"/>
    <p:sldId id="350" r:id="rId13"/>
    <p:sldId id="361" r:id="rId14"/>
    <p:sldId id="360" r:id="rId15"/>
    <p:sldId id="351" r:id="rId16"/>
    <p:sldId id="347" r:id="rId17"/>
    <p:sldId id="349" r:id="rId18"/>
    <p:sldId id="362" r:id="rId19"/>
  </p:sldIdLst>
  <p:sldSz cx="10058400" cy="7772400"/>
  <p:notesSz cx="7010400" cy="92964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555555"/>
    <a:srgbClr val="FFC100"/>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4695" autoAdjust="0"/>
  </p:normalViewPr>
  <p:slideViewPr>
    <p:cSldViewPr snapToGrid="0" snapToObjects="1">
      <p:cViewPr>
        <p:scale>
          <a:sx n="73" d="100"/>
          <a:sy n="73" d="100"/>
        </p:scale>
        <p:origin x="-2478" y="-816"/>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6FF7EF2-2E10-4E43-BDAD-93FADE155F14}" type="datetimeFigureOut">
              <a:rPr lang="en-US" smtClean="0"/>
              <a:t>1/9/2014</a:t>
            </a:fld>
            <a:endParaRPr lang="en-US"/>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037E6B7-67C6-4F2B-9287-C65C7FFEE6AC}" type="slidenum">
              <a:rPr lang="en-US" smtClean="0"/>
              <a:t>‹#›</a:t>
            </a:fld>
            <a:endParaRPr lang="en-US"/>
          </a:p>
        </p:txBody>
      </p:sp>
    </p:spTree>
    <p:extLst>
      <p:ext uri="{BB962C8B-B14F-4D97-AF65-F5344CB8AC3E}">
        <p14:creationId xmlns:p14="http://schemas.microsoft.com/office/powerpoint/2010/main" val="304803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2CE34-891D-DD4F-9D00-DB8D8832D92F}" type="slidenum">
              <a:rPr lang="en-US" smtClean="0">
                <a:solidFill>
                  <a:prstClr val="black"/>
                </a:solidFill>
              </a:rPr>
              <a:pPr/>
              <a:t>13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a:prstGeom prst="rect">
            <a:avLst/>
          </a:prstGeo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5" name="Footer Placeholder 4"/>
          <p:cNvSpPr>
            <a:spLocks noGrp="1"/>
          </p:cNvSpPr>
          <p:nvPr>
            <p:ph type="ftr" sz="quarter" idx="11"/>
          </p:nvPr>
        </p:nvSpPr>
        <p:spPr>
          <a:xfrm>
            <a:off x="3436620" y="7203864"/>
            <a:ext cx="3185160"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401805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813560"/>
            <a:ext cx="9052560" cy="51294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5" name="Footer Placeholder 4"/>
          <p:cNvSpPr>
            <a:spLocks noGrp="1"/>
          </p:cNvSpPr>
          <p:nvPr>
            <p:ph type="ftr" sz="quarter" idx="11"/>
          </p:nvPr>
        </p:nvSpPr>
        <p:spPr>
          <a:xfrm>
            <a:off x="3436620" y="7203864"/>
            <a:ext cx="3185160"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77812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5" name="Footer Placeholder 4"/>
          <p:cNvSpPr>
            <a:spLocks noGrp="1"/>
          </p:cNvSpPr>
          <p:nvPr>
            <p:ph type="ftr" sz="quarter" idx="11"/>
          </p:nvPr>
        </p:nvSpPr>
        <p:spPr>
          <a:xfrm>
            <a:off x="3436620" y="7203864"/>
            <a:ext cx="3185160"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43508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7" descr="horiz-no tag-white.ai"/>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640" y="4220845"/>
            <a:ext cx="5029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841207" y="0"/>
            <a:ext cx="4229418" cy="32672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1882" tIns="50941" rIns="101882" bIns="50941" anchor="ctr"/>
          <a:lstStyle/>
          <a:p>
            <a:pPr>
              <a:defRPr/>
            </a:pPr>
            <a:endParaRPr lang="en-US" dirty="0"/>
          </a:p>
        </p:txBody>
      </p:sp>
    </p:spTree>
    <p:extLst>
      <p:ext uri="{BB962C8B-B14F-4D97-AF65-F5344CB8AC3E}">
        <p14:creationId xmlns:p14="http://schemas.microsoft.com/office/powerpoint/2010/main" val="198652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0"/>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5" name="Footer Placeholder 4"/>
          <p:cNvSpPr>
            <a:spLocks noGrp="1"/>
          </p:cNvSpPr>
          <p:nvPr>
            <p:ph type="ftr" sz="quarter" idx="11"/>
          </p:nvPr>
        </p:nvSpPr>
        <p:spPr>
          <a:xfrm>
            <a:off x="3436620" y="7203864"/>
            <a:ext cx="3185160"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410680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a:prstGeom prst="rect">
            <a:avLst/>
          </a:prstGeo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a:prstGeom prst="rect">
            <a:avLst/>
          </a:prstGeo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5" name="Footer Placeholder 4"/>
          <p:cNvSpPr>
            <a:spLocks noGrp="1"/>
          </p:cNvSpPr>
          <p:nvPr>
            <p:ph type="ftr" sz="quarter" idx="11"/>
          </p:nvPr>
        </p:nvSpPr>
        <p:spPr>
          <a:xfrm>
            <a:off x="3436620" y="7203864"/>
            <a:ext cx="3185160"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345346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a:prstGeom prst="rect">
            <a:avLst/>
          </a:prstGeo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a:prstGeom prst="rect">
            <a:avLst/>
          </a:prstGeo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6" name="Footer Placeholder 5"/>
          <p:cNvSpPr>
            <a:spLocks noGrp="1"/>
          </p:cNvSpPr>
          <p:nvPr>
            <p:ph type="ftr" sz="quarter" idx="11"/>
          </p:nvPr>
        </p:nvSpPr>
        <p:spPr>
          <a:xfrm>
            <a:off x="3436620" y="7203864"/>
            <a:ext cx="3185160"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331289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a:prstGeom prst="rect">
            <a:avLst/>
          </a:prstGeo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a:prstGeom prst="rect">
            <a:avLst/>
          </a:prstGeo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a:prstGeom prst="rect">
            <a:avLst/>
          </a:prstGeo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a:prstGeom prst="rect">
            <a:avLst/>
          </a:prstGeo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8" name="Footer Placeholder 7"/>
          <p:cNvSpPr>
            <a:spLocks noGrp="1"/>
          </p:cNvSpPr>
          <p:nvPr>
            <p:ph type="ftr" sz="quarter" idx="11"/>
          </p:nvPr>
        </p:nvSpPr>
        <p:spPr>
          <a:xfrm>
            <a:off x="3436620" y="7203864"/>
            <a:ext cx="3185160" cy="413808"/>
          </a:xfrm>
          <a:prstGeom prst="rect">
            <a:avLst/>
          </a:prstGeom>
        </p:spPr>
        <p:txBody>
          <a:bodyPr/>
          <a:lstStyle/>
          <a:p>
            <a:endParaRPr lang="en-US"/>
          </a:p>
        </p:txBody>
      </p:sp>
      <p:sp>
        <p:nvSpPr>
          <p:cNvPr id="9" name="Slide Number Placeholder 8"/>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74761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4" name="Footer Placeholder 3"/>
          <p:cNvSpPr>
            <a:spLocks noGrp="1"/>
          </p:cNvSpPr>
          <p:nvPr>
            <p:ph type="ftr" sz="quarter" idx="11"/>
          </p:nvPr>
        </p:nvSpPr>
        <p:spPr>
          <a:xfrm>
            <a:off x="3436620" y="7203864"/>
            <a:ext cx="3185160" cy="413808"/>
          </a:xfrm>
          <a:prstGeom prst="rect">
            <a:avLst/>
          </a:prstGeom>
        </p:spPr>
        <p:txBody>
          <a:bodyPr/>
          <a:lstStyle/>
          <a:p>
            <a:endParaRPr lang="en-US"/>
          </a:p>
        </p:txBody>
      </p:sp>
      <p:sp>
        <p:nvSpPr>
          <p:cNvPr id="5" name="Slide Number Placeholder 4"/>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351589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3" name="Footer Placeholder 2"/>
          <p:cNvSpPr>
            <a:spLocks noGrp="1"/>
          </p:cNvSpPr>
          <p:nvPr>
            <p:ph type="ftr" sz="quarter" idx="11"/>
          </p:nvPr>
        </p:nvSpPr>
        <p:spPr>
          <a:xfrm>
            <a:off x="3436620" y="7203864"/>
            <a:ext cx="3185160" cy="413808"/>
          </a:xfrm>
          <a:prstGeom prst="rect">
            <a:avLst/>
          </a:prstGeom>
        </p:spPr>
        <p:txBody>
          <a:bodyPr/>
          <a:lstStyle/>
          <a:p>
            <a:endParaRPr lang="en-US"/>
          </a:p>
        </p:txBody>
      </p:sp>
      <p:sp>
        <p:nvSpPr>
          <p:cNvPr id="4" name="Slide Number Placeholder 3"/>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23294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a:prstGeom prst="rect">
            <a:avLst/>
          </a:prstGeo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a:prstGeom prst="rect">
            <a:avLst/>
          </a:prstGeo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6" name="Footer Placeholder 5"/>
          <p:cNvSpPr>
            <a:spLocks noGrp="1"/>
          </p:cNvSpPr>
          <p:nvPr>
            <p:ph type="ftr" sz="quarter" idx="11"/>
          </p:nvPr>
        </p:nvSpPr>
        <p:spPr>
          <a:xfrm>
            <a:off x="3436620" y="7203864"/>
            <a:ext cx="3185160"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286186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a:prstGeom prst="rect">
            <a:avLst/>
          </a:prstGeo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a:prstGeom prst="rect">
            <a:avLst/>
          </a:prstGeo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a:prstGeom prst="rect">
            <a:avLst/>
          </a:prstGeo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7203864"/>
            <a:ext cx="2346960" cy="413808"/>
          </a:xfrm>
          <a:prstGeom prst="rect">
            <a:avLst/>
          </a:prstGeom>
        </p:spPr>
        <p:txBody>
          <a:bodyPr/>
          <a:lstStyle/>
          <a:p>
            <a:fld id="{F6ECE068-7BB5-FF41-9339-9DE0D0A7A843}" type="datetimeFigureOut">
              <a:rPr lang="en-US" smtClean="0"/>
              <a:t>1/9/2014</a:t>
            </a:fld>
            <a:endParaRPr lang="en-US"/>
          </a:p>
        </p:txBody>
      </p:sp>
      <p:sp>
        <p:nvSpPr>
          <p:cNvPr id="6" name="Footer Placeholder 5"/>
          <p:cNvSpPr>
            <a:spLocks noGrp="1"/>
          </p:cNvSpPr>
          <p:nvPr>
            <p:ph type="ftr" sz="quarter" idx="11"/>
          </p:nvPr>
        </p:nvSpPr>
        <p:spPr>
          <a:xfrm>
            <a:off x="3436620" y="7203864"/>
            <a:ext cx="3185160"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7208520" y="7203864"/>
            <a:ext cx="2346960" cy="413808"/>
          </a:xfrm>
          <a:prstGeom prst="rect">
            <a:avLst/>
          </a:prstGeom>
        </p:spPr>
        <p:txBody>
          <a:bodyPr/>
          <a:lstStyle/>
          <a:p>
            <a:fld id="{39AF6127-E0C9-104D-A394-359ED7923E5E}" type="slidenum">
              <a:rPr lang="en-US" smtClean="0"/>
              <a:t>‹#›</a:t>
            </a:fld>
            <a:endParaRPr lang="en-US"/>
          </a:p>
        </p:txBody>
      </p:sp>
    </p:spTree>
    <p:extLst>
      <p:ext uri="{BB962C8B-B14F-4D97-AF65-F5344CB8AC3E}">
        <p14:creationId xmlns:p14="http://schemas.microsoft.com/office/powerpoint/2010/main" val="232828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544274"/>
          </a:xfrm>
          <a:prstGeom prst="rect">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
        <p:nvSpPr>
          <p:cNvPr id="12" name="Rectangle 11"/>
          <p:cNvSpPr/>
          <p:nvPr/>
        </p:nvSpPr>
        <p:spPr>
          <a:xfrm>
            <a:off x="-1" y="7364186"/>
            <a:ext cx="10140711" cy="429388"/>
          </a:xfrm>
          <a:prstGeom prst="rect">
            <a:avLst/>
          </a:prstGeom>
          <a:solidFill>
            <a:srgbClr val="55555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
        <p:nvSpPr>
          <p:cNvPr id="13" name="TextBox 12"/>
          <p:cNvSpPr txBox="1"/>
          <p:nvPr/>
        </p:nvSpPr>
        <p:spPr>
          <a:xfrm>
            <a:off x="97949" y="7431387"/>
            <a:ext cx="2111329" cy="38100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oAutofit/>
          </a:bodyP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fld id="{E4AD7400-4F09-2B4E-B713-237B06F0932A}" type="slidenum">
              <a:rPr lang="en-US" sz="1200" kern="1200" smtClean="0">
                <a:solidFill>
                  <a:srgbClr val="FFFFFF"/>
                </a:solidFill>
                <a:latin typeface="Interstate Bold"/>
                <a:cs typeface="Interstate Bold"/>
              </a:rPr>
              <a:pPr/>
              <a:t>‹#›</a:t>
            </a:fld>
            <a:endParaRPr lang="en-US" sz="1200" kern="1200" dirty="0" smtClean="0">
              <a:solidFill>
                <a:srgbClr val="FFFFFF"/>
              </a:solidFill>
              <a:latin typeface="Interstate Bold"/>
              <a:cs typeface="Interstate Bold"/>
            </a:endParaRPr>
          </a:p>
        </p:txBody>
      </p:sp>
      <p:cxnSp>
        <p:nvCxnSpPr>
          <p:cNvPr id="14" name="Straight Connector 13"/>
          <p:cNvCxnSpPr/>
          <p:nvPr/>
        </p:nvCxnSpPr>
        <p:spPr>
          <a:xfrm>
            <a:off x="1071956" y="14118421"/>
            <a:ext cx="0" cy="290287"/>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15379" y="14097253"/>
            <a:ext cx="0" cy="290287"/>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574526" y="7441971"/>
            <a:ext cx="0" cy="290287"/>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14"/>
          <a:stretch>
            <a:fillRect/>
          </a:stretch>
        </p:blipFill>
        <p:spPr>
          <a:xfrm>
            <a:off x="8365610" y="7450760"/>
            <a:ext cx="1578428" cy="262684"/>
          </a:xfrm>
          <a:prstGeom prst="rect">
            <a:avLst/>
          </a:prstGeom>
        </p:spPr>
      </p:pic>
    </p:spTree>
    <p:extLst>
      <p:ext uri="{BB962C8B-B14F-4D97-AF65-F5344CB8AC3E}">
        <p14:creationId xmlns:p14="http://schemas.microsoft.com/office/powerpoint/2010/main" val="3094993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white-pa-logo.ps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635" y="798830"/>
            <a:ext cx="5993130" cy="617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63827" y="6973570"/>
            <a:ext cx="8019535" cy="400110"/>
          </a:xfrm>
          <a:prstGeom prst="rect">
            <a:avLst/>
          </a:prstGeom>
          <a:noFill/>
        </p:spPr>
        <p:txBody>
          <a:bodyPr wrap="square" rtlCol="0">
            <a:spAutoFit/>
          </a:bodyPr>
          <a:lstStyle/>
          <a:p>
            <a:pPr algn="ctr"/>
            <a:r>
              <a:rPr lang="en-US" b="1" dirty="0" smtClean="0">
                <a:solidFill>
                  <a:schemeClr val="bg1"/>
                </a:solidFill>
                <a:latin typeface="Aharoni" pitchFamily="2" charset="-79"/>
                <a:cs typeface="Aharoni" pitchFamily="2" charset="-79"/>
              </a:rPr>
              <a:t>The Protect America Opportunity</a:t>
            </a:r>
            <a:endParaRPr lang="en-US" b="1" dirty="0">
              <a:solidFill>
                <a:schemeClr val="bg1"/>
              </a:solidFill>
              <a:latin typeface="Aharoni" pitchFamily="2" charset="-79"/>
              <a:cs typeface="Aharoni" pitchFamily="2" charset="-79"/>
            </a:endParaRPr>
          </a:p>
        </p:txBody>
      </p:sp>
      <p:sp>
        <p:nvSpPr>
          <p:cNvPr id="3" name="Rectangle 2"/>
          <p:cNvSpPr/>
          <p:nvPr/>
        </p:nvSpPr>
        <p:spPr>
          <a:xfrm>
            <a:off x="0" y="0"/>
            <a:ext cx="10363200" cy="7840133"/>
          </a:xfrm>
          <a:prstGeom prst="rect">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93133" y="5266288"/>
            <a:ext cx="10524067" cy="897467"/>
          </a:xfrm>
          <a:prstGeom prst="rect">
            <a:avLst/>
          </a:prstGeom>
          <a:solidFill>
            <a:srgbClr val="555555">
              <a:alpha val="6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Interstate Bold"/>
                <a:cs typeface="Interstate Bold"/>
              </a:rPr>
              <a:t>PROTECT AMERICA | </a:t>
            </a:r>
            <a:r>
              <a:rPr lang="en-US" dirty="0" smtClean="0">
                <a:latin typeface="Interstate ExtraLight"/>
                <a:cs typeface="Interstate ExtraLight"/>
              </a:rPr>
              <a:t>DEPENDABLE SECURITY FOR EVERY HOME</a:t>
            </a:r>
            <a:endParaRPr lang="en-US" dirty="0">
              <a:latin typeface="Interstate ExtraLight"/>
              <a:cs typeface="Interstate ExtraLight"/>
            </a:endParaRPr>
          </a:p>
        </p:txBody>
      </p:sp>
      <p:pic>
        <p:nvPicPr>
          <p:cNvPr id="7" name="Picture 6"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823" y="1669662"/>
            <a:ext cx="2781310" cy="2781310"/>
          </a:xfrm>
          <a:prstGeom prst="rect">
            <a:avLst/>
          </a:prstGeom>
        </p:spPr>
      </p:pic>
    </p:spTree>
    <p:extLst>
      <p:ext uri="{BB962C8B-B14F-4D97-AF65-F5344CB8AC3E}">
        <p14:creationId xmlns:p14="http://schemas.microsoft.com/office/powerpoint/2010/main" val="2783409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267" y="1"/>
            <a:ext cx="9024877" cy="453903"/>
          </a:xfrm>
        </p:spPr>
        <p:txBody>
          <a:bodyPr lIns="101882" tIns="50941" rIns="101882" bIns="50941">
            <a:noAutofit/>
          </a:bodyPr>
          <a:lstStyle/>
          <a:p>
            <a:pPr algn="l">
              <a:lnSpc>
                <a:spcPct val="80000"/>
              </a:lnSpc>
            </a:pPr>
            <a:r>
              <a:rPr lang="en-US" sz="2400" b="1" dirty="0">
                <a:solidFill>
                  <a:schemeClr val="bg1"/>
                </a:solidFill>
                <a:latin typeface="Stencil" panose="040409050D0802020404" pitchFamily="82" charset="0"/>
                <a:cs typeface="Interstate ExtraLight"/>
              </a:rPr>
              <a:t>Walking the Wheel to Overcome Objections – Part 3</a:t>
            </a:r>
            <a:endParaRPr lang="en-US" sz="2400" b="1" dirty="0">
              <a:solidFill>
                <a:srgbClr val="0E66A5"/>
              </a:solidFill>
              <a:latin typeface="Interstate ExtraLight"/>
              <a:cs typeface="Interstate ExtraLight"/>
            </a:endParaRPr>
          </a:p>
        </p:txBody>
      </p:sp>
      <p:sp>
        <p:nvSpPr>
          <p:cNvPr id="5" name="TextBox 4"/>
          <p:cNvSpPr txBox="1"/>
          <p:nvPr/>
        </p:nvSpPr>
        <p:spPr>
          <a:xfrm>
            <a:off x="618265" y="1159916"/>
            <a:ext cx="8692673" cy="4534859"/>
          </a:xfrm>
          <a:prstGeom prst="rect">
            <a:avLst/>
          </a:prstGeom>
          <a:noFill/>
        </p:spPr>
        <p:txBody>
          <a:bodyPr wrap="square" lIns="101882" tIns="50941" rIns="101882" bIns="50941" rtlCol="0">
            <a:spAutoFit/>
          </a:bodyPr>
          <a:lstStyle/>
          <a:p>
            <a:pPr algn="ctr"/>
            <a:r>
              <a:rPr lang="en-US" sz="7200" dirty="0">
                <a:latin typeface="Stencil" panose="040409050D0802020404" pitchFamily="82" charset="0"/>
              </a:rPr>
              <a:t>L = ?</a:t>
            </a:r>
          </a:p>
          <a:p>
            <a:pPr algn="ctr"/>
            <a:r>
              <a:rPr lang="en-US" sz="7200" dirty="0">
                <a:latin typeface="Stencil" panose="040409050D0802020404" pitchFamily="82" charset="0"/>
              </a:rPr>
              <a:t>A = ?</a:t>
            </a:r>
          </a:p>
          <a:p>
            <a:pPr algn="ctr"/>
            <a:r>
              <a:rPr lang="en-US" sz="7200" dirty="0">
                <a:latin typeface="Stencil" panose="040409050D0802020404" pitchFamily="82" charset="0"/>
              </a:rPr>
              <a:t>E = ?</a:t>
            </a:r>
          </a:p>
          <a:p>
            <a:pPr algn="ctr"/>
            <a:r>
              <a:rPr lang="en-US" sz="7200" dirty="0">
                <a:latin typeface="Stencil" panose="040409050D0802020404" pitchFamily="82" charset="0"/>
              </a:rPr>
              <a:t>R = ?</a:t>
            </a:r>
          </a:p>
        </p:txBody>
      </p:sp>
    </p:spTree>
    <p:extLst>
      <p:ext uri="{BB962C8B-B14F-4D97-AF65-F5344CB8AC3E}">
        <p14:creationId xmlns:p14="http://schemas.microsoft.com/office/powerpoint/2010/main" val="31513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267" y="1"/>
            <a:ext cx="9024877" cy="453903"/>
          </a:xfrm>
        </p:spPr>
        <p:txBody>
          <a:bodyPr lIns="101882" tIns="50941" rIns="101882" bIns="50941">
            <a:noAutofit/>
          </a:bodyPr>
          <a:lstStyle/>
          <a:p>
            <a:pPr algn="l">
              <a:lnSpc>
                <a:spcPct val="80000"/>
              </a:lnSpc>
            </a:pPr>
            <a:r>
              <a:rPr lang="en-US" sz="2700" b="1" dirty="0" smtClean="0">
                <a:solidFill>
                  <a:schemeClr val="bg1"/>
                </a:solidFill>
                <a:latin typeface="Stencil" panose="040409050D0802020404" pitchFamily="82" charset="0"/>
                <a:cs typeface="Interstate ExtraLight"/>
              </a:rPr>
              <a:t>Recap</a:t>
            </a:r>
            <a:r>
              <a:rPr lang="en-US" sz="2700" b="1" dirty="0">
                <a:solidFill>
                  <a:schemeClr val="bg1"/>
                </a:solidFill>
                <a:latin typeface="Stencil" panose="040409050D0802020404" pitchFamily="82" charset="0"/>
                <a:cs typeface="Interstate ExtraLight"/>
              </a:rPr>
              <a:t>, Transition &amp; Lead the </a:t>
            </a:r>
            <a:r>
              <a:rPr lang="en-US" sz="2700" b="1" dirty="0" smtClean="0">
                <a:solidFill>
                  <a:schemeClr val="bg1"/>
                </a:solidFill>
                <a:latin typeface="Stencil" panose="040409050D0802020404" pitchFamily="82" charset="0"/>
                <a:cs typeface="Interstate ExtraLight"/>
              </a:rPr>
              <a:t>Buyer </a:t>
            </a:r>
            <a:endParaRPr lang="en-US" sz="2700" b="1" dirty="0">
              <a:solidFill>
                <a:schemeClr val="bg1"/>
              </a:solidFill>
              <a:latin typeface="Stencil" panose="040409050D0802020404" pitchFamily="82" charset="0"/>
              <a:cs typeface="Interstate ExtraLight"/>
            </a:endParaRPr>
          </a:p>
        </p:txBody>
      </p:sp>
      <p:sp>
        <p:nvSpPr>
          <p:cNvPr id="5" name="TextBox 4"/>
          <p:cNvSpPr txBox="1"/>
          <p:nvPr/>
        </p:nvSpPr>
        <p:spPr>
          <a:xfrm>
            <a:off x="618267" y="646511"/>
            <a:ext cx="8692673" cy="6069354"/>
          </a:xfrm>
          <a:prstGeom prst="rect">
            <a:avLst/>
          </a:prstGeom>
          <a:noFill/>
        </p:spPr>
        <p:txBody>
          <a:bodyPr wrap="square" lIns="101882" tIns="50941" rIns="101882" bIns="50941" rtlCol="0">
            <a:spAutoFit/>
          </a:bodyPr>
          <a:lstStyle/>
          <a:p>
            <a:pPr marL="318383" indent="-318383">
              <a:buFont typeface="Arial" panose="020B0604020202020204" pitchFamily="34" charset="0"/>
              <a:buChar char="•"/>
            </a:pPr>
            <a:r>
              <a:rPr lang="en-US" b="1" dirty="0">
                <a:latin typeface="Berlin Sans FB" panose="020E0602020502020306" pitchFamily="34" charset="0"/>
              </a:rPr>
              <a:t>Create momentum by recapping what the customer likes about Protect America &amp; you</a:t>
            </a:r>
          </a:p>
          <a:p>
            <a:pPr marL="827795" lvl="1" indent="-318383">
              <a:buFont typeface="Arial" panose="020B0604020202020204" pitchFamily="34" charset="0"/>
              <a:buChar char="•"/>
            </a:pPr>
            <a:r>
              <a:rPr lang="en-US" dirty="0">
                <a:latin typeface="Berlin Sans FB" panose="020E0602020502020306" pitchFamily="34" charset="0"/>
              </a:rPr>
              <a:t>Then transition into the next step in the sale</a:t>
            </a:r>
          </a:p>
          <a:p>
            <a:pPr marL="827795" lvl="1" indent="-318383">
              <a:buFont typeface="Arial" panose="020B0604020202020204" pitchFamily="34" charset="0"/>
              <a:buChar char="•"/>
            </a:pPr>
            <a:r>
              <a:rPr lang="en-US" dirty="0">
                <a:latin typeface="Berlin Sans FB" panose="020E0602020502020306" pitchFamily="34" charset="0"/>
              </a:rPr>
              <a:t>EX: Rep: “I’m glad you’re excited about cellular monitoring, our lifetime rates and warrantees…plus, all you have to pay is your first month of monitoring today and you’re out the door.  What’s you SSN? We’ll need to perform an industry standard credit check to ensure you get all that equipment for free today.”</a:t>
            </a:r>
          </a:p>
          <a:p>
            <a:pPr marL="827795" lvl="1" indent="-318383">
              <a:buFont typeface="Arial" panose="020B0604020202020204" pitchFamily="34" charset="0"/>
              <a:buChar char="•"/>
            </a:pPr>
            <a:endParaRPr lang="en-US" dirty="0">
              <a:latin typeface="Berlin Sans FB" panose="020E0602020502020306" pitchFamily="34" charset="0"/>
            </a:endParaRPr>
          </a:p>
          <a:p>
            <a:pPr marL="318383" indent="-318383">
              <a:buFont typeface="Arial" panose="020B0604020202020204" pitchFamily="34" charset="0"/>
              <a:buChar char="•"/>
            </a:pPr>
            <a:r>
              <a:rPr lang="en-US" b="1" dirty="0">
                <a:latin typeface="Berlin Sans FB" panose="020E0602020502020306" pitchFamily="34" charset="0"/>
              </a:rPr>
              <a:t>Lead the Buyer the whole way through – people hate being sold something, so let them buy it</a:t>
            </a:r>
          </a:p>
          <a:p>
            <a:pPr marL="827795" lvl="1" indent="-318383">
              <a:buFont typeface="Arial" panose="020B0604020202020204" pitchFamily="34" charset="0"/>
              <a:buChar char="•"/>
            </a:pPr>
            <a:r>
              <a:rPr lang="en-US" dirty="0">
                <a:latin typeface="Berlin Sans FB" panose="020E0602020502020306" pitchFamily="34" charset="0"/>
              </a:rPr>
              <a:t>Use assumptive phrases: </a:t>
            </a:r>
          </a:p>
          <a:p>
            <a:pPr marL="1337207" lvl="2" indent="-318383">
              <a:buFont typeface="Arial" panose="020B0604020202020204" pitchFamily="34" charset="0"/>
              <a:buChar char="•"/>
            </a:pPr>
            <a:r>
              <a:rPr lang="en-US" dirty="0">
                <a:latin typeface="Berlin Sans FB" panose="020E0602020502020306" pitchFamily="34" charset="0"/>
              </a:rPr>
              <a:t>“Let me make sure you’re covered there, what’s the address you’d like protected?”</a:t>
            </a:r>
          </a:p>
          <a:p>
            <a:pPr marL="1337207" lvl="2" indent="-318383">
              <a:buFont typeface="Arial" panose="020B0604020202020204" pitchFamily="34" charset="0"/>
              <a:buChar char="•"/>
            </a:pPr>
            <a:r>
              <a:rPr lang="en-US" dirty="0">
                <a:latin typeface="Berlin Sans FB" panose="020E0602020502020306" pitchFamily="34" charset="0"/>
              </a:rPr>
              <a:t>“Come look at our Simon XT, this is GE’s newest technology – all wireless.”</a:t>
            </a:r>
          </a:p>
          <a:p>
            <a:pPr marL="1337207" lvl="2" indent="-318383">
              <a:buFont typeface="Arial" panose="020B0604020202020204" pitchFamily="34" charset="0"/>
              <a:buChar char="•"/>
            </a:pPr>
            <a:r>
              <a:rPr lang="en-US" dirty="0">
                <a:latin typeface="Berlin Sans FB" panose="020E0602020502020306" pitchFamily="34" charset="0"/>
              </a:rPr>
              <a:t>“Here’s what I’ll do for you.  Based on what you’ve told me, you’ll need our Gold package with Cellular monitoring.”</a:t>
            </a:r>
          </a:p>
          <a:p>
            <a:endParaRPr lang="en-US" dirty="0">
              <a:solidFill>
                <a:prstClr val="black"/>
              </a:solidFill>
            </a:endParaRPr>
          </a:p>
        </p:txBody>
      </p:sp>
    </p:spTree>
    <p:extLst>
      <p:ext uri="{BB962C8B-B14F-4D97-AF65-F5344CB8AC3E}">
        <p14:creationId xmlns:p14="http://schemas.microsoft.com/office/powerpoint/2010/main" val="31890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down)">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164" y="1"/>
            <a:ext cx="9024877" cy="453903"/>
          </a:xfrm>
        </p:spPr>
        <p:txBody>
          <a:bodyPr lIns="101882" tIns="50941" rIns="101882" bIns="50941">
            <a:noAutofit/>
          </a:bodyPr>
          <a:lstStyle/>
          <a:p>
            <a:pPr algn="l">
              <a:lnSpc>
                <a:spcPct val="80000"/>
              </a:lnSpc>
            </a:pPr>
            <a:r>
              <a:rPr lang="en-US" sz="2400" b="1" dirty="0" smtClean="0">
                <a:solidFill>
                  <a:schemeClr val="bg1"/>
                </a:solidFill>
                <a:latin typeface="Stencil" panose="040409050D0802020404" pitchFamily="82" charset="0"/>
                <a:cs typeface="Interstate ExtraLight"/>
              </a:rPr>
              <a:t>FABs </a:t>
            </a:r>
            <a:r>
              <a:rPr lang="en-US" sz="2400" b="1" dirty="0">
                <a:solidFill>
                  <a:schemeClr val="bg1"/>
                </a:solidFill>
                <a:latin typeface="Stencil" panose="040409050D0802020404" pitchFamily="82" charset="0"/>
                <a:cs typeface="Interstate ExtraLight"/>
              </a:rPr>
              <a:t>– Features, Advantages &amp; </a:t>
            </a:r>
            <a:r>
              <a:rPr lang="en-US" sz="2400" b="1" dirty="0" smtClean="0">
                <a:solidFill>
                  <a:schemeClr val="bg1"/>
                </a:solidFill>
                <a:latin typeface="Stencil" panose="040409050D0802020404" pitchFamily="82" charset="0"/>
                <a:cs typeface="Interstate ExtraLight"/>
              </a:rPr>
              <a:t>Benefits – Part 4</a:t>
            </a:r>
            <a:endParaRPr lang="en-US" sz="2400" b="1" dirty="0">
              <a:solidFill>
                <a:schemeClr val="bg1"/>
              </a:solidFill>
              <a:latin typeface="Stencil" panose="040409050D0802020404" pitchFamily="82" charset="0"/>
              <a:cs typeface="Interstate ExtraLight"/>
            </a:endParaRPr>
          </a:p>
        </p:txBody>
      </p:sp>
      <p:sp>
        <p:nvSpPr>
          <p:cNvPr id="5" name="TextBox 4"/>
          <p:cNvSpPr txBox="1"/>
          <p:nvPr/>
        </p:nvSpPr>
        <p:spPr>
          <a:xfrm>
            <a:off x="618267" y="646512"/>
            <a:ext cx="8692673" cy="6258408"/>
          </a:xfrm>
          <a:prstGeom prst="rect">
            <a:avLst/>
          </a:prstGeom>
          <a:noFill/>
        </p:spPr>
        <p:txBody>
          <a:bodyPr wrap="square" lIns="101882" tIns="50941" rIns="101882" bIns="50941" rtlCol="0">
            <a:spAutoFit/>
          </a:bodyPr>
          <a:lstStyle/>
          <a:p>
            <a:pPr marL="318383" indent="-318383">
              <a:buFont typeface="Arial" panose="020B0604020202020204" pitchFamily="34" charset="0"/>
              <a:buChar char="•"/>
            </a:pPr>
            <a:r>
              <a:rPr lang="en-US" dirty="0">
                <a:latin typeface="Berlin Sans FB" panose="020E0602020502020306" pitchFamily="34" charset="0"/>
              </a:rPr>
              <a:t>Use FABs to relate to your customer and paint the picture of how this will solve for problems in their daily lives (key: you have to uncover the problem through discovery and LAER)</a:t>
            </a:r>
          </a:p>
          <a:p>
            <a:pPr marL="318383" indent="-318383">
              <a:buFont typeface="Arial" panose="020B0604020202020204" pitchFamily="34" charset="0"/>
              <a:buChar char="•"/>
            </a:pPr>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Feature: </a:t>
            </a:r>
            <a:r>
              <a:rPr lang="en-US" dirty="0">
                <a:latin typeface="Berlin Sans FB" panose="020E0602020502020306" pitchFamily="34" charset="0"/>
              </a:rPr>
              <a:t>Cellular Monitoring</a:t>
            </a:r>
          </a:p>
          <a:p>
            <a:pPr marL="827795" lvl="1" indent="-318383">
              <a:buFont typeface="Arial" panose="020B0604020202020204" pitchFamily="34" charset="0"/>
              <a:buChar char="•"/>
            </a:pPr>
            <a:r>
              <a:rPr lang="en-US" b="1" dirty="0">
                <a:latin typeface="Berlin Sans FB" panose="020E0602020502020306" pitchFamily="34" charset="0"/>
              </a:rPr>
              <a:t>Advantage: </a:t>
            </a:r>
            <a:r>
              <a:rPr lang="en-US" dirty="0">
                <a:latin typeface="Berlin Sans FB" panose="020E0602020502020306" pitchFamily="34" charset="0"/>
              </a:rPr>
              <a:t>You can arm/disarm your system from your cell phone</a:t>
            </a:r>
          </a:p>
          <a:p>
            <a:pPr marL="827795" lvl="1" indent="-318383">
              <a:buFont typeface="Arial" panose="020B0604020202020204" pitchFamily="34" charset="0"/>
              <a:buChar char="•"/>
            </a:pPr>
            <a:r>
              <a:rPr lang="en-US" b="1" dirty="0">
                <a:latin typeface="Berlin Sans FB" panose="020E0602020502020306" pitchFamily="34" charset="0"/>
              </a:rPr>
              <a:t>Benefit</a:t>
            </a:r>
            <a:r>
              <a:rPr lang="en-US" dirty="0">
                <a:latin typeface="Berlin Sans FB" panose="020E0602020502020306" pitchFamily="34" charset="0"/>
              </a:rPr>
              <a:t> (tie this directly to their lives): Which means that you can forget to arm your system from your home, but arm it while on the way to work!</a:t>
            </a:r>
          </a:p>
          <a:p>
            <a:pPr marL="827795" lvl="1" indent="-318383">
              <a:buFont typeface="Arial" panose="020B0604020202020204" pitchFamily="34" charset="0"/>
              <a:buChar char="•"/>
            </a:pPr>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Feature: </a:t>
            </a:r>
            <a:r>
              <a:rPr lang="en-US" dirty="0">
                <a:latin typeface="Berlin Sans FB" panose="020E0602020502020306" pitchFamily="34" charset="0"/>
              </a:rPr>
              <a:t>Home Security with whole-home protection</a:t>
            </a:r>
          </a:p>
          <a:p>
            <a:pPr marL="827795" lvl="1" indent="-318383">
              <a:buFont typeface="Arial" panose="020B0604020202020204" pitchFamily="34" charset="0"/>
              <a:buChar char="•"/>
            </a:pPr>
            <a:r>
              <a:rPr lang="en-US" b="1" dirty="0">
                <a:latin typeface="Berlin Sans FB" panose="020E0602020502020306" pitchFamily="34" charset="0"/>
              </a:rPr>
              <a:t>Advantage: </a:t>
            </a:r>
            <a:r>
              <a:rPr lang="en-US" dirty="0">
                <a:latin typeface="Berlin Sans FB" panose="020E0602020502020306" pitchFamily="34" charset="0"/>
              </a:rPr>
              <a:t>You and your family are protecting your valuables, memories and safety with our technology.  We start by protecting your home’s perimeter with our </a:t>
            </a:r>
            <a:r>
              <a:rPr lang="en-US" dirty="0" smtClean="0">
                <a:latin typeface="Berlin Sans FB" panose="020E0602020502020306" pitchFamily="34" charset="0"/>
              </a:rPr>
              <a:t>door/window sensors; </a:t>
            </a:r>
            <a:r>
              <a:rPr lang="en-US" dirty="0">
                <a:latin typeface="Berlin Sans FB" panose="020E0602020502020306" pitchFamily="34" charset="0"/>
              </a:rPr>
              <a:t>we also protect your interior with motion detectors.</a:t>
            </a:r>
          </a:p>
          <a:p>
            <a:pPr marL="827795" lvl="1" indent="-318383">
              <a:buFont typeface="Arial" panose="020B0604020202020204" pitchFamily="34" charset="0"/>
              <a:buChar char="•"/>
            </a:pPr>
            <a:r>
              <a:rPr lang="en-US" b="1" dirty="0">
                <a:latin typeface="Berlin Sans FB" panose="020E0602020502020306" pitchFamily="34" charset="0"/>
              </a:rPr>
              <a:t>Benefit: </a:t>
            </a:r>
            <a:r>
              <a:rPr lang="en-US" dirty="0">
                <a:latin typeface="Berlin Sans FB" panose="020E0602020502020306" pitchFamily="34" charset="0"/>
              </a:rPr>
              <a:t>There is no way someone will be able to enter your home without detection.  Plus our 0-3.5 second response time means help is one the way fast – and burglars are sent running from the 85 </a:t>
            </a:r>
            <a:r>
              <a:rPr lang="en-US" dirty="0" err="1">
                <a:latin typeface="Berlin Sans FB" panose="020E0602020502020306" pitchFamily="34" charset="0"/>
              </a:rPr>
              <a:t>decible</a:t>
            </a:r>
            <a:r>
              <a:rPr lang="en-US" dirty="0">
                <a:latin typeface="Berlin Sans FB" panose="020E0602020502020306" pitchFamily="34" charset="0"/>
              </a:rPr>
              <a:t> siren.</a:t>
            </a:r>
          </a:p>
          <a:p>
            <a:endParaRPr lang="en-US" dirty="0">
              <a:solidFill>
                <a:prstClr val="black"/>
              </a:solidFill>
            </a:endParaRPr>
          </a:p>
        </p:txBody>
      </p:sp>
    </p:spTree>
    <p:extLst>
      <p:ext uri="{BB962C8B-B14F-4D97-AF65-F5344CB8AC3E}">
        <p14:creationId xmlns:p14="http://schemas.microsoft.com/office/powerpoint/2010/main" val="160570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down)">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267" y="1"/>
            <a:ext cx="9024877" cy="453903"/>
          </a:xfrm>
        </p:spPr>
        <p:txBody>
          <a:bodyPr lIns="101882" tIns="50941" rIns="101882" bIns="50941">
            <a:noAutofit/>
          </a:bodyPr>
          <a:lstStyle/>
          <a:p>
            <a:pPr algn="l">
              <a:lnSpc>
                <a:spcPct val="80000"/>
              </a:lnSpc>
            </a:pPr>
            <a:r>
              <a:rPr lang="en-US" sz="2400" b="1" dirty="0" smtClean="0">
                <a:solidFill>
                  <a:schemeClr val="bg1"/>
                </a:solidFill>
                <a:latin typeface="Stencil" panose="040409050D0802020404" pitchFamily="82" charset="0"/>
                <a:cs typeface="Interstate ExtraLight"/>
              </a:rPr>
              <a:t>FABS – Certified Selling</a:t>
            </a:r>
            <a:endParaRPr lang="en-US" sz="2400" b="1" dirty="0">
              <a:solidFill>
                <a:srgbClr val="0E66A5"/>
              </a:solidFill>
              <a:latin typeface="Interstate ExtraLight"/>
              <a:cs typeface="Interstate ExtraLight"/>
            </a:endParaRPr>
          </a:p>
        </p:txBody>
      </p:sp>
      <p:sp>
        <p:nvSpPr>
          <p:cNvPr id="5" name="TextBox 4"/>
          <p:cNvSpPr txBox="1"/>
          <p:nvPr/>
        </p:nvSpPr>
        <p:spPr>
          <a:xfrm>
            <a:off x="618265" y="1159916"/>
            <a:ext cx="8692673" cy="3426864"/>
          </a:xfrm>
          <a:prstGeom prst="rect">
            <a:avLst/>
          </a:prstGeom>
          <a:noFill/>
        </p:spPr>
        <p:txBody>
          <a:bodyPr wrap="square" lIns="101882" tIns="50941" rIns="101882" bIns="50941" rtlCol="0">
            <a:spAutoFit/>
          </a:bodyPr>
          <a:lstStyle/>
          <a:p>
            <a:pPr algn="ctr"/>
            <a:r>
              <a:rPr lang="en-US" sz="7200" dirty="0">
                <a:latin typeface="Stencil" panose="040409050D0802020404" pitchFamily="82" charset="0"/>
              </a:rPr>
              <a:t>F</a:t>
            </a:r>
            <a:r>
              <a:rPr lang="en-US" sz="7200" dirty="0" smtClean="0">
                <a:latin typeface="Stencil" panose="040409050D0802020404" pitchFamily="82" charset="0"/>
              </a:rPr>
              <a:t> </a:t>
            </a:r>
            <a:r>
              <a:rPr lang="en-US" sz="7200" dirty="0">
                <a:latin typeface="Stencil" panose="040409050D0802020404" pitchFamily="82" charset="0"/>
              </a:rPr>
              <a:t>= ?</a:t>
            </a:r>
          </a:p>
          <a:p>
            <a:pPr algn="ctr"/>
            <a:r>
              <a:rPr lang="en-US" sz="7200" dirty="0">
                <a:latin typeface="Stencil" panose="040409050D0802020404" pitchFamily="82" charset="0"/>
              </a:rPr>
              <a:t>A = ?</a:t>
            </a:r>
          </a:p>
          <a:p>
            <a:pPr algn="ctr"/>
            <a:r>
              <a:rPr lang="en-US" sz="7200" dirty="0" smtClean="0">
                <a:latin typeface="Stencil" panose="040409050D0802020404" pitchFamily="82" charset="0"/>
              </a:rPr>
              <a:t>B </a:t>
            </a:r>
            <a:r>
              <a:rPr lang="en-US" sz="7200" dirty="0">
                <a:latin typeface="Stencil" panose="040409050D0802020404" pitchFamily="82" charset="0"/>
              </a:rPr>
              <a:t>= </a:t>
            </a:r>
            <a:r>
              <a:rPr lang="en-US" sz="7200" dirty="0" smtClean="0">
                <a:latin typeface="Stencil" panose="040409050D0802020404" pitchFamily="82" charset="0"/>
              </a:rPr>
              <a:t>?</a:t>
            </a:r>
            <a:endParaRPr lang="en-US" sz="7200" dirty="0">
              <a:latin typeface="Stencil" panose="040409050D0802020404" pitchFamily="82" charset="0"/>
            </a:endParaRPr>
          </a:p>
        </p:txBody>
      </p:sp>
    </p:spTree>
    <p:extLst>
      <p:ext uri="{BB962C8B-B14F-4D97-AF65-F5344CB8AC3E}">
        <p14:creationId xmlns:p14="http://schemas.microsoft.com/office/powerpoint/2010/main" val="232476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324" y="1"/>
            <a:ext cx="9024877" cy="453903"/>
          </a:xfrm>
        </p:spPr>
        <p:txBody>
          <a:bodyPr lIns="101882" tIns="50941" rIns="101882" bIns="50941">
            <a:noAutofit/>
          </a:bodyPr>
          <a:lstStyle/>
          <a:p>
            <a:pPr algn="l">
              <a:lnSpc>
                <a:spcPct val="80000"/>
              </a:lnSpc>
            </a:pPr>
            <a:r>
              <a:rPr lang="en-US" sz="2800" b="1" dirty="0" smtClean="0">
                <a:solidFill>
                  <a:schemeClr val="bg1"/>
                </a:solidFill>
                <a:latin typeface="Stencil" panose="040409050D0802020404" pitchFamily="82" charset="0"/>
                <a:cs typeface="Interstate ExtraLight"/>
              </a:rPr>
              <a:t>Selling </a:t>
            </a:r>
            <a:r>
              <a:rPr lang="en-US" sz="2800" b="1" dirty="0">
                <a:solidFill>
                  <a:schemeClr val="bg1"/>
                </a:solidFill>
                <a:latin typeface="Stencil" panose="040409050D0802020404" pitchFamily="82" charset="0"/>
                <a:cs typeface="Interstate ExtraLight"/>
              </a:rPr>
              <a:t>through each Step</a:t>
            </a:r>
          </a:p>
        </p:txBody>
      </p:sp>
      <p:sp>
        <p:nvSpPr>
          <p:cNvPr id="5" name="TextBox 4"/>
          <p:cNvSpPr txBox="1"/>
          <p:nvPr/>
        </p:nvSpPr>
        <p:spPr>
          <a:xfrm>
            <a:off x="359886" y="646511"/>
            <a:ext cx="9283259" cy="6873961"/>
          </a:xfrm>
          <a:prstGeom prst="rect">
            <a:avLst/>
          </a:prstGeom>
          <a:noFill/>
        </p:spPr>
        <p:txBody>
          <a:bodyPr wrap="square" lIns="101882" tIns="50941" rIns="101882" bIns="50941" rtlCol="0">
            <a:spAutoFit/>
          </a:bodyPr>
          <a:lstStyle/>
          <a:p>
            <a:pPr marL="827795" lvl="1" indent="-318383">
              <a:buFont typeface="Arial" panose="020B0604020202020204" pitchFamily="34" charset="0"/>
              <a:buChar char="•"/>
            </a:pPr>
            <a:r>
              <a:rPr lang="en-US" b="1" dirty="0">
                <a:latin typeface="Berlin Sans FB" panose="020E0602020502020306" pitchFamily="34" charset="0"/>
              </a:rPr>
              <a:t>Step 1 – Intro, Interest &amp; Rapport</a:t>
            </a:r>
          </a:p>
          <a:p>
            <a:pPr marL="1337207" lvl="2" indent="-318383">
              <a:buFont typeface="Arial" panose="020B0604020202020204" pitchFamily="34" charset="0"/>
              <a:buChar char="•"/>
            </a:pPr>
            <a:r>
              <a:rPr lang="en-US" dirty="0">
                <a:latin typeface="Berlin Sans FB" panose="020E0602020502020306" pitchFamily="34" charset="0"/>
              </a:rPr>
              <a:t>Use your sincere enthusiasm to spark interest</a:t>
            </a:r>
          </a:p>
          <a:p>
            <a:pPr marL="1337207" lvl="2" indent="-318383">
              <a:buFont typeface="Arial" panose="020B0604020202020204" pitchFamily="34" charset="0"/>
              <a:buChar char="•"/>
            </a:pPr>
            <a:r>
              <a:rPr lang="en-US" dirty="0">
                <a:latin typeface="Berlin Sans FB" panose="020E0602020502020306" pitchFamily="34" charset="0"/>
              </a:rPr>
              <a:t>Build momentum and lead buyer to next step</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2 </a:t>
            </a:r>
            <a:r>
              <a:rPr lang="en-US" b="1" dirty="0" smtClean="0">
                <a:latin typeface="Berlin Sans FB" panose="020E0602020502020306" pitchFamily="34" charset="0"/>
              </a:rPr>
              <a:t>– Discovery &amp; Whiteboard</a:t>
            </a:r>
            <a:endParaRPr lang="en-US" b="1" dirty="0">
              <a:latin typeface="Berlin Sans FB" panose="020E0602020502020306" pitchFamily="34" charset="0"/>
            </a:endParaRPr>
          </a:p>
          <a:p>
            <a:pPr marL="1337207" lvl="2" indent="-318383">
              <a:buFont typeface="Arial" panose="020B0604020202020204" pitchFamily="34" charset="0"/>
              <a:buChar char="•"/>
            </a:pPr>
            <a:r>
              <a:rPr lang="en-US" dirty="0" smtClean="0">
                <a:latin typeface="Berlin Sans FB" panose="020E0602020502020306" pitchFamily="34" charset="0"/>
              </a:rPr>
              <a:t>Draw where there front door is located and move to other points of entry thereafter</a:t>
            </a:r>
            <a:endParaRPr lang="en-US" dirty="0">
              <a:latin typeface="Berlin Sans FB" panose="020E0602020502020306" pitchFamily="34" charset="0"/>
            </a:endParaRPr>
          </a:p>
          <a:p>
            <a:pPr marL="1337207" lvl="2" indent="-318383">
              <a:buFont typeface="Arial" panose="020B0604020202020204" pitchFamily="34" charset="0"/>
              <a:buChar char="•"/>
            </a:pPr>
            <a:r>
              <a:rPr lang="en-US" dirty="0">
                <a:latin typeface="Berlin Sans FB" panose="020E0602020502020306" pitchFamily="34" charset="0"/>
              </a:rPr>
              <a:t>Build momentum and lead buyer to next step</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3 – Overcoming Objections with LAER </a:t>
            </a:r>
          </a:p>
          <a:p>
            <a:pPr marL="1337207" lvl="2" indent="-318383">
              <a:buFont typeface="Arial" panose="020B0604020202020204" pitchFamily="34" charset="0"/>
              <a:buChar char="•"/>
            </a:pPr>
            <a:r>
              <a:rPr lang="en-US" dirty="0">
                <a:latin typeface="Berlin Sans FB" panose="020E0602020502020306" pitchFamily="34" charset="0"/>
              </a:rPr>
              <a:t>Walk the Wheel and transition only after you have understood and answered the customers objection</a:t>
            </a:r>
          </a:p>
          <a:p>
            <a:pPr marL="1337207" lvl="2" indent="-318383">
              <a:buFont typeface="Arial" panose="020B0604020202020204" pitchFamily="34" charset="0"/>
              <a:buChar char="•"/>
            </a:pPr>
            <a:r>
              <a:rPr lang="en-US" dirty="0">
                <a:latin typeface="Berlin Sans FB" panose="020E0602020502020306" pitchFamily="34" charset="0"/>
              </a:rPr>
              <a:t>If there is more than one objection, keep walking the wheel</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4 – Recap &amp; Move to Equipment Qualification</a:t>
            </a:r>
          </a:p>
          <a:p>
            <a:pPr lvl="1"/>
            <a:endParaRPr lang="en-US" b="1"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5 – FABs to finish the process and customize the package to their needs</a:t>
            </a:r>
          </a:p>
          <a:p>
            <a:pPr marL="827795" lvl="1" indent="-318383">
              <a:buFont typeface="Arial" panose="020B0604020202020204" pitchFamily="34" charset="0"/>
              <a:buChar char="•"/>
            </a:pPr>
            <a:endParaRPr lang="en-US" b="1"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6 – Thank you – here’s our “Like a Good Neighbor” promotion for referrals</a:t>
            </a:r>
          </a:p>
          <a:p>
            <a:endParaRPr lang="en-US" dirty="0">
              <a:solidFill>
                <a:prstClr val="black"/>
              </a:solidFill>
            </a:endParaRPr>
          </a:p>
        </p:txBody>
      </p:sp>
    </p:spTree>
    <p:extLst>
      <p:ext uri="{BB962C8B-B14F-4D97-AF65-F5344CB8AC3E}">
        <p14:creationId xmlns:p14="http://schemas.microsoft.com/office/powerpoint/2010/main" val="93590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wipe(down)">
                                      <p:cBhvr>
                                        <p:cTn id="37" dur="500"/>
                                        <p:tgtEl>
                                          <p:spTgt spid="5">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14" end="14"/>
                                            </p:txEl>
                                          </p:spTgt>
                                        </p:tgtEl>
                                        <p:attrNameLst>
                                          <p:attrName>style.visibility</p:attrName>
                                        </p:attrNameLst>
                                      </p:cBhvr>
                                      <p:to>
                                        <p:strVal val="visible"/>
                                      </p:to>
                                    </p:set>
                                    <p:anim calcmode="lin" valueType="num">
                                      <p:cBhvr additive="base">
                                        <p:cTn id="42"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6" end="16"/>
                                            </p:txEl>
                                          </p:spTgt>
                                        </p:tgtEl>
                                        <p:attrNameLst>
                                          <p:attrName>style.visibility</p:attrName>
                                        </p:attrNameLst>
                                      </p:cBhvr>
                                      <p:to>
                                        <p:strVal val="visible"/>
                                      </p:to>
                                    </p:set>
                                    <p:animEffect transition="in" filter="fade">
                                      <p:cBhvr>
                                        <p:cTn id="48"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267" y="1"/>
            <a:ext cx="9024877" cy="453903"/>
          </a:xfrm>
        </p:spPr>
        <p:txBody>
          <a:bodyPr lIns="101882" tIns="50941" rIns="101882" bIns="50941">
            <a:noAutofit/>
          </a:bodyPr>
          <a:lstStyle/>
          <a:p>
            <a:pPr algn="l">
              <a:lnSpc>
                <a:spcPct val="80000"/>
              </a:lnSpc>
            </a:pPr>
            <a:r>
              <a:rPr lang="en-US" sz="2700" b="1" dirty="0">
                <a:solidFill>
                  <a:schemeClr val="bg1"/>
                </a:solidFill>
                <a:latin typeface="Stencil" panose="040409050D0802020404" pitchFamily="82" charset="0"/>
                <a:cs typeface="Interstate ExtraLight"/>
              </a:rPr>
              <a:t>Key Points – Leading the Buyer </a:t>
            </a:r>
          </a:p>
        </p:txBody>
      </p:sp>
      <p:sp>
        <p:nvSpPr>
          <p:cNvPr id="5" name="TextBox 4"/>
          <p:cNvSpPr txBox="1"/>
          <p:nvPr/>
        </p:nvSpPr>
        <p:spPr>
          <a:xfrm>
            <a:off x="618267" y="646512"/>
            <a:ext cx="8692673" cy="6383286"/>
          </a:xfrm>
          <a:prstGeom prst="rect">
            <a:avLst/>
          </a:prstGeom>
          <a:noFill/>
        </p:spPr>
        <p:txBody>
          <a:bodyPr wrap="square" lIns="101882" tIns="50941" rIns="101882" bIns="50941" rtlCol="0">
            <a:spAutoFit/>
          </a:bodyPr>
          <a:lstStyle/>
          <a:p>
            <a:pPr marL="827795" lvl="1" indent="-318383">
              <a:buFont typeface="Arial" panose="020B0604020202020204" pitchFamily="34" charset="0"/>
              <a:buChar char="•"/>
            </a:pPr>
            <a:r>
              <a:rPr lang="en-US" dirty="0">
                <a:latin typeface="Berlin Sans FB" panose="020E0602020502020306" pitchFamily="34" charset="0"/>
              </a:rPr>
              <a:t>Be passionately enthusiastic throughout the conversation – the more you’re eager to help and listen, the faster you’ll be able to understand their problem.</a:t>
            </a:r>
          </a:p>
          <a:p>
            <a:pPr lvl="1"/>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Use LAER throughout the sales process to ensure you’ve covered all the customer’s concerns and adequately answered their questions.</a:t>
            </a:r>
          </a:p>
          <a:p>
            <a:pPr marL="827795" lvl="1" indent="-318383">
              <a:buFont typeface="Arial" panose="020B0604020202020204" pitchFamily="34" charset="0"/>
              <a:buChar char="•"/>
            </a:pPr>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Confidently assume the close each step of the process, by recommending a package that meets their needs. Recap their needs, build momentum to transition, and then lead the buyer to the next step.</a:t>
            </a:r>
          </a:p>
          <a:p>
            <a:pPr lvl="1"/>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Use FABs to paint a picture of how the customer’s life will be positively impacted by selecting Protect America.</a:t>
            </a:r>
          </a:p>
          <a:p>
            <a:pPr lvl="1"/>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Ensure you’ve delivered the Terms &amp; Conditions, described the installation process, Protect America’s Customer Support, and answered their questions.</a:t>
            </a:r>
          </a:p>
          <a:p>
            <a:pPr marL="827795" lvl="1" indent="-318383">
              <a:buFont typeface="Arial" panose="020B0604020202020204" pitchFamily="34" charset="0"/>
              <a:buChar char="•"/>
            </a:pPr>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Thank the customer for their business and ask for referrals.</a:t>
            </a:r>
          </a:p>
          <a:p>
            <a:endParaRPr lang="en-US" dirty="0">
              <a:solidFill>
                <a:prstClr val="black"/>
              </a:solidFill>
            </a:endParaRPr>
          </a:p>
        </p:txBody>
      </p:sp>
    </p:spTree>
    <p:extLst>
      <p:ext uri="{BB962C8B-B14F-4D97-AF65-F5344CB8AC3E}">
        <p14:creationId xmlns:p14="http://schemas.microsoft.com/office/powerpoint/2010/main" val="368729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fade">
                                      <p:cBhvr>
                                        <p:cTn id="2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882" y="833846"/>
            <a:ext cx="8633460" cy="5337048"/>
          </a:xfrm>
        </p:spPr>
        <p:txBody>
          <a:bodyPr lIns="101882" tIns="50941" rIns="101882" bIns="50941">
            <a:normAutofit fontScale="92500" lnSpcReduction="20000"/>
          </a:bodyPr>
          <a:lstStyle/>
          <a:p>
            <a:r>
              <a:rPr lang="en-US" sz="2600" dirty="0" smtClean="0">
                <a:latin typeface="Berlin Sans FB" panose="020E0602020502020306" pitchFamily="34" charset="0"/>
              </a:rPr>
              <a:t>A burglary happens every 14.6 seconds</a:t>
            </a:r>
          </a:p>
          <a:p>
            <a:endParaRPr lang="en-US" sz="2600" dirty="0">
              <a:latin typeface="Berlin Sans FB" panose="020E0602020502020306" pitchFamily="34" charset="0"/>
            </a:endParaRPr>
          </a:p>
          <a:p>
            <a:r>
              <a:rPr lang="en-US" sz="2600" dirty="0" smtClean="0">
                <a:latin typeface="Berlin Sans FB" panose="020E0602020502020306" pitchFamily="34" charset="0"/>
              </a:rPr>
              <a:t>62.4% 6am-6pm</a:t>
            </a:r>
          </a:p>
          <a:p>
            <a:endParaRPr lang="en-US" sz="2600" dirty="0">
              <a:latin typeface="Berlin Sans FB" panose="020E0602020502020306" pitchFamily="34" charset="0"/>
            </a:endParaRPr>
          </a:p>
          <a:p>
            <a:r>
              <a:rPr lang="en-US" sz="2600" dirty="0" smtClean="0">
                <a:latin typeface="Berlin Sans FB" panose="020E0602020502020306" pitchFamily="34" charset="0"/>
              </a:rPr>
              <a:t>34% enter through front door</a:t>
            </a:r>
          </a:p>
          <a:p>
            <a:endParaRPr lang="en-US" sz="2600" dirty="0">
              <a:latin typeface="Berlin Sans FB" panose="020E0602020502020306" pitchFamily="34" charset="0"/>
            </a:endParaRPr>
          </a:p>
          <a:p>
            <a:r>
              <a:rPr lang="en-US" sz="2600" dirty="0" smtClean="0">
                <a:latin typeface="Berlin Sans FB" panose="020E0602020502020306" pitchFamily="34" charset="0"/>
              </a:rPr>
              <a:t>23% through a 1</a:t>
            </a:r>
            <a:r>
              <a:rPr lang="en-US" sz="2600" baseline="30000" dirty="0" smtClean="0">
                <a:latin typeface="Berlin Sans FB" panose="020E0602020502020306" pitchFamily="34" charset="0"/>
              </a:rPr>
              <a:t>st</a:t>
            </a:r>
            <a:r>
              <a:rPr lang="en-US" sz="2600" dirty="0" smtClean="0">
                <a:latin typeface="Berlin Sans FB" panose="020E0602020502020306" pitchFamily="34" charset="0"/>
              </a:rPr>
              <a:t> floor window </a:t>
            </a:r>
          </a:p>
          <a:p>
            <a:endParaRPr lang="en-US" sz="2600" dirty="0">
              <a:latin typeface="Berlin Sans FB" panose="020E0602020502020306" pitchFamily="34" charset="0"/>
            </a:endParaRPr>
          </a:p>
          <a:p>
            <a:r>
              <a:rPr lang="en-US" sz="2600" dirty="0" smtClean="0">
                <a:latin typeface="Berlin Sans FB" panose="020E0602020502020306" pitchFamily="34" charset="0"/>
              </a:rPr>
              <a:t>96% through a locked door or window</a:t>
            </a:r>
          </a:p>
          <a:p>
            <a:endParaRPr lang="en-US" sz="2600" dirty="0">
              <a:latin typeface="Berlin Sans FB" panose="020E0602020502020306" pitchFamily="34" charset="0"/>
            </a:endParaRPr>
          </a:p>
          <a:p>
            <a:r>
              <a:rPr lang="en-US" sz="2600" dirty="0" smtClean="0">
                <a:latin typeface="Berlin Sans FB" panose="020E0602020502020306" pitchFamily="34" charset="0"/>
              </a:rPr>
              <a:t>9% enter through the garage </a:t>
            </a:r>
          </a:p>
          <a:p>
            <a:endParaRPr lang="en-US" sz="2600" dirty="0">
              <a:latin typeface="Berlin Sans FB" panose="020E0602020502020306" pitchFamily="34" charset="0"/>
            </a:endParaRPr>
          </a:p>
          <a:p>
            <a:r>
              <a:rPr lang="en-US" sz="2600" dirty="0" smtClean="0">
                <a:latin typeface="Berlin Sans FB" panose="020E0602020502020306" pitchFamily="34" charset="0"/>
              </a:rPr>
              <a:t>Smoke detection is the #2 reason people get monitored security systems</a:t>
            </a:r>
            <a:endParaRPr lang="en-US" sz="2600" dirty="0">
              <a:latin typeface="Berlin Sans FB" panose="020E0602020502020306" pitchFamily="34" charset="0"/>
            </a:endParaRPr>
          </a:p>
          <a:p>
            <a:endParaRPr lang="en-US" dirty="0" smtClean="0"/>
          </a:p>
          <a:p>
            <a:endParaRPr lang="en-US" dirty="0"/>
          </a:p>
        </p:txBody>
      </p:sp>
      <p:sp>
        <p:nvSpPr>
          <p:cNvPr id="4" name="Rectangle 3"/>
          <p:cNvSpPr/>
          <p:nvPr/>
        </p:nvSpPr>
        <p:spPr>
          <a:xfrm>
            <a:off x="369906" y="-1"/>
            <a:ext cx="6279087" cy="523220"/>
          </a:xfrm>
          <a:prstGeom prst="rect">
            <a:avLst/>
          </a:prstGeom>
        </p:spPr>
        <p:txBody>
          <a:bodyPr wrap="square">
            <a:spAutoFit/>
          </a:bodyPr>
          <a:lstStyle/>
          <a:p>
            <a:r>
              <a:rPr lang="en-US" sz="2800" dirty="0">
                <a:solidFill>
                  <a:schemeClr val="bg1"/>
                </a:solidFill>
                <a:latin typeface="Stencil" panose="040409050D0802020404" pitchFamily="82" charset="0"/>
              </a:rPr>
              <a:t>Knowledge is Power</a:t>
            </a:r>
          </a:p>
        </p:txBody>
      </p:sp>
    </p:spTree>
    <p:extLst>
      <p:ext uri="{BB962C8B-B14F-4D97-AF65-F5344CB8AC3E}">
        <p14:creationId xmlns:p14="http://schemas.microsoft.com/office/powerpoint/2010/main" val="164497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5" y="0"/>
            <a:ext cx="6328954" cy="550893"/>
          </a:xfrm>
        </p:spPr>
        <p:txBody>
          <a:bodyPr lIns="101882" tIns="50941" rIns="101882" bIns="50941">
            <a:normAutofit fontScale="90000"/>
          </a:bodyPr>
          <a:lstStyle/>
          <a:p>
            <a:r>
              <a:rPr lang="en-US" sz="3400" dirty="0">
                <a:solidFill>
                  <a:schemeClr val="bg1"/>
                </a:solidFill>
                <a:latin typeface="Stencil" panose="040409050D0802020404" pitchFamily="82" charset="0"/>
              </a:rPr>
              <a:t>Benefits Recap</a:t>
            </a:r>
          </a:p>
        </p:txBody>
      </p:sp>
      <p:sp>
        <p:nvSpPr>
          <p:cNvPr id="3" name="Content Placeholder 2"/>
          <p:cNvSpPr>
            <a:spLocks noGrp="1"/>
          </p:cNvSpPr>
          <p:nvPr>
            <p:ph idx="1"/>
          </p:nvPr>
        </p:nvSpPr>
        <p:spPr>
          <a:xfrm>
            <a:off x="411480" y="809896"/>
            <a:ext cx="9052560" cy="5597511"/>
          </a:xfrm>
        </p:spPr>
        <p:txBody>
          <a:bodyPr lIns="101882" tIns="50941" rIns="101882" bIns="50941">
            <a:normAutofit fontScale="92500"/>
          </a:bodyPr>
          <a:lstStyle/>
          <a:p>
            <a:r>
              <a:rPr lang="en-US" dirty="0" smtClean="0">
                <a:latin typeface="Berlin Sans FB" panose="020E0602020502020306" pitchFamily="34" charset="0"/>
              </a:rPr>
              <a:t>All vulnerable Doors and windows protected</a:t>
            </a:r>
          </a:p>
          <a:p>
            <a:r>
              <a:rPr lang="en-US" dirty="0" smtClean="0">
                <a:latin typeface="Berlin Sans FB" panose="020E0602020502020306" pitchFamily="34" charset="0"/>
              </a:rPr>
              <a:t>No installation fee/activation fee</a:t>
            </a:r>
          </a:p>
          <a:p>
            <a:r>
              <a:rPr lang="en-US" dirty="0" smtClean="0">
                <a:latin typeface="Berlin Sans FB" panose="020E0602020502020306" pitchFamily="34" charset="0"/>
              </a:rPr>
              <a:t>Install at your convenience</a:t>
            </a:r>
          </a:p>
          <a:p>
            <a:r>
              <a:rPr lang="en-US" dirty="0" smtClean="0">
                <a:latin typeface="Berlin Sans FB" panose="020E0602020502020306" pitchFamily="34" charset="0"/>
              </a:rPr>
              <a:t>Interactive services</a:t>
            </a:r>
          </a:p>
          <a:p>
            <a:pPr lvl="1"/>
            <a:r>
              <a:rPr lang="en-US" dirty="0" smtClean="0">
                <a:latin typeface="Berlin Sans FB" panose="020E0602020502020306" pitchFamily="34" charset="0"/>
              </a:rPr>
              <a:t>Arm/Disarm system from cell phone/computer</a:t>
            </a:r>
          </a:p>
          <a:p>
            <a:pPr lvl="1"/>
            <a:r>
              <a:rPr lang="en-US" dirty="0" smtClean="0">
                <a:latin typeface="Berlin Sans FB" panose="020E0602020502020306" pitchFamily="34" charset="0"/>
              </a:rPr>
              <a:t>Receive System status changes</a:t>
            </a:r>
          </a:p>
          <a:p>
            <a:r>
              <a:rPr lang="en-US" dirty="0" smtClean="0">
                <a:latin typeface="Berlin Sans FB" panose="020E0602020502020306" pitchFamily="34" charset="0"/>
              </a:rPr>
              <a:t>Lifetime equipment </a:t>
            </a:r>
            <a:r>
              <a:rPr lang="en-US" dirty="0">
                <a:latin typeface="Berlin Sans FB" panose="020E0602020502020306" pitchFamily="34" charset="0"/>
              </a:rPr>
              <a:t>replacement </a:t>
            </a:r>
            <a:r>
              <a:rPr lang="en-US" dirty="0" smtClean="0">
                <a:latin typeface="Berlin Sans FB" panose="020E0602020502020306" pitchFamily="34" charset="0"/>
              </a:rPr>
              <a:t>at </a:t>
            </a:r>
            <a:r>
              <a:rPr lang="en-US" dirty="0">
                <a:latin typeface="Berlin Sans FB" panose="020E0602020502020306" pitchFamily="34" charset="0"/>
              </a:rPr>
              <a:t>no </a:t>
            </a:r>
            <a:r>
              <a:rPr lang="en-US" dirty="0" smtClean="0">
                <a:latin typeface="Berlin Sans FB" panose="020E0602020502020306" pitchFamily="34" charset="0"/>
              </a:rPr>
              <a:t>charge</a:t>
            </a:r>
          </a:p>
          <a:p>
            <a:r>
              <a:rPr lang="en-US" dirty="0" smtClean="0">
                <a:latin typeface="Berlin Sans FB" panose="020E0602020502020306" pitchFamily="34" charset="0"/>
              </a:rPr>
              <a:t>Lifetime Rate will </a:t>
            </a:r>
            <a:r>
              <a:rPr lang="en-US" dirty="0">
                <a:latin typeface="Berlin Sans FB" panose="020E0602020502020306" pitchFamily="34" charset="0"/>
              </a:rPr>
              <a:t>never go </a:t>
            </a:r>
            <a:r>
              <a:rPr lang="en-US" dirty="0" smtClean="0">
                <a:latin typeface="Berlin Sans FB" panose="020E0602020502020306" pitchFamily="34" charset="0"/>
              </a:rPr>
              <a:t>up</a:t>
            </a:r>
          </a:p>
          <a:p>
            <a:r>
              <a:rPr lang="en-US" dirty="0" smtClean="0">
                <a:latin typeface="Berlin Sans FB" panose="020E0602020502020306" pitchFamily="34" charset="0"/>
              </a:rPr>
              <a:t>Homeowners insurance discount</a:t>
            </a:r>
            <a:endParaRPr lang="en-US" dirty="0">
              <a:latin typeface="Berlin Sans FB" panose="020E0602020502020306" pitchFamily="34" charset="0"/>
            </a:endParaRPr>
          </a:p>
          <a:p>
            <a:pPr lvl="1"/>
            <a:endParaRPr lang="en-US" dirty="0" smtClean="0"/>
          </a:p>
        </p:txBody>
      </p:sp>
    </p:spTree>
    <p:extLst>
      <p:ext uri="{BB962C8B-B14F-4D97-AF65-F5344CB8AC3E}">
        <p14:creationId xmlns:p14="http://schemas.microsoft.com/office/powerpoint/2010/main" val="2765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8265" y="1159916"/>
            <a:ext cx="8692673" cy="3426864"/>
          </a:xfrm>
          <a:prstGeom prst="rect">
            <a:avLst/>
          </a:prstGeom>
          <a:noFill/>
        </p:spPr>
        <p:txBody>
          <a:bodyPr wrap="square" lIns="101882" tIns="50941" rIns="101882" bIns="50941" rtlCol="0">
            <a:spAutoFit/>
          </a:bodyPr>
          <a:lstStyle/>
          <a:p>
            <a:pPr algn="ctr"/>
            <a:r>
              <a:rPr lang="en-US" sz="7200" dirty="0" smtClean="0">
                <a:latin typeface="Stencil" panose="040409050D0802020404" pitchFamily="82" charset="0"/>
              </a:rPr>
              <a:t>ARE YOU A PROTECT AMERICA</a:t>
            </a:r>
          </a:p>
          <a:p>
            <a:pPr algn="ctr"/>
            <a:r>
              <a:rPr lang="en-US" sz="7200" dirty="0" smtClean="0">
                <a:latin typeface="Stencil" panose="040409050D0802020404" pitchFamily="82" charset="0"/>
              </a:rPr>
              <a:t>HERO!?!</a:t>
            </a:r>
            <a:endParaRPr lang="en-US" sz="7200" dirty="0">
              <a:latin typeface="Stencil" panose="040409050D0802020404" pitchFamily="82" charset="0"/>
            </a:endParaRPr>
          </a:p>
        </p:txBody>
      </p:sp>
    </p:spTree>
    <p:extLst>
      <p:ext uri="{BB962C8B-B14F-4D97-AF65-F5344CB8AC3E}">
        <p14:creationId xmlns:p14="http://schemas.microsoft.com/office/powerpoint/2010/main" val="17044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810" y="0"/>
            <a:ext cx="6028508" cy="535577"/>
          </a:xfrm>
        </p:spPr>
        <p:txBody>
          <a:bodyPr lIns="101882" tIns="50941" rIns="101882" bIns="50941">
            <a:normAutofit/>
          </a:bodyPr>
          <a:lstStyle/>
          <a:p>
            <a:r>
              <a:rPr lang="en-US" sz="2800" dirty="0" smtClean="0">
                <a:solidFill>
                  <a:schemeClr val="bg1"/>
                </a:solidFill>
                <a:latin typeface="Stencil" panose="040409050D0802020404" pitchFamily="82" charset="0"/>
              </a:rPr>
              <a:t>The Competition</a:t>
            </a:r>
            <a:endParaRPr lang="en-US" sz="2800" dirty="0">
              <a:solidFill>
                <a:schemeClr val="bg1"/>
              </a:solidFill>
              <a:latin typeface="Stencil" panose="040409050D0802020404" pitchFamily="82" charset="0"/>
            </a:endParaRPr>
          </a:p>
        </p:txBody>
      </p:sp>
      <p:sp>
        <p:nvSpPr>
          <p:cNvPr id="3" name="Content Placeholder 2"/>
          <p:cNvSpPr>
            <a:spLocks noGrp="1"/>
          </p:cNvSpPr>
          <p:nvPr>
            <p:ph idx="1"/>
          </p:nvPr>
        </p:nvSpPr>
        <p:spPr>
          <a:xfrm>
            <a:off x="314598" y="809898"/>
            <a:ext cx="9220200" cy="4646168"/>
          </a:xfrm>
        </p:spPr>
        <p:txBody>
          <a:bodyPr lIns="101882" tIns="50941" rIns="101882" bIns="50941">
            <a:noAutofit/>
          </a:bodyPr>
          <a:lstStyle/>
          <a:p>
            <a:r>
              <a:rPr lang="en-US" sz="2000" dirty="0">
                <a:latin typeface="Berlin Sans FB" panose="020E0602020502020306" pitchFamily="34" charset="0"/>
              </a:rPr>
              <a:t>O</a:t>
            </a:r>
            <a:r>
              <a:rPr lang="en-US" sz="2000" dirty="0" smtClean="0">
                <a:latin typeface="Berlin Sans FB" panose="020E0602020502020306" pitchFamily="34" charset="0"/>
              </a:rPr>
              <a:t>ther companies offer an inadequate basic security package:</a:t>
            </a:r>
          </a:p>
          <a:p>
            <a:pPr lvl="1"/>
            <a:r>
              <a:rPr lang="en-US" sz="1500" dirty="0" smtClean="0">
                <a:latin typeface="Berlin Sans FB" panose="020E0602020502020306" pitchFamily="34" charset="0"/>
              </a:rPr>
              <a:t> 2 door sensors and a motion detector = $47.99 with ADT</a:t>
            </a:r>
          </a:p>
          <a:p>
            <a:pPr lvl="2"/>
            <a:r>
              <a:rPr lang="en-US" sz="2000" dirty="0" smtClean="0">
                <a:latin typeface="Berlin Sans FB" panose="020E0602020502020306" pitchFamily="34" charset="0"/>
              </a:rPr>
              <a:t>All window are not protected</a:t>
            </a:r>
          </a:p>
          <a:p>
            <a:pPr lvl="2">
              <a:buFont typeface="Arial" panose="020B0604020202020204" pitchFamily="34" charset="0"/>
              <a:buChar char="•"/>
            </a:pPr>
            <a:endParaRPr lang="en-US" sz="2000" dirty="0">
              <a:latin typeface="Berlin Sans FB" panose="020E0602020502020306" pitchFamily="34" charset="0"/>
            </a:endParaRPr>
          </a:p>
          <a:p>
            <a:pPr lvl="2">
              <a:buFont typeface="Arial" panose="020B0604020202020204" pitchFamily="34" charset="0"/>
              <a:buChar char="•"/>
            </a:pPr>
            <a:r>
              <a:rPr lang="en-US" sz="2000" dirty="0" smtClean="0">
                <a:latin typeface="Berlin Sans FB" panose="020E0602020502020306" pitchFamily="34" charset="0"/>
              </a:rPr>
              <a:t>A Motion detector is not designed to be a </a:t>
            </a:r>
            <a:r>
              <a:rPr lang="en-US" sz="2000" dirty="0">
                <a:latin typeface="Berlin Sans FB" panose="020E0602020502020306" pitchFamily="34" charset="0"/>
              </a:rPr>
              <a:t>primary line of </a:t>
            </a:r>
            <a:r>
              <a:rPr lang="en-US" sz="2000" dirty="0" smtClean="0">
                <a:latin typeface="Berlin Sans FB" panose="020E0602020502020306" pitchFamily="34" charset="0"/>
              </a:rPr>
              <a:t>defense</a:t>
            </a:r>
          </a:p>
          <a:p>
            <a:pPr lvl="2">
              <a:buFont typeface="Arial" panose="020B0604020202020204" pitchFamily="34" charset="0"/>
              <a:buChar char="•"/>
            </a:pPr>
            <a:endParaRPr lang="en-US" sz="2000" dirty="0">
              <a:latin typeface="Berlin Sans FB" panose="020E0602020502020306" pitchFamily="34" charset="0"/>
            </a:endParaRPr>
          </a:p>
          <a:p>
            <a:pPr lvl="2">
              <a:buFont typeface="Arial" panose="020B0604020202020204" pitchFamily="34" charset="0"/>
              <a:buChar char="•"/>
            </a:pPr>
            <a:r>
              <a:rPr lang="en-US" sz="2000" dirty="0" smtClean="0">
                <a:latin typeface="Berlin Sans FB" panose="020E0602020502020306" pitchFamily="34" charset="0"/>
              </a:rPr>
              <a:t>The motion detector detects an intruder after they are inside the home.</a:t>
            </a:r>
          </a:p>
          <a:p>
            <a:pPr lvl="2">
              <a:buFont typeface="Arial" panose="020B0604020202020204" pitchFamily="34" charset="0"/>
              <a:buChar char="•"/>
            </a:pPr>
            <a:endParaRPr lang="en-US" sz="2000" dirty="0">
              <a:latin typeface="Berlin Sans FB" panose="020E0602020502020306" pitchFamily="34" charset="0"/>
            </a:endParaRPr>
          </a:p>
          <a:p>
            <a:pPr lvl="2">
              <a:buFont typeface="Arial" panose="020B0604020202020204" pitchFamily="34" charset="0"/>
              <a:buChar char="•"/>
            </a:pPr>
            <a:r>
              <a:rPr lang="en-US" sz="2000" dirty="0" smtClean="0">
                <a:latin typeface="Berlin Sans FB" panose="020E0602020502020306" pitchFamily="34" charset="0"/>
              </a:rPr>
              <a:t>A Motion detector is not used when you are in the home.</a:t>
            </a:r>
          </a:p>
          <a:p>
            <a:pPr>
              <a:buFont typeface="Arial" panose="020B0604020202020204" pitchFamily="34" charset="0"/>
              <a:buChar char="•"/>
            </a:pPr>
            <a:r>
              <a:rPr lang="en-US" sz="2000" dirty="0" smtClean="0">
                <a:latin typeface="Berlin Sans FB" panose="020E0602020502020306" pitchFamily="34" charset="0"/>
              </a:rPr>
              <a:t>62.4% of burglaries take place between 6a-6p</a:t>
            </a:r>
          </a:p>
          <a:p>
            <a:pPr>
              <a:buFont typeface="Arial" panose="020B0604020202020204" pitchFamily="34" charset="0"/>
              <a:buChar char="•"/>
            </a:pPr>
            <a:r>
              <a:rPr lang="en-US" sz="2000" dirty="0" smtClean="0">
                <a:latin typeface="Berlin Sans FB" panose="020E0602020502020306" pitchFamily="34" charset="0"/>
              </a:rPr>
              <a:t>Master Bedroom in first room targeted</a:t>
            </a:r>
          </a:p>
          <a:p>
            <a:pPr>
              <a:buFont typeface="Arial" panose="020B0604020202020204" pitchFamily="34" charset="0"/>
              <a:buChar char="•"/>
            </a:pPr>
            <a:r>
              <a:rPr lang="en-US" sz="2000" dirty="0" smtClean="0">
                <a:latin typeface="Berlin Sans FB" panose="020E0602020502020306" pitchFamily="34" charset="0"/>
              </a:rPr>
              <a:t>Every 15 seconds a burglary happens</a:t>
            </a:r>
            <a:endParaRPr lang="en-US" sz="2000" dirty="0">
              <a:latin typeface="Berlin Sans FB" panose="020E0602020502020306" pitchFamily="34" charset="0"/>
            </a:endParaRPr>
          </a:p>
        </p:txBody>
      </p:sp>
      <p:pic>
        <p:nvPicPr>
          <p:cNvPr id="4" name="Picture 6" descr="http://www.bettercallsaul.com/media/images/mainheader_nosau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594" y="5233997"/>
            <a:ext cx="7524205" cy="18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1000"/>
                                        <p:tgtEl>
                                          <p:spTgt spid="3">
                                            <p:txEl>
                                              <p:pRg st="11" end="11"/>
                                            </p:txEl>
                                          </p:spTgt>
                                        </p:tgtEl>
                                      </p:cBhvr>
                                    </p:animEffect>
                                    <p:anim calcmode="lin" valueType="num">
                                      <p:cBhvr>
                                        <p:cTn id="3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8891" cy="496389"/>
          </a:xfrm>
        </p:spPr>
        <p:txBody>
          <a:bodyPr lIns="101882" tIns="50941" rIns="101882" bIns="50941">
            <a:noAutofit/>
          </a:bodyPr>
          <a:lstStyle/>
          <a:p>
            <a:r>
              <a:rPr lang="en-US" sz="2800" dirty="0" smtClean="0">
                <a:solidFill>
                  <a:schemeClr val="bg1"/>
                </a:solidFill>
                <a:latin typeface="Stencil" panose="040409050D0802020404" pitchFamily="82" charset="0"/>
              </a:rPr>
              <a:t>Protect America is THE BEST VALUE</a:t>
            </a:r>
            <a:endParaRPr lang="en-US" sz="2800" dirty="0">
              <a:solidFill>
                <a:schemeClr val="bg1"/>
              </a:solidFill>
              <a:latin typeface="Stencil" panose="040409050D0802020404" pitchFamily="82" charset="0"/>
            </a:endParaRPr>
          </a:p>
        </p:txBody>
      </p:sp>
      <p:sp>
        <p:nvSpPr>
          <p:cNvPr id="3" name="Content Placeholder 2"/>
          <p:cNvSpPr>
            <a:spLocks noGrp="1"/>
          </p:cNvSpPr>
          <p:nvPr>
            <p:ph idx="1"/>
          </p:nvPr>
        </p:nvSpPr>
        <p:spPr>
          <a:xfrm>
            <a:off x="346166" y="874485"/>
            <a:ext cx="9255034" cy="5656944"/>
          </a:xfrm>
        </p:spPr>
        <p:txBody>
          <a:bodyPr lIns="101882" tIns="50941" rIns="101882" bIns="50941"/>
          <a:lstStyle/>
          <a:p>
            <a:r>
              <a:rPr lang="en-US" sz="2700" dirty="0">
                <a:latin typeface="Berlin Sans FB" panose="020E0602020502020306" pitchFamily="34" charset="0"/>
              </a:rPr>
              <a:t>Protect America provides W</a:t>
            </a:r>
            <a:r>
              <a:rPr lang="en-US" sz="2700" dirty="0" smtClean="0">
                <a:latin typeface="Berlin Sans FB" panose="020E0602020502020306" pitchFamily="34" charset="0"/>
              </a:rPr>
              <a:t>hole </a:t>
            </a:r>
            <a:r>
              <a:rPr lang="en-US" sz="2700" dirty="0">
                <a:latin typeface="Berlin Sans FB" panose="020E0602020502020306" pitchFamily="34" charset="0"/>
              </a:rPr>
              <a:t>Home Protection</a:t>
            </a:r>
          </a:p>
          <a:p>
            <a:endParaRPr lang="en-US" sz="700" dirty="0">
              <a:latin typeface="Berlin Sans FB" panose="020E0602020502020306" pitchFamily="34" charset="0"/>
            </a:endParaRPr>
          </a:p>
          <a:p>
            <a:pPr lvl="1">
              <a:buFont typeface="Arial" panose="020B0604020202020204" pitchFamily="34" charset="0"/>
              <a:buChar char="•"/>
            </a:pPr>
            <a:r>
              <a:rPr lang="en-US" sz="2200" dirty="0">
                <a:latin typeface="Berlin Sans FB" panose="020E0602020502020306" pitchFamily="34" charset="0"/>
              </a:rPr>
              <a:t>Protection on every </a:t>
            </a:r>
            <a:r>
              <a:rPr lang="en-US" sz="2200" dirty="0" smtClean="0">
                <a:latin typeface="Berlin Sans FB" panose="020E0602020502020306" pitchFamily="34" charset="0"/>
              </a:rPr>
              <a:t>door </a:t>
            </a:r>
            <a:r>
              <a:rPr lang="en-US" sz="2200" dirty="0">
                <a:latin typeface="Berlin Sans FB" panose="020E0602020502020306" pitchFamily="34" charset="0"/>
              </a:rPr>
              <a:t>and </a:t>
            </a:r>
            <a:r>
              <a:rPr lang="en-US" sz="2200" dirty="0" smtClean="0">
                <a:latin typeface="Berlin Sans FB" panose="020E0602020502020306" pitchFamily="34" charset="0"/>
              </a:rPr>
              <a:t>window</a:t>
            </a:r>
          </a:p>
          <a:p>
            <a:pPr lvl="2">
              <a:buFont typeface="Arial" panose="020B0604020202020204" pitchFamily="34" charset="0"/>
              <a:buChar char="•"/>
            </a:pPr>
            <a:r>
              <a:rPr lang="en-US" sz="1800" dirty="0" smtClean="0">
                <a:latin typeface="Berlin Sans FB" panose="020E0602020502020306" pitchFamily="34" charset="0"/>
              </a:rPr>
              <a:t>Without your home is vulnerable</a:t>
            </a:r>
            <a:endParaRPr lang="en-US" sz="1800" dirty="0">
              <a:latin typeface="Berlin Sans FB" panose="020E0602020502020306" pitchFamily="34" charset="0"/>
            </a:endParaRPr>
          </a:p>
          <a:p>
            <a:pPr lvl="1"/>
            <a:endParaRPr lang="en-US" sz="900" dirty="0">
              <a:latin typeface="Berlin Sans FB" panose="020E0602020502020306" pitchFamily="34" charset="0"/>
            </a:endParaRPr>
          </a:p>
          <a:p>
            <a:pPr lvl="1">
              <a:buFont typeface="Arial" panose="020B0604020202020204" pitchFamily="34" charset="0"/>
              <a:buChar char="•"/>
            </a:pPr>
            <a:r>
              <a:rPr lang="en-US" sz="2200" dirty="0">
                <a:latin typeface="Berlin Sans FB" panose="020E0602020502020306" pitchFamily="34" charset="0"/>
              </a:rPr>
              <a:t>All door and window sensors </a:t>
            </a:r>
            <a:r>
              <a:rPr lang="en-US" sz="2200" dirty="0" smtClean="0">
                <a:latin typeface="Berlin Sans FB" panose="020E0602020502020306" pitchFamily="34" charset="0"/>
              </a:rPr>
              <a:t>detect </a:t>
            </a:r>
            <a:r>
              <a:rPr lang="en-US" sz="2200" dirty="0">
                <a:latin typeface="Berlin Sans FB" panose="020E0602020502020306" pitchFamily="34" charset="0"/>
              </a:rPr>
              <a:t>an intruder while they are still on the outside of the home</a:t>
            </a:r>
          </a:p>
          <a:p>
            <a:pPr lvl="1"/>
            <a:endParaRPr lang="en-US" sz="900" dirty="0">
              <a:latin typeface="Berlin Sans FB" panose="020E0602020502020306" pitchFamily="34" charset="0"/>
            </a:endParaRPr>
          </a:p>
          <a:p>
            <a:pPr lvl="1">
              <a:buFont typeface="Arial" panose="020B0604020202020204" pitchFamily="34" charset="0"/>
              <a:buChar char="•"/>
            </a:pPr>
            <a:r>
              <a:rPr lang="en-US" sz="2200" dirty="0">
                <a:latin typeface="Berlin Sans FB" panose="020E0602020502020306" pitchFamily="34" charset="0"/>
              </a:rPr>
              <a:t>A motion detector as a secondary line of defense.</a:t>
            </a:r>
          </a:p>
          <a:p>
            <a:pPr lvl="1">
              <a:buFont typeface="Arial" panose="020B0604020202020204" pitchFamily="34" charset="0"/>
              <a:buChar char="•"/>
            </a:pPr>
            <a:endParaRPr lang="en-US" sz="700" dirty="0">
              <a:latin typeface="Berlin Sans FB" panose="020E0602020502020306" pitchFamily="34" charset="0"/>
            </a:endParaRPr>
          </a:p>
          <a:p>
            <a:pPr lvl="1">
              <a:buFont typeface="Arial" panose="020B0604020202020204" pitchFamily="34" charset="0"/>
              <a:buChar char="•"/>
            </a:pPr>
            <a:r>
              <a:rPr lang="en-US" sz="2200" dirty="0">
                <a:latin typeface="Berlin Sans FB" panose="020E0602020502020306" pitchFamily="34" charset="0"/>
              </a:rPr>
              <a:t>Additional valuable services</a:t>
            </a:r>
          </a:p>
          <a:p>
            <a:pPr lvl="1">
              <a:buFont typeface="Arial" panose="020B0604020202020204" pitchFamily="34" charset="0"/>
              <a:buChar char="•"/>
            </a:pPr>
            <a:endParaRPr lang="en-US" sz="700" dirty="0">
              <a:latin typeface="Berlin Sans FB" panose="020E0602020502020306" pitchFamily="34" charset="0"/>
            </a:endParaRPr>
          </a:p>
          <a:p>
            <a:pPr lvl="2">
              <a:buFont typeface="Arial" panose="020B0604020202020204" pitchFamily="34" charset="0"/>
              <a:buChar char="•"/>
            </a:pPr>
            <a:r>
              <a:rPr lang="en-US" sz="2000" dirty="0" smtClean="0">
                <a:latin typeface="Berlin Sans FB" panose="020E0602020502020306" pitchFamily="34" charset="0"/>
              </a:rPr>
              <a:t>What is the #2 Reason WHY American’s buy home security?</a:t>
            </a:r>
          </a:p>
          <a:p>
            <a:pPr lvl="3">
              <a:buFont typeface="Arial" panose="020B0604020202020204" pitchFamily="34" charset="0"/>
              <a:buChar char="•"/>
            </a:pPr>
            <a:r>
              <a:rPr lang="en-US" sz="1500" dirty="0" smtClean="0">
                <a:latin typeface="Berlin Sans FB" panose="020E0602020502020306" pitchFamily="34" charset="0"/>
              </a:rPr>
              <a:t>Monitored smoke detectors – direct line to Fire Department</a:t>
            </a:r>
            <a:endParaRPr lang="en-US" sz="1500" dirty="0">
              <a:latin typeface="Berlin Sans FB" panose="020E0602020502020306" pitchFamily="34" charset="0"/>
            </a:endParaRPr>
          </a:p>
          <a:p>
            <a:pPr lvl="2">
              <a:buFont typeface="Arial" panose="020B0604020202020204" pitchFamily="34" charset="0"/>
              <a:buChar char="•"/>
            </a:pPr>
            <a:r>
              <a:rPr lang="en-US" sz="2000" dirty="0">
                <a:latin typeface="Berlin Sans FB" panose="020E0602020502020306" pitchFamily="34" charset="0"/>
              </a:rPr>
              <a:t>Cameras</a:t>
            </a:r>
          </a:p>
          <a:p>
            <a:pPr lvl="2">
              <a:buFont typeface="Arial" panose="020B0604020202020204" pitchFamily="34" charset="0"/>
              <a:buChar char="•"/>
            </a:pPr>
            <a:r>
              <a:rPr lang="en-US" sz="2000" dirty="0">
                <a:latin typeface="Berlin Sans FB" panose="020E0602020502020306" pitchFamily="34" charset="0"/>
              </a:rPr>
              <a:t>GPS</a:t>
            </a:r>
          </a:p>
          <a:p>
            <a:pPr lvl="2">
              <a:buFont typeface="Arial" panose="020B0604020202020204" pitchFamily="34" charset="0"/>
              <a:buChar char="•"/>
            </a:pPr>
            <a:endParaRPr lang="en-US" sz="2000" dirty="0"/>
          </a:p>
          <a:p>
            <a:pPr marL="652048" lvl="1" indent="0">
              <a:buNone/>
            </a:pPr>
            <a:endParaRPr lang="en-US" sz="2200" dirty="0"/>
          </a:p>
          <a:p>
            <a:pPr lvl="1">
              <a:buFont typeface="Arial" panose="020B0604020202020204" pitchFamily="34" charset="0"/>
              <a:buChar char="•"/>
            </a:pPr>
            <a:endParaRPr lang="en-US" sz="2200" dirty="0"/>
          </a:p>
          <a:p>
            <a:endParaRPr lang="en-US" sz="2700" dirty="0"/>
          </a:p>
          <a:p>
            <a:endParaRPr lang="en-US" sz="2700" dirty="0"/>
          </a:p>
          <a:p>
            <a:endParaRPr lang="en-US" sz="700" dirty="0"/>
          </a:p>
          <a:p>
            <a:endParaRPr lang="en-US" dirty="0" smtClean="0"/>
          </a:p>
          <a:p>
            <a:endParaRPr lang="en-US" dirty="0"/>
          </a:p>
        </p:txBody>
      </p:sp>
    </p:spTree>
    <p:extLst>
      <p:ext uri="{BB962C8B-B14F-4D97-AF65-F5344CB8AC3E}">
        <p14:creationId xmlns:p14="http://schemas.microsoft.com/office/powerpoint/2010/main" val="25410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324" y="1"/>
            <a:ext cx="9024877" cy="453903"/>
          </a:xfrm>
        </p:spPr>
        <p:txBody>
          <a:bodyPr lIns="101882" tIns="50941" rIns="101882" bIns="50941">
            <a:noAutofit/>
          </a:bodyPr>
          <a:lstStyle/>
          <a:p>
            <a:pPr algn="l">
              <a:lnSpc>
                <a:spcPct val="80000"/>
              </a:lnSpc>
            </a:pPr>
            <a:r>
              <a:rPr lang="en-US" sz="2800" b="1" dirty="0" smtClean="0">
                <a:solidFill>
                  <a:schemeClr val="bg1"/>
                </a:solidFill>
                <a:latin typeface="Stencil" panose="040409050D0802020404" pitchFamily="82" charset="0"/>
                <a:cs typeface="Interstate ExtraLight"/>
              </a:rPr>
              <a:t>Selling </a:t>
            </a:r>
            <a:r>
              <a:rPr lang="en-US" sz="2800" b="1" dirty="0">
                <a:solidFill>
                  <a:schemeClr val="bg1"/>
                </a:solidFill>
                <a:latin typeface="Stencil" panose="040409050D0802020404" pitchFamily="82" charset="0"/>
                <a:cs typeface="Interstate ExtraLight"/>
              </a:rPr>
              <a:t>through each Step</a:t>
            </a:r>
          </a:p>
        </p:txBody>
      </p:sp>
      <p:sp>
        <p:nvSpPr>
          <p:cNvPr id="5" name="TextBox 4"/>
          <p:cNvSpPr txBox="1"/>
          <p:nvPr/>
        </p:nvSpPr>
        <p:spPr>
          <a:xfrm>
            <a:off x="359886" y="646511"/>
            <a:ext cx="9283259" cy="6873961"/>
          </a:xfrm>
          <a:prstGeom prst="rect">
            <a:avLst/>
          </a:prstGeom>
          <a:noFill/>
        </p:spPr>
        <p:txBody>
          <a:bodyPr wrap="square" lIns="101882" tIns="50941" rIns="101882" bIns="50941" rtlCol="0">
            <a:spAutoFit/>
          </a:bodyPr>
          <a:lstStyle/>
          <a:p>
            <a:pPr marL="827795" lvl="1" indent="-318383">
              <a:buFont typeface="Arial" panose="020B0604020202020204" pitchFamily="34" charset="0"/>
              <a:buChar char="•"/>
            </a:pPr>
            <a:r>
              <a:rPr lang="en-US" b="1" dirty="0">
                <a:latin typeface="Berlin Sans FB" panose="020E0602020502020306" pitchFamily="34" charset="0"/>
              </a:rPr>
              <a:t>Step 1 – Intro, Interest &amp; Rapport</a:t>
            </a:r>
          </a:p>
          <a:p>
            <a:pPr marL="1337207" lvl="2" indent="-318383">
              <a:buFont typeface="Arial" panose="020B0604020202020204" pitchFamily="34" charset="0"/>
              <a:buChar char="•"/>
            </a:pPr>
            <a:r>
              <a:rPr lang="en-US" dirty="0">
                <a:latin typeface="Berlin Sans FB" panose="020E0602020502020306" pitchFamily="34" charset="0"/>
              </a:rPr>
              <a:t>Use your sincere enthusiasm to spark interest</a:t>
            </a:r>
          </a:p>
          <a:p>
            <a:pPr marL="1337207" lvl="2" indent="-318383">
              <a:buFont typeface="Arial" panose="020B0604020202020204" pitchFamily="34" charset="0"/>
              <a:buChar char="•"/>
            </a:pPr>
            <a:r>
              <a:rPr lang="en-US" dirty="0">
                <a:latin typeface="Berlin Sans FB" panose="020E0602020502020306" pitchFamily="34" charset="0"/>
              </a:rPr>
              <a:t>Build momentum and lead buyer to next step</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2 </a:t>
            </a:r>
            <a:r>
              <a:rPr lang="en-US" b="1" dirty="0" smtClean="0">
                <a:latin typeface="Berlin Sans FB" panose="020E0602020502020306" pitchFamily="34" charset="0"/>
              </a:rPr>
              <a:t>– Discovery &amp; Whiteboard</a:t>
            </a:r>
            <a:endParaRPr lang="en-US" b="1" dirty="0">
              <a:latin typeface="Berlin Sans FB" panose="020E0602020502020306" pitchFamily="34" charset="0"/>
            </a:endParaRPr>
          </a:p>
          <a:p>
            <a:pPr marL="1337207" lvl="2" indent="-318383">
              <a:buFont typeface="Arial" panose="020B0604020202020204" pitchFamily="34" charset="0"/>
              <a:buChar char="•"/>
            </a:pPr>
            <a:r>
              <a:rPr lang="en-US" dirty="0" smtClean="0">
                <a:latin typeface="Berlin Sans FB" panose="020E0602020502020306" pitchFamily="34" charset="0"/>
              </a:rPr>
              <a:t>Draw where there front door is located and move to other points of entry thereafter</a:t>
            </a:r>
            <a:endParaRPr lang="en-US" dirty="0">
              <a:latin typeface="Berlin Sans FB" panose="020E0602020502020306" pitchFamily="34" charset="0"/>
            </a:endParaRPr>
          </a:p>
          <a:p>
            <a:pPr marL="1337207" lvl="2" indent="-318383">
              <a:buFont typeface="Arial" panose="020B0604020202020204" pitchFamily="34" charset="0"/>
              <a:buChar char="•"/>
            </a:pPr>
            <a:r>
              <a:rPr lang="en-US" dirty="0">
                <a:latin typeface="Berlin Sans FB" panose="020E0602020502020306" pitchFamily="34" charset="0"/>
              </a:rPr>
              <a:t>Build momentum and lead buyer to next step</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3 – Overcoming Objections with LAER </a:t>
            </a:r>
          </a:p>
          <a:p>
            <a:pPr marL="1337207" lvl="2" indent="-318383">
              <a:buFont typeface="Arial" panose="020B0604020202020204" pitchFamily="34" charset="0"/>
              <a:buChar char="•"/>
            </a:pPr>
            <a:r>
              <a:rPr lang="en-US" dirty="0">
                <a:latin typeface="Berlin Sans FB" panose="020E0602020502020306" pitchFamily="34" charset="0"/>
              </a:rPr>
              <a:t>Walk the Wheel and transition only after you have understood and answered the customers objection</a:t>
            </a:r>
          </a:p>
          <a:p>
            <a:pPr marL="1337207" lvl="2" indent="-318383">
              <a:buFont typeface="Arial" panose="020B0604020202020204" pitchFamily="34" charset="0"/>
              <a:buChar char="•"/>
            </a:pPr>
            <a:r>
              <a:rPr lang="en-US" dirty="0">
                <a:latin typeface="Berlin Sans FB" panose="020E0602020502020306" pitchFamily="34" charset="0"/>
              </a:rPr>
              <a:t>If there is more than one objection, keep walking the wheel</a:t>
            </a:r>
          </a:p>
          <a:p>
            <a:pPr lvl="2"/>
            <a:endParaRPr lang="en-US"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4 – Recap &amp; Move to Equipment Qualification</a:t>
            </a:r>
          </a:p>
          <a:p>
            <a:pPr lvl="1"/>
            <a:endParaRPr lang="en-US" b="1"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5 – FABs to finish the process and customize the package to their needs</a:t>
            </a:r>
          </a:p>
          <a:p>
            <a:pPr marL="827795" lvl="1" indent="-318383">
              <a:buFont typeface="Arial" panose="020B0604020202020204" pitchFamily="34" charset="0"/>
              <a:buChar char="•"/>
            </a:pPr>
            <a:endParaRPr lang="en-US" b="1" dirty="0">
              <a:latin typeface="Berlin Sans FB" panose="020E0602020502020306" pitchFamily="34" charset="0"/>
            </a:endParaRPr>
          </a:p>
          <a:p>
            <a:pPr marL="827795" lvl="1" indent="-318383">
              <a:buFont typeface="Arial" panose="020B0604020202020204" pitchFamily="34" charset="0"/>
              <a:buChar char="•"/>
            </a:pPr>
            <a:r>
              <a:rPr lang="en-US" b="1" dirty="0">
                <a:latin typeface="Berlin Sans FB" panose="020E0602020502020306" pitchFamily="34" charset="0"/>
              </a:rPr>
              <a:t>Step 6 – Thank you – here’s our “Like a Good Neighbor” promotion for referrals</a:t>
            </a:r>
          </a:p>
          <a:p>
            <a:endParaRPr lang="en-US" dirty="0">
              <a:solidFill>
                <a:prstClr val="black"/>
              </a:solidFill>
            </a:endParaRPr>
          </a:p>
        </p:txBody>
      </p:sp>
    </p:spTree>
    <p:extLst>
      <p:ext uri="{BB962C8B-B14F-4D97-AF65-F5344CB8AC3E}">
        <p14:creationId xmlns:p14="http://schemas.microsoft.com/office/powerpoint/2010/main" val="276336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wipe(down)">
                                      <p:cBhvr>
                                        <p:cTn id="37" dur="500"/>
                                        <p:tgtEl>
                                          <p:spTgt spid="5">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14" end="14"/>
                                            </p:txEl>
                                          </p:spTgt>
                                        </p:tgtEl>
                                        <p:attrNameLst>
                                          <p:attrName>style.visibility</p:attrName>
                                        </p:attrNameLst>
                                      </p:cBhvr>
                                      <p:to>
                                        <p:strVal val="visible"/>
                                      </p:to>
                                    </p:set>
                                    <p:anim calcmode="lin" valueType="num">
                                      <p:cBhvr additive="base">
                                        <p:cTn id="42"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6" end="16"/>
                                            </p:txEl>
                                          </p:spTgt>
                                        </p:tgtEl>
                                        <p:attrNameLst>
                                          <p:attrName>style.visibility</p:attrName>
                                        </p:attrNameLst>
                                      </p:cBhvr>
                                      <p:to>
                                        <p:strVal val="visible"/>
                                      </p:to>
                                    </p:set>
                                    <p:animEffect transition="in" filter="fade">
                                      <p:cBhvr>
                                        <p:cTn id="48"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388" y="1"/>
            <a:ext cx="8385992" cy="453903"/>
          </a:xfrm>
        </p:spPr>
        <p:txBody>
          <a:bodyPr lIns="101882" tIns="50941" rIns="101882" bIns="50941">
            <a:noAutofit/>
          </a:bodyPr>
          <a:lstStyle/>
          <a:p>
            <a:pPr algn="l">
              <a:lnSpc>
                <a:spcPct val="80000"/>
              </a:lnSpc>
            </a:pPr>
            <a:r>
              <a:rPr lang="en-US" sz="2700" b="1" dirty="0">
                <a:solidFill>
                  <a:schemeClr val="bg1"/>
                </a:solidFill>
                <a:latin typeface="Stencil" panose="040409050D0802020404" pitchFamily="82" charset="0"/>
                <a:cs typeface="Interstate ExtraLight"/>
              </a:rPr>
              <a:t>Step 1 – Intro &amp; Interest</a:t>
            </a:r>
          </a:p>
        </p:txBody>
      </p:sp>
      <p:sp>
        <p:nvSpPr>
          <p:cNvPr id="4" name="TextBox 3"/>
          <p:cNvSpPr txBox="1"/>
          <p:nvPr/>
        </p:nvSpPr>
        <p:spPr>
          <a:xfrm>
            <a:off x="618268" y="598972"/>
            <a:ext cx="8891492" cy="5950632"/>
          </a:xfrm>
          <a:prstGeom prst="rect">
            <a:avLst/>
          </a:prstGeom>
          <a:noFill/>
        </p:spPr>
        <p:txBody>
          <a:bodyPr wrap="square" lIns="101882" tIns="50941" rIns="101882" bIns="50941" rtlCol="0">
            <a:spAutoFit/>
          </a:bodyPr>
          <a:lstStyle/>
          <a:p>
            <a:pPr marL="318383" indent="-318383">
              <a:buFont typeface="Arial" panose="020B0604020202020204" pitchFamily="34" charset="0"/>
              <a:buChar char="•"/>
            </a:pPr>
            <a:r>
              <a:rPr lang="en-US" dirty="0" smtClean="0">
                <a:latin typeface="Berlin Sans FB" panose="020E0602020502020306" pitchFamily="34" charset="0"/>
              </a:rPr>
              <a:t>Strong greeting with a sincere enthusiasm and eagerness to help prospect</a:t>
            </a:r>
          </a:p>
          <a:p>
            <a:pPr marL="318383" indent="-318383">
              <a:buFont typeface="Arial" panose="020B0604020202020204" pitchFamily="34" charset="0"/>
              <a:buChar char="•"/>
            </a:pPr>
            <a:endParaRPr lang="en-US" dirty="0" smtClean="0">
              <a:latin typeface="Berlin Sans FB" panose="020E0602020502020306" pitchFamily="34" charset="0"/>
            </a:endParaRPr>
          </a:p>
          <a:p>
            <a:pPr marL="318383" indent="-318383">
              <a:buFont typeface="Arial" panose="020B0604020202020204" pitchFamily="34" charset="0"/>
              <a:buChar char="•"/>
            </a:pPr>
            <a:r>
              <a:rPr lang="en-US" dirty="0" smtClean="0">
                <a:latin typeface="Berlin Sans FB" panose="020E0602020502020306" pitchFamily="34" charset="0"/>
              </a:rPr>
              <a:t>Display passion in Protect America products and belief that we can help prospect</a:t>
            </a:r>
          </a:p>
          <a:p>
            <a:pPr marL="318383" indent="-318383">
              <a:buFont typeface="Arial" panose="020B0604020202020204" pitchFamily="34" charset="0"/>
              <a:buChar char="•"/>
            </a:pPr>
            <a:endParaRPr lang="en-US" dirty="0" smtClean="0">
              <a:latin typeface="Berlin Sans FB" panose="020E0602020502020306" pitchFamily="34" charset="0"/>
            </a:endParaRPr>
          </a:p>
          <a:p>
            <a:pPr marL="318383" indent="-318383">
              <a:buFont typeface="Arial" panose="020B0604020202020204" pitchFamily="34" charset="0"/>
              <a:buChar char="•"/>
            </a:pPr>
            <a:r>
              <a:rPr lang="en-US" dirty="0" smtClean="0">
                <a:latin typeface="Berlin Sans FB" panose="020E0602020502020306" pitchFamily="34" charset="0"/>
              </a:rPr>
              <a:t>Gain their trust through building rapport</a:t>
            </a:r>
          </a:p>
          <a:p>
            <a:r>
              <a:rPr lang="en-US" dirty="0" smtClean="0">
                <a:latin typeface="Berlin Sans FB" panose="020E0602020502020306" pitchFamily="34" charset="0"/>
              </a:rPr>
              <a:t> </a:t>
            </a:r>
          </a:p>
          <a:p>
            <a:pPr marL="318383" indent="-318383">
              <a:buFont typeface="Arial" panose="020B0604020202020204" pitchFamily="34" charset="0"/>
              <a:buChar char="•"/>
            </a:pPr>
            <a:r>
              <a:rPr lang="en-US" dirty="0" smtClean="0">
                <a:latin typeface="Berlin Sans FB" panose="020E0602020502020306" pitchFamily="34" charset="0"/>
              </a:rPr>
              <a:t>Questions to capture interest:</a:t>
            </a:r>
          </a:p>
          <a:p>
            <a:endParaRPr lang="en-US" dirty="0" smtClean="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“How much are you paying for your cell phone, internet and cable?  Don’t you think it makes sense to pay less than 1/3 of that to protect your home?”</a:t>
            </a:r>
          </a:p>
          <a:p>
            <a:pPr lvl="1"/>
            <a:endParaRPr lang="en-US" dirty="0" smtClean="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“Have you considered protecting your home and memories for just a dollar a day?”</a:t>
            </a:r>
          </a:p>
          <a:p>
            <a:pPr lvl="1"/>
            <a:endParaRPr lang="en-US" dirty="0" smtClean="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“Did you know that you can save up to 20% on homeowners insurance when your home is monitored with Protect America?  Do you like saving money?”</a:t>
            </a:r>
            <a:endParaRPr lang="en-US" dirty="0">
              <a:latin typeface="Berlin Sans FB" panose="020E0602020502020306" pitchFamily="34" charset="0"/>
            </a:endParaRPr>
          </a:p>
        </p:txBody>
      </p:sp>
    </p:spTree>
    <p:extLst>
      <p:ext uri="{BB962C8B-B14F-4D97-AF65-F5344CB8AC3E}">
        <p14:creationId xmlns:p14="http://schemas.microsoft.com/office/powerpoint/2010/main" val="210728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1000"/>
                                        <p:tgtEl>
                                          <p:spTgt spid="4">
                                            <p:txEl>
                                              <p:pRg st="4" end="4"/>
                                            </p:txEl>
                                          </p:spTgt>
                                        </p:tgtEl>
                                      </p:cBhvr>
                                    </p:animEffect>
                                    <p:anim calcmode="lin" valueType="num">
                                      <p:cBhvr>
                                        <p:cTn id="1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1000"/>
                                        <p:tgtEl>
                                          <p:spTgt spid="4">
                                            <p:txEl>
                                              <p:pRg st="12" end="12"/>
                                            </p:txEl>
                                          </p:spTgt>
                                        </p:tgtEl>
                                      </p:cBhvr>
                                    </p:animEffect>
                                    <p:anim calcmode="lin" valueType="num">
                                      <p:cBhvr>
                                        <p:cTn id="3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43" y="1"/>
            <a:ext cx="8385992" cy="598972"/>
          </a:xfrm>
        </p:spPr>
        <p:txBody>
          <a:bodyPr lIns="101882" tIns="50941" rIns="101882" bIns="50941">
            <a:noAutofit/>
          </a:bodyPr>
          <a:lstStyle/>
          <a:p>
            <a:pPr algn="l">
              <a:lnSpc>
                <a:spcPct val="80000"/>
              </a:lnSpc>
            </a:pPr>
            <a:r>
              <a:rPr lang="en-US" sz="2700" b="1" dirty="0" smtClean="0">
                <a:solidFill>
                  <a:schemeClr val="bg1"/>
                </a:solidFill>
                <a:latin typeface="Stencil" panose="040409050D0802020404" pitchFamily="82" charset="0"/>
                <a:cs typeface="Interstate ExtraLight"/>
              </a:rPr>
              <a:t>Discovery Process – Part 2</a:t>
            </a:r>
            <a:endParaRPr lang="en-US" sz="2700" b="1" dirty="0">
              <a:solidFill>
                <a:schemeClr val="bg1"/>
              </a:solidFill>
              <a:latin typeface="Stencil" panose="040409050D0802020404" pitchFamily="82" charset="0"/>
              <a:cs typeface="Interstate ExtraLight"/>
            </a:endParaRPr>
          </a:p>
        </p:txBody>
      </p:sp>
      <p:sp>
        <p:nvSpPr>
          <p:cNvPr id="4" name="TextBox 3"/>
          <p:cNvSpPr txBox="1"/>
          <p:nvPr/>
        </p:nvSpPr>
        <p:spPr>
          <a:xfrm>
            <a:off x="365400" y="562618"/>
            <a:ext cx="8683445" cy="6873961"/>
          </a:xfrm>
          <a:prstGeom prst="rect">
            <a:avLst/>
          </a:prstGeom>
          <a:noFill/>
        </p:spPr>
        <p:txBody>
          <a:bodyPr wrap="square" lIns="101882" tIns="50941" rIns="101882" bIns="50941" rtlCol="0">
            <a:spAutoFit/>
          </a:bodyPr>
          <a:lstStyle/>
          <a:p>
            <a:pPr marL="318383" indent="-318383">
              <a:buFont typeface="Arial" panose="020B0604020202020204" pitchFamily="34" charset="0"/>
              <a:buChar char="•"/>
            </a:pPr>
            <a:r>
              <a:rPr lang="en-US" b="1" dirty="0">
                <a:latin typeface="Berlin Sans FB" panose="020E0602020502020306" pitchFamily="34" charset="0"/>
              </a:rPr>
              <a:t>My Role is to help customize a package for you to achieve your goals. Most people choose </a:t>
            </a:r>
            <a:r>
              <a:rPr lang="en-US" b="1" dirty="0" smtClean="0">
                <a:latin typeface="Berlin Sans FB" panose="020E0602020502020306" pitchFamily="34" charset="0"/>
              </a:rPr>
              <a:t>home security because we provide:</a:t>
            </a:r>
            <a:endParaRPr lang="en-US" b="1" dirty="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A deterrent </a:t>
            </a:r>
            <a:r>
              <a:rPr lang="en-US" dirty="0">
                <a:latin typeface="Berlin Sans FB" panose="020E0602020502020306" pitchFamily="34" charset="0"/>
              </a:rPr>
              <a:t>against burglaries, vandalism &amp; robberies</a:t>
            </a:r>
          </a:p>
          <a:p>
            <a:pPr marL="827795" lvl="1" indent="-318383">
              <a:buFont typeface="Arial" panose="020B0604020202020204" pitchFamily="34" charset="0"/>
              <a:buChar char="•"/>
            </a:pPr>
            <a:r>
              <a:rPr lang="en-US" dirty="0">
                <a:latin typeface="Berlin Sans FB" panose="020E0602020502020306" pitchFamily="34" charset="0"/>
              </a:rPr>
              <a:t>Protection from bodily harm, property loss, etc.</a:t>
            </a:r>
          </a:p>
          <a:p>
            <a:pPr marL="827795" lvl="1" indent="-318383">
              <a:buFont typeface="Arial" panose="020B0604020202020204" pitchFamily="34" charset="0"/>
              <a:buChar char="•"/>
            </a:pPr>
            <a:r>
              <a:rPr lang="en-US" dirty="0">
                <a:latin typeface="Berlin Sans FB" panose="020E0602020502020306" pitchFamily="34" charset="0"/>
              </a:rPr>
              <a:t>Reduced liability by properly alerting law enforcement</a:t>
            </a:r>
          </a:p>
          <a:p>
            <a:pPr marL="827795" lvl="1" indent="-318383">
              <a:buFont typeface="Arial" panose="020B0604020202020204" pitchFamily="34" charset="0"/>
              <a:buChar char="•"/>
            </a:pPr>
            <a:r>
              <a:rPr lang="en-US" dirty="0">
                <a:latin typeface="Berlin Sans FB" panose="020E0602020502020306" pitchFamily="34" charset="0"/>
              </a:rPr>
              <a:t>Peace of Mind, </a:t>
            </a:r>
            <a:r>
              <a:rPr lang="en-US" dirty="0" smtClean="0">
                <a:latin typeface="Berlin Sans FB" panose="020E0602020502020306" pitchFamily="34" charset="0"/>
              </a:rPr>
              <a:t>knowing your home and family is protected</a:t>
            </a:r>
            <a:endParaRPr lang="en-US" dirty="0">
              <a:latin typeface="Berlin Sans FB" panose="020E0602020502020306" pitchFamily="34" charset="0"/>
            </a:endParaRPr>
          </a:p>
          <a:p>
            <a:pPr lvl="1"/>
            <a:endParaRPr lang="en-US" dirty="0">
              <a:latin typeface="Berlin Sans FB" panose="020E0602020502020306" pitchFamily="34" charset="0"/>
            </a:endParaRPr>
          </a:p>
          <a:p>
            <a:pPr marL="318383" indent="-318383">
              <a:buFont typeface="Arial" panose="020B0604020202020204" pitchFamily="34" charset="0"/>
              <a:buChar char="•"/>
            </a:pPr>
            <a:r>
              <a:rPr lang="en-US" b="1" dirty="0">
                <a:latin typeface="Berlin Sans FB" panose="020E0602020502020306" pitchFamily="34" charset="0"/>
              </a:rPr>
              <a:t>So I ask a few questions to ensure I match my solution to your needs, let’s start with the easiest question </a:t>
            </a:r>
            <a:r>
              <a:rPr lang="en-US" b="1" u="sng" dirty="0">
                <a:latin typeface="Berlin Sans FB" panose="020E0602020502020306" pitchFamily="34" charset="0"/>
              </a:rPr>
              <a:t>FIRST</a:t>
            </a:r>
            <a:r>
              <a:rPr lang="en-US" b="1" dirty="0">
                <a:latin typeface="Berlin Sans FB" panose="020E0602020502020306" pitchFamily="34" charset="0"/>
              </a:rPr>
              <a:t>:</a:t>
            </a:r>
          </a:p>
          <a:p>
            <a:pPr marL="827795" lvl="1" indent="-318383">
              <a:buFont typeface="Arial" panose="020B0604020202020204" pitchFamily="34" charset="0"/>
              <a:buChar char="•"/>
            </a:pPr>
            <a:r>
              <a:rPr lang="en-US" dirty="0">
                <a:latin typeface="Berlin Sans FB" panose="020E0602020502020306" pitchFamily="34" charset="0"/>
              </a:rPr>
              <a:t>“what’s the address you’d like us to protect?”</a:t>
            </a:r>
          </a:p>
          <a:p>
            <a:pPr marL="827795" lvl="1" indent="-318383">
              <a:buFont typeface="Arial" panose="020B0604020202020204" pitchFamily="34" charset="0"/>
              <a:buChar char="•"/>
            </a:pPr>
            <a:r>
              <a:rPr lang="en-US" dirty="0">
                <a:latin typeface="Berlin Sans FB" panose="020E0602020502020306" pitchFamily="34" charset="0"/>
              </a:rPr>
              <a:t>“how many doors are used to enter &amp; exit the home?”</a:t>
            </a:r>
          </a:p>
          <a:p>
            <a:pPr marL="827795" lvl="1" indent="-318383">
              <a:buFont typeface="Arial" panose="020B0604020202020204" pitchFamily="34" charset="0"/>
              <a:buChar char="•"/>
            </a:pPr>
            <a:r>
              <a:rPr lang="en-US" dirty="0">
                <a:latin typeface="Berlin Sans FB" panose="020E0602020502020306" pitchFamily="34" charset="0"/>
              </a:rPr>
              <a:t>“how many windows are below 7ft tall and can be accessed without a ladder?”</a:t>
            </a:r>
          </a:p>
          <a:p>
            <a:pPr lvl="1"/>
            <a:endParaRPr lang="en-US" dirty="0">
              <a:latin typeface="Berlin Sans FB" panose="020E0602020502020306" pitchFamily="34" charset="0"/>
            </a:endParaRPr>
          </a:p>
          <a:p>
            <a:pPr marL="318383" indent="-318383">
              <a:buFont typeface="Arial" panose="020B0604020202020204" pitchFamily="34" charset="0"/>
              <a:buChar char="•"/>
            </a:pPr>
            <a:r>
              <a:rPr lang="en-US" b="1" dirty="0">
                <a:latin typeface="Berlin Sans FB" panose="020E0602020502020306" pitchFamily="34" charset="0"/>
              </a:rPr>
              <a:t>Use facts to reiterate the importance of security for them:</a:t>
            </a:r>
          </a:p>
          <a:p>
            <a:pPr marL="827795" lvl="1" indent="-318383">
              <a:buFont typeface="Arial" panose="020B0604020202020204" pitchFamily="34" charset="0"/>
              <a:buChar char="•"/>
            </a:pPr>
            <a:r>
              <a:rPr lang="en-US" dirty="0">
                <a:latin typeface="Berlin Sans FB" panose="020E0602020502020306" pitchFamily="34" charset="0"/>
              </a:rPr>
              <a:t>If a burglar actually gains access, “Another benefit of an alarm concerns the value of the property stolen. Average loss from burglary is $3,266 when there is an alarm and $5,343 when there is no alarm. When an alarm is present, the burglar is limited in the time he can spend on the premises.” – Alarm Industry Research &amp; Education, </a:t>
            </a:r>
            <a:r>
              <a:rPr lang="en-US" i="1" dirty="0">
                <a:latin typeface="Berlin Sans FB" panose="020E0602020502020306" pitchFamily="34" charset="0"/>
              </a:rPr>
              <a:t>The </a:t>
            </a:r>
            <a:r>
              <a:rPr lang="en-US" i="1" dirty="0" err="1">
                <a:latin typeface="Berlin Sans FB" panose="020E0602020502020306" pitchFamily="34" charset="0"/>
              </a:rPr>
              <a:t>Greenwhich</a:t>
            </a:r>
            <a:r>
              <a:rPr lang="en-US" i="1" dirty="0">
                <a:latin typeface="Berlin Sans FB" panose="020E0602020502020306" pitchFamily="34" charset="0"/>
              </a:rPr>
              <a:t> Case Study – Temple University.</a:t>
            </a:r>
          </a:p>
          <a:p>
            <a:pPr marL="318383" indent="-318383">
              <a:buFont typeface="Arial" panose="020B0604020202020204" pitchFamily="34" charset="0"/>
              <a:buChar char="•"/>
            </a:pPr>
            <a:endParaRPr lang="en-US" dirty="0">
              <a:solidFill>
                <a:prstClr val="black"/>
              </a:solidFill>
            </a:endParaRPr>
          </a:p>
        </p:txBody>
      </p:sp>
    </p:spTree>
    <p:extLst>
      <p:ext uri="{BB962C8B-B14F-4D97-AF65-F5344CB8AC3E}">
        <p14:creationId xmlns:p14="http://schemas.microsoft.com/office/powerpoint/2010/main" val="425398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 calcmode="lin" valueType="num">
                                      <p:cBhvr additive="base">
                                        <p:cTn id="3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 calcmode="lin" valueType="num">
                                      <p:cBhvr additive="base">
                                        <p:cTn id="3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49194" cy="613954"/>
          </a:xfrm>
        </p:spPr>
        <p:txBody>
          <a:bodyPr lIns="101882" tIns="50941" rIns="101882" bIns="50941"/>
          <a:lstStyle/>
          <a:p>
            <a:r>
              <a:rPr lang="en-US" sz="2800" b="1" dirty="0">
                <a:solidFill>
                  <a:schemeClr val="bg1"/>
                </a:solidFill>
                <a:latin typeface="Stencil" panose="040409050D0802020404" pitchFamily="82" charset="0"/>
                <a:cs typeface="Interstate ExtraLight"/>
              </a:rPr>
              <a:t>Discovery Process – Part </a:t>
            </a:r>
            <a:r>
              <a:rPr lang="en-US" sz="2800" b="1" dirty="0" smtClean="0">
                <a:solidFill>
                  <a:schemeClr val="bg1"/>
                </a:solidFill>
                <a:latin typeface="Stencil" panose="040409050D0802020404" pitchFamily="82" charset="0"/>
                <a:cs typeface="Interstate ExtraLight"/>
              </a:rPr>
              <a:t>2 Continued</a:t>
            </a:r>
            <a:endParaRPr lang="en-US" sz="2800" dirty="0">
              <a:solidFill>
                <a:schemeClr val="bg1"/>
              </a:solidFill>
              <a:latin typeface="Stencil" panose="040409050D0802020404" pitchFamily="82" charset="0"/>
            </a:endParaRPr>
          </a:p>
        </p:txBody>
      </p:sp>
      <p:sp>
        <p:nvSpPr>
          <p:cNvPr id="5" name="Content Placeholder 4"/>
          <p:cNvSpPr>
            <a:spLocks noGrp="1"/>
          </p:cNvSpPr>
          <p:nvPr>
            <p:ph idx="1"/>
          </p:nvPr>
        </p:nvSpPr>
        <p:spPr>
          <a:xfrm>
            <a:off x="241663" y="613954"/>
            <a:ext cx="9052560" cy="6563360"/>
          </a:xfrm>
        </p:spPr>
        <p:txBody>
          <a:bodyPr lIns="101882" tIns="50941" rIns="101882" bIns="50941">
            <a:normAutofit fontScale="92500" lnSpcReduction="20000"/>
          </a:bodyPr>
          <a:lstStyle/>
          <a:p>
            <a:pPr marL="0" indent="0">
              <a:buNone/>
            </a:pPr>
            <a:r>
              <a:rPr lang="en-US" sz="2700" b="1" u="sng" dirty="0" smtClean="0">
                <a:latin typeface="Berlin Sans FB" panose="020E0602020502020306" pitchFamily="34" charset="0"/>
              </a:rPr>
              <a:t>Points of Entry</a:t>
            </a:r>
          </a:p>
          <a:p>
            <a:r>
              <a:rPr lang="en-US" sz="2700" dirty="0" smtClean="0">
                <a:latin typeface="Berlin Sans FB" panose="020E0602020502020306" pitchFamily="34" charset="0"/>
              </a:rPr>
              <a:t>Where’s your front door? How many other doors go into and out of the home?</a:t>
            </a:r>
          </a:p>
          <a:p>
            <a:r>
              <a:rPr lang="en-US" sz="2700" dirty="0" smtClean="0">
                <a:latin typeface="Berlin Sans FB" panose="020E0602020502020306" pitchFamily="34" charset="0"/>
              </a:rPr>
              <a:t>How many windows in your bedroom? Living room? Kitchen?</a:t>
            </a:r>
          </a:p>
          <a:p>
            <a:pPr marL="0" indent="0">
              <a:buNone/>
            </a:pPr>
            <a:r>
              <a:rPr lang="en-US" sz="2700" b="1" u="sng" dirty="0" smtClean="0">
                <a:latin typeface="Berlin Sans FB" panose="020E0602020502020306" pitchFamily="34" charset="0"/>
              </a:rPr>
              <a:t>Users</a:t>
            </a:r>
          </a:p>
          <a:p>
            <a:r>
              <a:rPr lang="en-US" sz="2700" dirty="0" smtClean="0">
                <a:latin typeface="Berlin Sans FB" panose="020E0602020502020306" pitchFamily="34" charset="0"/>
              </a:rPr>
              <a:t>How </a:t>
            </a:r>
            <a:r>
              <a:rPr lang="en-US" sz="2700" dirty="0">
                <a:latin typeface="Berlin Sans FB" panose="020E0602020502020306" pitchFamily="34" charset="0"/>
              </a:rPr>
              <a:t>many people in you home will be using your security system?</a:t>
            </a:r>
          </a:p>
          <a:p>
            <a:endParaRPr lang="en-US" sz="700" dirty="0">
              <a:latin typeface="Berlin Sans FB" panose="020E0602020502020306" pitchFamily="34" charset="0"/>
            </a:endParaRPr>
          </a:p>
          <a:p>
            <a:r>
              <a:rPr lang="en-US" sz="2700" dirty="0">
                <a:latin typeface="Berlin Sans FB" panose="020E0602020502020306" pitchFamily="34" charset="0"/>
              </a:rPr>
              <a:t>What are their ages?</a:t>
            </a:r>
          </a:p>
          <a:p>
            <a:endParaRPr lang="en-US" sz="700" dirty="0">
              <a:latin typeface="Berlin Sans FB" panose="020E0602020502020306" pitchFamily="34" charset="0"/>
            </a:endParaRPr>
          </a:p>
          <a:p>
            <a:r>
              <a:rPr lang="en-US" sz="2700" dirty="0">
                <a:latin typeface="Berlin Sans FB" panose="020E0602020502020306" pitchFamily="34" charset="0"/>
              </a:rPr>
              <a:t>Are there any special needs to be considered?</a:t>
            </a:r>
          </a:p>
          <a:p>
            <a:endParaRPr lang="en-US" sz="700" dirty="0">
              <a:latin typeface="Berlin Sans FB" panose="020E0602020502020306" pitchFamily="34" charset="0"/>
            </a:endParaRPr>
          </a:p>
          <a:p>
            <a:r>
              <a:rPr lang="en-US" sz="2700" dirty="0">
                <a:latin typeface="Berlin Sans FB" panose="020E0602020502020306" pitchFamily="34" charset="0"/>
              </a:rPr>
              <a:t>Will there be others outside the immediate family that will be using the system</a:t>
            </a:r>
            <a:r>
              <a:rPr lang="en-US" sz="2700" dirty="0" smtClean="0">
                <a:latin typeface="Berlin Sans FB" panose="020E0602020502020306" pitchFamily="34" charset="0"/>
              </a:rPr>
              <a:t>?</a:t>
            </a:r>
          </a:p>
          <a:p>
            <a:pPr marL="0" indent="0">
              <a:buNone/>
            </a:pPr>
            <a:r>
              <a:rPr lang="en-US" sz="2700" b="1" u="sng" dirty="0" smtClean="0">
                <a:latin typeface="Berlin Sans FB" panose="020E0602020502020306" pitchFamily="34" charset="0"/>
              </a:rPr>
              <a:t>Communication Devices</a:t>
            </a:r>
            <a:endParaRPr lang="en-US" sz="2700" b="1" u="sng" dirty="0">
              <a:latin typeface="Berlin Sans FB" panose="020E0602020502020306" pitchFamily="34" charset="0"/>
            </a:endParaRPr>
          </a:p>
          <a:p>
            <a:endParaRPr lang="en-US" sz="700" dirty="0">
              <a:latin typeface="Berlin Sans FB" panose="020E0602020502020306" pitchFamily="34" charset="0"/>
            </a:endParaRPr>
          </a:p>
          <a:p>
            <a:r>
              <a:rPr lang="en-US" sz="2700" dirty="0">
                <a:latin typeface="Berlin Sans FB" panose="020E0602020502020306" pitchFamily="34" charset="0"/>
              </a:rPr>
              <a:t>Do you have a traditional home phone or internet phone? </a:t>
            </a:r>
          </a:p>
          <a:p>
            <a:endParaRPr lang="en-US" sz="700" dirty="0">
              <a:latin typeface="Berlin Sans FB" panose="020E0602020502020306" pitchFamily="34" charset="0"/>
            </a:endParaRPr>
          </a:p>
          <a:p>
            <a:r>
              <a:rPr lang="en-US" sz="2700" dirty="0">
                <a:latin typeface="Berlin Sans FB" panose="020E0602020502020306" pitchFamily="34" charset="0"/>
              </a:rPr>
              <a:t>Do you have Broadband internet?</a:t>
            </a:r>
          </a:p>
          <a:p>
            <a:endParaRPr lang="en-US" sz="700" dirty="0">
              <a:latin typeface="Berlin Sans FB" panose="020E0602020502020306" pitchFamily="34" charset="0"/>
            </a:endParaRPr>
          </a:p>
          <a:p>
            <a:r>
              <a:rPr lang="en-US" sz="2700" dirty="0">
                <a:latin typeface="Berlin Sans FB" panose="020E0602020502020306" pitchFamily="34" charset="0"/>
              </a:rPr>
              <a:t>Do you have </a:t>
            </a:r>
            <a:r>
              <a:rPr lang="en-US" sz="2700" dirty="0" smtClean="0">
                <a:latin typeface="Berlin Sans FB" panose="020E0602020502020306" pitchFamily="34" charset="0"/>
              </a:rPr>
              <a:t>a Cell </a:t>
            </a:r>
            <a:r>
              <a:rPr lang="en-US" sz="2700" dirty="0">
                <a:latin typeface="Berlin Sans FB" panose="020E0602020502020306" pitchFamily="34" charset="0"/>
              </a:rPr>
              <a:t>phone?</a:t>
            </a:r>
          </a:p>
        </p:txBody>
      </p:sp>
    </p:spTree>
    <p:extLst>
      <p:ext uri="{BB962C8B-B14F-4D97-AF65-F5344CB8AC3E}">
        <p14:creationId xmlns:p14="http://schemas.microsoft.com/office/powerpoint/2010/main" val="406609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1000"/>
                                        <p:tgtEl>
                                          <p:spTgt spid="5">
                                            <p:txEl>
                                              <p:pRg st="2" end="2"/>
                                            </p:txEl>
                                          </p:spTgt>
                                        </p:tgtEl>
                                      </p:cBhvr>
                                    </p:animEffect>
                                    <p:anim calcmode="lin" valueType="num">
                                      <p:cBhvr>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down)">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 calcmode="lin" valueType="num">
                                      <p:cBhvr additive="base">
                                        <p:cTn id="4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fade">
                                      <p:cBhvr>
                                        <p:cTn id="48" dur="500"/>
                                        <p:tgtEl>
                                          <p:spTgt spid="5">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Effect transition="in" filter="fade">
                                      <p:cBhvr>
                                        <p:cTn id="53" dur="1000"/>
                                        <p:tgtEl>
                                          <p:spTgt spid="5">
                                            <p:txEl>
                                              <p:pRg st="13" end="13"/>
                                            </p:txEl>
                                          </p:spTgt>
                                        </p:tgtEl>
                                      </p:cBhvr>
                                    </p:animEffect>
                                    <p:anim calcmode="lin" valueType="num">
                                      <p:cBhvr>
                                        <p:cTn id="5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xEl>
                                              <p:pRg st="15" end="15"/>
                                            </p:txEl>
                                          </p:spTgt>
                                        </p:tgtEl>
                                        <p:attrNameLst>
                                          <p:attrName>style.visibility</p:attrName>
                                        </p:attrNameLst>
                                      </p:cBhvr>
                                      <p:to>
                                        <p:strVal val="visible"/>
                                      </p:to>
                                    </p:set>
                                    <p:animEffect transition="in" filter="wipe(down)">
                                      <p:cBhvr>
                                        <p:cTn id="60" dur="500"/>
                                        <p:tgtEl>
                                          <p:spTgt spid="5">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5">
                                            <p:txEl>
                                              <p:pRg st="17" end="17"/>
                                            </p:txEl>
                                          </p:spTgt>
                                        </p:tgtEl>
                                        <p:attrNameLst>
                                          <p:attrName>style.visibility</p:attrName>
                                        </p:attrNameLst>
                                      </p:cBhvr>
                                      <p:to>
                                        <p:strVal val="visible"/>
                                      </p:to>
                                    </p:set>
                                    <p:animEffect transition="in" filter="circle(in)">
                                      <p:cBhvr>
                                        <p:cTn id="65" dur="20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392" y="1"/>
            <a:ext cx="9024877" cy="453903"/>
          </a:xfrm>
        </p:spPr>
        <p:txBody>
          <a:bodyPr lIns="101882" tIns="50941" rIns="101882" bIns="50941">
            <a:noAutofit/>
          </a:bodyPr>
          <a:lstStyle/>
          <a:p>
            <a:pPr algn="l">
              <a:lnSpc>
                <a:spcPct val="80000"/>
              </a:lnSpc>
            </a:pPr>
            <a:r>
              <a:rPr lang="en-US" sz="2400" b="1" dirty="0" smtClean="0">
                <a:solidFill>
                  <a:schemeClr val="bg1"/>
                </a:solidFill>
                <a:latin typeface="Stencil" panose="040409050D0802020404" pitchFamily="82" charset="0"/>
                <a:cs typeface="Interstate ExtraLight"/>
              </a:rPr>
              <a:t>Walking </a:t>
            </a:r>
            <a:r>
              <a:rPr lang="en-US" sz="2400" b="1" dirty="0">
                <a:solidFill>
                  <a:schemeClr val="bg1"/>
                </a:solidFill>
                <a:latin typeface="Stencil" panose="040409050D0802020404" pitchFamily="82" charset="0"/>
                <a:cs typeface="Interstate ExtraLight"/>
              </a:rPr>
              <a:t>the Wheel to Overcome </a:t>
            </a:r>
            <a:r>
              <a:rPr lang="en-US" sz="2400" b="1" dirty="0" smtClean="0">
                <a:solidFill>
                  <a:schemeClr val="bg1"/>
                </a:solidFill>
                <a:latin typeface="Stencil" panose="040409050D0802020404" pitchFamily="82" charset="0"/>
                <a:cs typeface="Interstate ExtraLight"/>
              </a:rPr>
              <a:t>Objections – Part 3</a:t>
            </a:r>
            <a:endParaRPr lang="en-US" sz="2400" b="1" dirty="0">
              <a:solidFill>
                <a:schemeClr val="bg1"/>
              </a:solidFill>
              <a:latin typeface="Stencil" panose="040409050D0802020404" pitchFamily="82" charset="0"/>
              <a:cs typeface="Interstate ExtraLight"/>
            </a:endParaRPr>
          </a:p>
        </p:txBody>
      </p:sp>
      <p:sp>
        <p:nvSpPr>
          <p:cNvPr id="4" name="TextBox 3"/>
          <p:cNvSpPr txBox="1"/>
          <p:nvPr/>
        </p:nvSpPr>
        <p:spPr>
          <a:xfrm>
            <a:off x="461391" y="829172"/>
            <a:ext cx="8917739" cy="6089131"/>
          </a:xfrm>
          <a:prstGeom prst="rect">
            <a:avLst/>
          </a:prstGeom>
          <a:noFill/>
        </p:spPr>
        <p:txBody>
          <a:bodyPr wrap="square" lIns="101882" tIns="50941" rIns="101882" bIns="50941" rtlCol="0">
            <a:spAutoFit/>
          </a:bodyPr>
          <a:lstStyle/>
          <a:p>
            <a:pPr marL="318383" indent="-318383">
              <a:buFont typeface="Arial" panose="020B0604020202020204" pitchFamily="34" charset="0"/>
              <a:buChar char="•"/>
            </a:pPr>
            <a:r>
              <a:rPr lang="en-US" sz="2700" b="1" dirty="0">
                <a:latin typeface="Berlin Sans FB" panose="020E0602020502020306" pitchFamily="34" charset="0"/>
              </a:rPr>
              <a:t>Listen</a:t>
            </a:r>
            <a:r>
              <a:rPr lang="en-US" dirty="0">
                <a:latin typeface="Berlin Sans FB" panose="020E0602020502020306" pitchFamily="34" charset="0"/>
              </a:rPr>
              <a:t> – </a:t>
            </a:r>
            <a:endParaRPr lang="en-US" dirty="0" smtClean="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Listen to </a:t>
            </a:r>
            <a:r>
              <a:rPr lang="en-US" dirty="0">
                <a:latin typeface="Berlin Sans FB" panose="020E0602020502020306" pitchFamily="34" charset="0"/>
              </a:rPr>
              <a:t>their needs, understand what they care about and tailor your approach to </a:t>
            </a:r>
            <a:r>
              <a:rPr lang="en-US" dirty="0" smtClean="0">
                <a:latin typeface="Berlin Sans FB" panose="020E0602020502020306" pitchFamily="34" charset="0"/>
              </a:rPr>
              <a:t>that</a:t>
            </a:r>
          </a:p>
          <a:p>
            <a:pPr marL="318383" indent="-318383">
              <a:buFont typeface="Arial" panose="020B0604020202020204" pitchFamily="34" charset="0"/>
              <a:buChar char="•"/>
            </a:pPr>
            <a:endParaRPr lang="en-US" sz="2700" b="1" dirty="0">
              <a:latin typeface="Berlin Sans FB" panose="020E0602020502020306" pitchFamily="34" charset="0"/>
            </a:endParaRPr>
          </a:p>
          <a:p>
            <a:pPr marL="318383" indent="-318383">
              <a:buFont typeface="Arial" panose="020B0604020202020204" pitchFamily="34" charset="0"/>
              <a:buChar char="•"/>
            </a:pPr>
            <a:r>
              <a:rPr lang="en-US" sz="2700" b="1" dirty="0" smtClean="0">
                <a:latin typeface="Berlin Sans FB" panose="020E0602020502020306" pitchFamily="34" charset="0"/>
              </a:rPr>
              <a:t>Acknowledge </a:t>
            </a:r>
            <a:r>
              <a:rPr lang="en-US" sz="2700" dirty="0">
                <a:latin typeface="Berlin Sans FB" panose="020E0602020502020306" pitchFamily="34" charset="0"/>
              </a:rPr>
              <a:t>– </a:t>
            </a:r>
            <a:r>
              <a:rPr lang="en-US" dirty="0">
                <a:latin typeface="Berlin Sans FB" panose="020E0602020502020306" pitchFamily="34" charset="0"/>
              </a:rPr>
              <a:t>Rep: “Based on the </a:t>
            </a:r>
            <a:r>
              <a:rPr lang="en-US" dirty="0" smtClean="0">
                <a:latin typeface="Berlin Sans FB" panose="020E0602020502020306" pitchFamily="34" charset="0"/>
              </a:rPr>
              <a:t>size of your home, our Platinum package with cellular will be best.  </a:t>
            </a:r>
            <a:r>
              <a:rPr lang="en-US" dirty="0">
                <a:latin typeface="Berlin Sans FB" panose="020E0602020502020306" pitchFamily="34" charset="0"/>
              </a:rPr>
              <a:t>There is no charge for the </a:t>
            </a:r>
            <a:r>
              <a:rPr lang="en-US" dirty="0" smtClean="0">
                <a:latin typeface="Berlin Sans FB" panose="020E0602020502020306" pitchFamily="34" charset="0"/>
              </a:rPr>
              <a:t>equipment or installation, plus I’m going to cover all your doors &amp; windows.  That sounds like it would be the right coverage for you and your family right?”</a:t>
            </a:r>
            <a:endParaRPr lang="en-US" dirty="0">
              <a:solidFill>
                <a:srgbClr val="FF0000"/>
              </a:solidFill>
              <a:latin typeface="Berlin Sans FB" panose="020E0602020502020306" pitchFamily="34" charset="0"/>
            </a:endParaRPr>
          </a:p>
          <a:p>
            <a:endParaRPr lang="en-US" sz="1100" dirty="0">
              <a:latin typeface="Berlin Sans FB" panose="020E0602020502020306" pitchFamily="34" charset="0"/>
            </a:endParaRPr>
          </a:p>
          <a:p>
            <a:pPr marL="827795" lvl="1" indent="-318383">
              <a:buFont typeface="Arial" panose="020B0604020202020204" pitchFamily="34" charset="0"/>
              <a:buChar char="•"/>
            </a:pPr>
            <a:r>
              <a:rPr lang="en-US" dirty="0" smtClean="0">
                <a:latin typeface="Berlin Sans FB" panose="020E0602020502020306" pitchFamily="34" charset="0"/>
              </a:rPr>
              <a:t>Customer </a:t>
            </a:r>
            <a:r>
              <a:rPr lang="en-US" dirty="0">
                <a:latin typeface="Berlin Sans FB" panose="020E0602020502020306" pitchFamily="34" charset="0"/>
              </a:rPr>
              <a:t>Responds – “yes that sounds right, but I don’t like the contract</a:t>
            </a:r>
            <a:r>
              <a:rPr lang="en-US" dirty="0" smtClean="0">
                <a:latin typeface="Berlin Sans FB" panose="020E0602020502020306" pitchFamily="34" charset="0"/>
              </a:rPr>
              <a:t>”</a:t>
            </a:r>
          </a:p>
          <a:p>
            <a:pPr marL="827795" lvl="1" indent="-318383">
              <a:buFont typeface="Arial" panose="020B0604020202020204" pitchFamily="34" charset="0"/>
              <a:buChar char="•"/>
            </a:pPr>
            <a:r>
              <a:rPr lang="en-US" dirty="0" smtClean="0">
                <a:latin typeface="Berlin Sans FB" panose="020E0602020502020306" pitchFamily="34" charset="0"/>
              </a:rPr>
              <a:t>Rep – “I understand and I get that objection a lot.”</a:t>
            </a:r>
          </a:p>
          <a:p>
            <a:pPr lvl="1"/>
            <a:endParaRPr lang="en-US" dirty="0" smtClean="0">
              <a:latin typeface="Berlin Sans FB" panose="020E0602020502020306" pitchFamily="34" charset="0"/>
            </a:endParaRPr>
          </a:p>
          <a:p>
            <a:pPr marL="318383" indent="-318383">
              <a:buFont typeface="Arial" panose="020B0604020202020204" pitchFamily="34" charset="0"/>
              <a:buChar char="•"/>
            </a:pPr>
            <a:r>
              <a:rPr lang="en-US" sz="2400" b="1" dirty="0">
                <a:latin typeface="Berlin Sans FB" panose="020E0602020502020306" pitchFamily="34" charset="0"/>
              </a:rPr>
              <a:t>Explore</a:t>
            </a:r>
            <a:r>
              <a:rPr lang="en-US" sz="2400" dirty="0">
                <a:latin typeface="Berlin Sans FB" panose="020E0602020502020306" pitchFamily="34" charset="0"/>
              </a:rPr>
              <a:t> </a:t>
            </a:r>
            <a:r>
              <a:rPr lang="en-US" dirty="0">
                <a:latin typeface="Berlin Sans FB" panose="020E0602020502020306" pitchFamily="34" charset="0"/>
              </a:rPr>
              <a:t>– Rep: “Glad the equipment fits your needs.  Now, what </a:t>
            </a:r>
            <a:r>
              <a:rPr lang="en-US" dirty="0" smtClean="0">
                <a:latin typeface="Berlin Sans FB" panose="020E0602020502020306" pitchFamily="34" charset="0"/>
              </a:rPr>
              <a:t>about the contract don’t you like?”</a:t>
            </a:r>
            <a:endParaRPr lang="en-US" dirty="0">
              <a:latin typeface="Berlin Sans FB" panose="020E0602020502020306" pitchFamily="34" charset="0"/>
            </a:endParaRPr>
          </a:p>
          <a:p>
            <a:pPr marL="827795" lvl="1" indent="-318383">
              <a:buFont typeface="Arial" panose="020B0604020202020204" pitchFamily="34" charset="0"/>
              <a:buChar char="•"/>
            </a:pPr>
            <a:r>
              <a:rPr lang="en-US" dirty="0">
                <a:latin typeface="Berlin Sans FB" panose="020E0602020502020306" pitchFamily="34" charset="0"/>
              </a:rPr>
              <a:t>Customer Responds – “36 months is a long time, I could move or add-on to my current home”</a:t>
            </a:r>
          </a:p>
          <a:p>
            <a:r>
              <a:rPr lang="en-US" dirty="0" smtClean="0">
                <a:latin typeface="Berlin Sans FB" panose="020E0602020502020306" pitchFamily="34" charset="0"/>
              </a:rPr>
              <a:t/>
            </a:r>
            <a:br>
              <a:rPr lang="en-US" dirty="0" smtClean="0">
                <a:latin typeface="Berlin Sans FB" panose="020E0602020502020306" pitchFamily="34" charset="0"/>
              </a:rPr>
            </a:br>
            <a:endParaRPr lang="en-US" dirty="0" smtClean="0">
              <a:latin typeface="Berlin Sans FB" panose="020E0602020502020306" pitchFamily="34" charset="0"/>
            </a:endParaRPr>
          </a:p>
          <a:p>
            <a:pPr lvl="1"/>
            <a:endParaRPr lang="en-US" sz="1300" dirty="0"/>
          </a:p>
        </p:txBody>
      </p:sp>
    </p:spTree>
    <p:extLst>
      <p:ext uri="{BB962C8B-B14F-4D97-AF65-F5344CB8AC3E}">
        <p14:creationId xmlns:p14="http://schemas.microsoft.com/office/powerpoint/2010/main" val="34148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254" y="1"/>
            <a:ext cx="9024877" cy="453903"/>
          </a:xfrm>
        </p:spPr>
        <p:txBody>
          <a:bodyPr lIns="101882" tIns="50941" rIns="101882" bIns="50941">
            <a:noAutofit/>
          </a:bodyPr>
          <a:lstStyle/>
          <a:p>
            <a:pPr algn="l">
              <a:lnSpc>
                <a:spcPct val="80000"/>
              </a:lnSpc>
            </a:pPr>
            <a:r>
              <a:rPr lang="en-US" sz="2400" b="1" dirty="0">
                <a:solidFill>
                  <a:schemeClr val="bg1"/>
                </a:solidFill>
                <a:latin typeface="Stencil" panose="040409050D0802020404" pitchFamily="82" charset="0"/>
                <a:cs typeface="Interstate ExtraLight"/>
              </a:rPr>
              <a:t>Walking the Wheel to Overcome Objections – Part 3</a:t>
            </a:r>
          </a:p>
        </p:txBody>
      </p:sp>
      <p:sp>
        <p:nvSpPr>
          <p:cNvPr id="5" name="TextBox 4"/>
          <p:cNvSpPr txBox="1"/>
          <p:nvPr/>
        </p:nvSpPr>
        <p:spPr>
          <a:xfrm>
            <a:off x="415254" y="781094"/>
            <a:ext cx="9036622" cy="4473304"/>
          </a:xfrm>
          <a:prstGeom prst="rect">
            <a:avLst/>
          </a:prstGeom>
          <a:noFill/>
        </p:spPr>
        <p:txBody>
          <a:bodyPr wrap="square" lIns="101882" tIns="50941" rIns="101882" bIns="50941" rtlCol="0">
            <a:spAutoFit/>
          </a:bodyPr>
          <a:lstStyle/>
          <a:p>
            <a:pPr lvl="1"/>
            <a:endParaRPr lang="en-US" sz="2400" dirty="0">
              <a:latin typeface="Berlin Sans FB" panose="020E0602020502020306" pitchFamily="34" charset="0"/>
            </a:endParaRPr>
          </a:p>
          <a:p>
            <a:pPr marL="318383" indent="-318383">
              <a:buFont typeface="Arial" panose="020B0604020202020204" pitchFamily="34" charset="0"/>
              <a:buChar char="•"/>
            </a:pPr>
            <a:r>
              <a:rPr lang="en-US" sz="2400" b="1" dirty="0">
                <a:latin typeface="Berlin Sans FB" panose="020E0602020502020306" pitchFamily="34" charset="0"/>
              </a:rPr>
              <a:t>Respond</a:t>
            </a:r>
            <a:r>
              <a:rPr lang="en-US" sz="2400" dirty="0">
                <a:latin typeface="Berlin Sans FB" panose="020E0602020502020306" pitchFamily="34" charset="0"/>
              </a:rPr>
              <a:t> – Rep: “I totally understand – and that’s why you can move our system to your new home for free, or add on more sensors to cover your new additions to your current home.  The best part about our contract is that you’re locked in at a lifetime monthly rate, with lifetime equipment warrantees.”</a:t>
            </a:r>
          </a:p>
          <a:p>
            <a:pPr marL="827795" lvl="1" indent="-318383">
              <a:buFont typeface="Arial" panose="020B0604020202020204" pitchFamily="34" charset="0"/>
              <a:buChar char="•"/>
            </a:pPr>
            <a:r>
              <a:rPr lang="en-US" sz="2400" dirty="0">
                <a:latin typeface="Berlin Sans FB" panose="020E0602020502020306" pitchFamily="34" charset="0"/>
              </a:rPr>
              <a:t>Rep again asks: “Does that answer your question and address your concern?”</a:t>
            </a:r>
          </a:p>
          <a:p>
            <a:pPr marL="1337207" lvl="2" indent="-318383">
              <a:buFont typeface="Arial" panose="020B0604020202020204" pitchFamily="34" charset="0"/>
              <a:buChar char="•"/>
            </a:pPr>
            <a:r>
              <a:rPr lang="en-US" sz="2400" dirty="0">
                <a:latin typeface="Berlin Sans FB" panose="020E0602020502020306" pitchFamily="34" charset="0"/>
              </a:rPr>
              <a:t>Customer: “Yes that </a:t>
            </a:r>
            <a:r>
              <a:rPr lang="en-US" sz="2400" dirty="0" smtClean="0">
                <a:latin typeface="Berlin Sans FB" panose="020E0602020502020306" pitchFamily="34" charset="0"/>
              </a:rPr>
              <a:t>helps”</a:t>
            </a:r>
            <a:endParaRPr lang="en-US" sz="2400" dirty="0">
              <a:latin typeface="Berlin Sans FB" panose="020E0602020502020306" pitchFamily="34" charset="0"/>
            </a:endParaRPr>
          </a:p>
          <a:p>
            <a:pPr marL="827795" lvl="1" indent="-318383">
              <a:buFont typeface="Arial" panose="020B0604020202020204" pitchFamily="34" charset="0"/>
              <a:buChar char="•"/>
            </a:pPr>
            <a:r>
              <a:rPr lang="en-US" sz="2400" dirty="0">
                <a:latin typeface="Berlin Sans FB" panose="020E0602020502020306" pitchFamily="34" charset="0"/>
              </a:rPr>
              <a:t>Rep again asks: “Great. What’s your SSN, let’s see if you can get all this equipment for free today!”</a:t>
            </a:r>
          </a:p>
          <a:p>
            <a:endParaRPr lang="en-US" dirty="0">
              <a:solidFill>
                <a:prstClr val="black"/>
              </a:solidFill>
            </a:endParaRPr>
          </a:p>
        </p:txBody>
      </p:sp>
    </p:spTree>
    <p:extLst>
      <p:ext uri="{BB962C8B-B14F-4D97-AF65-F5344CB8AC3E}">
        <p14:creationId xmlns:p14="http://schemas.microsoft.com/office/powerpoint/2010/main" val="9987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20791</TotalTime>
  <Words>1799</Words>
  <Application>Microsoft Office PowerPoint</Application>
  <PresentationFormat>Custom</PresentationFormat>
  <Paragraphs>217</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The Competition</vt:lpstr>
      <vt:lpstr>Protect America is THE BEST VALUE</vt:lpstr>
      <vt:lpstr>Selling through each Step</vt:lpstr>
      <vt:lpstr>Step 1 – Intro &amp; Interest</vt:lpstr>
      <vt:lpstr>Discovery Process – Part 2</vt:lpstr>
      <vt:lpstr>Discovery Process – Part 2 Continued</vt:lpstr>
      <vt:lpstr>Walking the Wheel to Overcome Objections – Part 3</vt:lpstr>
      <vt:lpstr>Walking the Wheel to Overcome Objections – Part 3</vt:lpstr>
      <vt:lpstr>Walking the Wheel to Overcome Objections – Part 3</vt:lpstr>
      <vt:lpstr>Recap, Transition &amp; Lead the Buyer </vt:lpstr>
      <vt:lpstr>FABs – Features, Advantages &amp; Benefits – Part 4</vt:lpstr>
      <vt:lpstr>FABS – Certified Selling</vt:lpstr>
      <vt:lpstr>Selling through each Step</vt:lpstr>
      <vt:lpstr>Key Points – Leading the Buyer </vt:lpstr>
      <vt:lpstr>PowerPoint Presentation</vt:lpstr>
      <vt:lpstr>Benefits Recap</vt:lpstr>
      <vt:lpstr>PowerPoint Presentation</vt:lpstr>
    </vt:vector>
  </TitlesOfParts>
  <Company>DSG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Barnes</dc:creator>
  <cp:lastModifiedBy>Jeff Barnes</cp:lastModifiedBy>
  <cp:revision>212</cp:revision>
  <cp:lastPrinted>2013-10-03T20:05:22Z</cp:lastPrinted>
  <dcterms:created xsi:type="dcterms:W3CDTF">2012-10-10T17:41:36Z</dcterms:created>
  <dcterms:modified xsi:type="dcterms:W3CDTF">2014-01-09T20:18:07Z</dcterms:modified>
</cp:coreProperties>
</file>