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496" r:id="rId7"/>
    <p:sldId id="497" r:id="rId8"/>
    <p:sldId id="478" r:id="rId9"/>
    <p:sldId id="481" r:id="rId10"/>
    <p:sldId id="501" r:id="rId11"/>
    <p:sldId id="480" r:id="rId12"/>
    <p:sldId id="482" r:id="rId13"/>
    <p:sldId id="510" r:id="rId14"/>
    <p:sldId id="523" r:id="rId15"/>
    <p:sldId id="509" r:id="rId16"/>
    <p:sldId id="513" r:id="rId17"/>
    <p:sldId id="515" r:id="rId18"/>
    <p:sldId id="511" r:id="rId19"/>
    <p:sldId id="516" r:id="rId20"/>
    <p:sldId id="517" r:id="rId21"/>
    <p:sldId id="476" r:id="rId22"/>
    <p:sldId id="485" r:id="rId23"/>
    <p:sldId id="524" r:id="rId24"/>
    <p:sldId id="468" r:id="rId25"/>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0" d="100"/>
          <a:sy n="80" d="100"/>
        </p:scale>
        <p:origin x="408"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gm:t>
    </dgm:pt>
    <dgm:pt modelId="{080A6B9D-C27D-4227-AC65-3C97878D78C4}" cxnId="{8CB593F6-6C5D-4606-B959-3E27F9872EC1}" type="parTrans">
      <dgm:prSet/>
      <dgm:spPr/>
      <dgm:t>
        <a:bodyPr/>
        <a:lstStyle/>
        <a:p>
          <a:endParaRPr lang="en-US"/>
        </a:p>
      </dgm:t>
    </dgm:pt>
    <dgm:pt modelId="{19B27CEC-4BAD-44A7-A9A7-B7A8B23ADCFD}" cxnId="{8CB593F6-6C5D-4606-B959-3E27F9872EC1}" type="sibTrans">
      <dgm:prSet/>
      <dgm:spPr/>
      <dgm:t>
        <a:bodyPr/>
        <a:lstStyle/>
        <a:p>
          <a:endParaRPr lang="en-US"/>
        </a:p>
      </dgm:t>
    </dgm:pt>
    <dgm:pt modelId="{D471E45F-B026-44AA-9616-57E786AE80AF}">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cxnId="{AEE28BEF-3F73-41A5-9307-D42A450FCA17}" type="parTrans">
      <dgm:prSet/>
      <dgm:spPr/>
      <dgm:t>
        <a:bodyPr/>
        <a:lstStyle/>
        <a:p>
          <a:endParaRPr lang="en-US"/>
        </a:p>
      </dgm:t>
    </dgm:pt>
    <dgm:pt modelId="{304E70AD-39C7-4C28-BF7B-6EE91BAE97B7}" cxnId="{AEE28BEF-3F73-41A5-9307-D42A450FCA17}" type="sibTrans">
      <dgm:prSet/>
      <dgm:spPr/>
      <dgm:t>
        <a:bodyPr/>
        <a:lstStyle/>
        <a:p>
          <a:endParaRPr lang="en-US"/>
        </a:p>
      </dgm:t>
    </dgm:pt>
    <dgm:pt modelId="{7B3055AA-BF7C-46D0-9A9E-60087B9F57B4}">
      <dgm:prSet phldrT="[Text]"/>
      <dgm:spPr/>
      <dgm:t>
        <a:bodyPr/>
        <a:lstStyle/>
        <a:p>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gm:t>
    </dgm:pt>
    <dgm:pt modelId="{F772EF41-D2BB-4368-8327-B4E332165F48}" cxnId="{6C7D4BBB-EED6-4011-9FBC-87F683D5B245}" type="parTrans">
      <dgm:prSet/>
      <dgm:spPr/>
      <dgm:t>
        <a:bodyPr/>
        <a:lstStyle/>
        <a:p>
          <a:endParaRPr lang="en-US"/>
        </a:p>
      </dgm:t>
    </dgm:pt>
    <dgm:pt modelId="{B81593E2-4CAC-4783-8D2D-E9DDD236A942}" cxnId="{6C7D4BBB-EED6-4011-9FBC-87F683D5B245}" type="sibTrans">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cxnId="{27611794-B6EF-4593-A560-02BF7692DC5A}" type="parTrans">
      <dgm:prSet/>
      <dgm:spPr/>
      <dgm:t>
        <a:bodyPr/>
        <a:lstStyle/>
        <a:p>
          <a:endParaRPr lang="en-US"/>
        </a:p>
      </dgm:t>
    </dgm:pt>
    <dgm:pt modelId="{AD0D1882-5210-4A49-9875-4AAC43595580}" cxnId="{27611794-B6EF-4593-A560-02BF7692DC5A}" type="sibTrans">
      <dgm:prSet/>
      <dgm:spPr/>
      <dgm:t>
        <a:bodyPr/>
        <a:lstStyle/>
        <a:p>
          <a:endParaRPr lang="en-US"/>
        </a:p>
      </dgm:t>
    </dgm:pt>
    <dgm:pt modelId="{A59EC69B-8F3F-425B-819F-E8C557946AEE}">
      <dgm:prSet phldrT="[Text]"/>
      <dgm:spPr/>
      <dgm:t>
        <a:bodyPr/>
        <a:lstStyle/>
        <a:p>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gm:t>
    </dgm:pt>
    <dgm:pt modelId="{0095C3CB-916F-4060-A8DA-DD282FB51587}" cxnId="{D1BA1DD0-A52A-47BF-962D-9810C87E1576}" type="parTrans">
      <dgm:prSet/>
      <dgm:spPr/>
      <dgm:t>
        <a:bodyPr/>
        <a:lstStyle/>
        <a:p>
          <a:endParaRPr lang="en-US"/>
        </a:p>
      </dgm:t>
    </dgm:pt>
    <dgm:pt modelId="{2868AD8D-4E38-46CE-A972-709857BF40AC}" cxnId="{D1BA1DD0-A52A-47BF-962D-9810C87E1576}" type="sibTrans">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cxnId="{AA17007A-110D-43AE-B6F2-DF2DF885F2E2}" type="parTrans">
      <dgm:prSet/>
      <dgm:spPr/>
      <dgm:t>
        <a:bodyPr/>
        <a:lstStyle/>
        <a:p>
          <a:endParaRPr lang="en-US"/>
        </a:p>
      </dgm:t>
    </dgm:pt>
    <dgm:pt modelId="{98BDB650-3386-4D3D-8E80-609010499291}" cxnId="{AA17007A-110D-43AE-B6F2-DF2DF885F2E2}" type="sibTrans">
      <dgm:prSet/>
      <dgm:spPr/>
      <dgm:t>
        <a:bodyPr/>
        <a:lstStyle/>
        <a:p>
          <a:endParaRPr lang="en-US"/>
        </a:p>
      </dgm:t>
    </dgm:pt>
    <dgm:pt modelId="{5E92505A-51E0-4F78-B3C5-704ACF8710DE}">
      <dgm:prSet phldrT="[Text]"/>
      <dgm:spPr/>
      <dgm:t>
        <a:bodyPr/>
        <a:lstStyle/>
        <a:p>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gm:t>
    </dgm:pt>
    <dgm:pt modelId="{765B1266-7CE2-4F9C-AE38-D97DFBC1B151}" cxnId="{DA8CD5E8-B2EE-41E4-8EC6-CFB41D688F68}" type="parTrans">
      <dgm:prSet/>
      <dgm:spPr/>
      <dgm:t>
        <a:bodyPr/>
        <a:lstStyle/>
        <a:p>
          <a:endParaRPr lang="en-US"/>
        </a:p>
      </dgm:t>
    </dgm:pt>
    <dgm:pt modelId="{5E9E6A6F-635A-4791-A107-01E95B62EA08}" cxnId="{DA8CD5E8-B2EE-41E4-8EC6-CFB41D688F68}" type="sibTrans">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t>
        <a:bodyPr/>
        <a:lstStyle/>
        <a:p>
          <a:endParaRPr lang="en-US"/>
        </a:p>
      </dgm:t>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t>
        <a:bodyPr/>
        <a:lstStyle/>
        <a:p>
          <a:endParaRPr lang="en-US"/>
        </a:p>
      </dgm:t>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7968BEFA-737C-4540-8116-892FA4A56765}" type="presOf" srcId="{73DB572E-062D-41AD-8033-D361B8E583DB}" destId="{0D08ED52-6744-4369-B780-916B09984775}"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ED6BF78A-381A-40F3-A9EB-F252D63F0707}" type="presOf" srcId="{73DB572E-062D-41AD-8033-D361B8E583DB}" destId="{2532504F-5FE1-4C97-B485-F05E8885EACC}"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D1BA1DD0-A52A-47BF-962D-9810C87E1576}" srcId="{5751524B-FB67-4894-A0C5-35151E149D68}" destId="{A59EC69B-8F3F-425B-819F-E8C557946AEE}" srcOrd="2" destOrd="0" parTransId="{0095C3CB-916F-4060-A8DA-DD282FB51587}" sibTransId="{2868AD8D-4E38-46CE-A972-709857BF40AC}"/>
    <dgm:cxn modelId="{2C934C00-3DCA-4C23-8911-F378A90D516E}" type="presOf" srcId="{5E92505A-51E0-4F78-B3C5-704ACF8710DE}" destId="{2AAD338D-3122-4454-9A67-16BE024D44E3}"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28073" cy="4058195"/>
        <a:chOff x="0" y="0"/>
        <a:chExt cx="5528073" cy="4058195"/>
      </a:xfrm>
    </dsp:grpSpPr>
    <dsp:sp modelId="{FC0F1314-3294-4A8C-8DCE-EB53E236164C}">
      <dsp:nvSpPr>
        <dsp:cNvPr id="3" name="Rectangular Callout 2"/>
        <dsp:cNvSpPr/>
      </dsp:nvSpPr>
      <dsp:spPr bwMode="white">
        <a:xfrm>
          <a:off x="6639818" y="767810"/>
          <a:ext cx="1382018" cy="3290385"/>
        </a:xfrm>
        <a:prstGeom prst="wedgeRectCallout">
          <a:avLst>
            <a:gd name="adj1" fmla="val 0"/>
            <a:gd name="adj2" fmla="val 0"/>
          </a:avLst>
        </a:prstGeom>
      </dsp:spPr>
      <dsp:style>
        <a:lnRef idx="2">
          <a:schemeClr val="lt1"/>
        </a:lnRef>
        <a:fillRef idx="1">
          <a:schemeClr val="accent1">
            <a:tint val="50000"/>
            <a:hueOff val="0"/>
            <a:satOff val="0"/>
            <a:lumOff val="0"/>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6639818" y="767810"/>
        <a:ext cx="1382018" cy="3290385"/>
      </dsp:txXfrm>
    </dsp:sp>
    <dsp:sp modelId="{2AAD338D-3122-4454-9A67-16BE024D44E3}">
      <dsp:nvSpPr>
        <dsp:cNvPr id="4" name="Rectangles 3"/>
        <dsp:cNvSpPr/>
      </dsp:nvSpPr>
      <dsp:spPr bwMode="white">
        <a:xfrm>
          <a:off x="6639818" y="0"/>
          <a:ext cx="1382018" cy="767810"/>
        </a:xfrm>
        <a:prstGeom prst="rect">
          <a:avLst/>
        </a:prstGeom>
      </dsp:spPr>
      <dsp:style>
        <a:lnRef idx="2">
          <a:schemeClr val="lt1"/>
        </a:lnRef>
        <a:fillRef idx="1">
          <a:schemeClr val="accent2"/>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sp:txBody>
      <dsp:txXfrm>
        <a:off x="6639818" y="0"/>
        <a:ext cx="1382018" cy="767810"/>
      </dsp:txXfrm>
    </dsp:sp>
    <dsp:sp modelId="{2532504F-5FE1-4C97-B485-F05E8885EACC}">
      <dsp:nvSpPr>
        <dsp:cNvPr id="5" name="Rectangular Callout 4"/>
        <dsp:cNvSpPr/>
      </dsp:nvSpPr>
      <dsp:spPr bwMode="white">
        <a:xfrm>
          <a:off x="5257800" y="767810"/>
          <a:ext cx="1382018" cy="3071242"/>
        </a:xfrm>
        <a:prstGeom prst="wedgeRectCallout">
          <a:avLst>
            <a:gd name="adj1" fmla="val 62500"/>
            <a:gd name="adj2" fmla="val 20830"/>
          </a:avLst>
        </a:prstGeom>
      </dsp:spPr>
      <dsp:style>
        <a:lnRef idx="2">
          <a:schemeClr val="lt1"/>
        </a:lnRef>
        <a:fillRef idx="1">
          <a:schemeClr val="accent1">
            <a:tint val="50000"/>
            <a:hueOff val="-4020000"/>
            <a:satOff val="9150"/>
            <a:lumOff val="3399"/>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5257800" y="767810"/>
        <a:ext cx="1382018" cy="3071242"/>
      </dsp:txXfrm>
    </dsp:sp>
    <dsp:sp modelId="{4C66D42D-7E6D-4563-AFDC-369C30B73F70}">
      <dsp:nvSpPr>
        <dsp:cNvPr id="6" name="Rectangles 5"/>
        <dsp:cNvSpPr/>
      </dsp:nvSpPr>
      <dsp:spPr bwMode="white">
        <a:xfrm>
          <a:off x="5257800" y="111600"/>
          <a:ext cx="1382018" cy="658239"/>
        </a:xfrm>
        <a:prstGeom prst="rect">
          <a:avLst/>
        </a:prstGeom>
      </dsp:spPr>
      <dsp:style>
        <a:lnRef idx="2">
          <a:schemeClr val="lt1"/>
        </a:lnRef>
        <a:fillRef idx="1">
          <a:schemeClr val="accent3"/>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sp:txBody>
      <dsp:txXfrm>
        <a:off x="5257800" y="111600"/>
        <a:ext cx="1382018" cy="658239"/>
      </dsp:txXfrm>
    </dsp:sp>
    <dsp:sp modelId="{06F8D57B-EDF4-4CF4-8700-DC2CA3E3028E}">
      <dsp:nvSpPr>
        <dsp:cNvPr id="7" name="Rectangular Callout 6"/>
        <dsp:cNvSpPr/>
      </dsp:nvSpPr>
      <dsp:spPr bwMode="white">
        <a:xfrm>
          <a:off x="3875782" y="767810"/>
          <a:ext cx="1382018" cy="2851694"/>
        </a:xfrm>
        <a:prstGeom prst="wedgeRectCallout">
          <a:avLst>
            <a:gd name="adj1" fmla="val 62500"/>
            <a:gd name="adj2" fmla="val 20830"/>
          </a:avLst>
        </a:prstGeom>
      </dsp:spPr>
      <dsp:style>
        <a:lnRef idx="2">
          <a:schemeClr val="lt1"/>
        </a:lnRef>
        <a:fillRef idx="1">
          <a:schemeClr val="accent1">
            <a:tint val="50000"/>
            <a:hueOff val="-8040000"/>
            <a:satOff val="18301"/>
            <a:lumOff val="6797"/>
            <a:alpha val="100000"/>
          </a:schemeClr>
        </a:fillRef>
        <a:effectRef idx="0">
          <a:scrgbClr r="0" g="0" b="0"/>
        </a:effectRef>
        <a:fontRef idx="minor"/>
      </dsp:style>
      <dsp:txXfrm>
        <a:off x="3875782" y="767810"/>
        <a:ext cx="1382018" cy="2851694"/>
      </dsp:txXfrm>
    </dsp:sp>
    <dsp:sp modelId="{00BB3360-A9BB-4051-A4B1-1216F82F642C}">
      <dsp:nvSpPr>
        <dsp:cNvPr id="9" name="Rectangles 8"/>
        <dsp:cNvSpPr/>
      </dsp:nvSpPr>
      <dsp:spPr bwMode="white">
        <a:xfrm>
          <a:off x="3875782" y="219548"/>
          <a:ext cx="1382018" cy="548262"/>
        </a:xfrm>
        <a:prstGeom prst="rect">
          <a:avLst/>
        </a:prstGeom>
      </dsp:spPr>
      <dsp:style>
        <a:lnRef idx="2">
          <a:schemeClr val="lt1"/>
        </a:lnRef>
        <a:fillRef idx="1">
          <a:schemeClr val="accent4"/>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sp:txBody>
      <dsp:txXfrm>
        <a:off x="3875782" y="219548"/>
        <a:ext cx="1382018" cy="548262"/>
      </dsp:txXfrm>
    </dsp:sp>
    <dsp:sp modelId="{A134CDD1-D85F-44EF-8BEE-9F99A855C1E6}">
      <dsp:nvSpPr>
        <dsp:cNvPr id="10" name="Rectangular Callout 9"/>
        <dsp:cNvSpPr/>
      </dsp:nvSpPr>
      <dsp:spPr bwMode="white">
        <a:xfrm>
          <a:off x="2493763" y="767810"/>
          <a:ext cx="1382018" cy="2632145"/>
        </a:xfrm>
        <a:prstGeom prst="wedgeRectCallout">
          <a:avLst>
            <a:gd name="adj1" fmla="val 62500"/>
            <a:gd name="adj2" fmla="val 20830"/>
          </a:avLst>
        </a:prstGeom>
      </dsp:spPr>
      <dsp:style>
        <a:lnRef idx="2">
          <a:schemeClr val="lt1"/>
        </a:lnRef>
        <a:fillRef idx="1">
          <a:schemeClr val="accent1">
            <a:tint val="50000"/>
            <a:hueOff val="-12060000"/>
            <a:satOff val="27451"/>
            <a:lumOff val="10196"/>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2493763" y="767810"/>
        <a:ext cx="1382018" cy="2632145"/>
      </dsp:txXfrm>
    </dsp:sp>
    <dsp:sp modelId="{65257024-FAC0-4522-B139-1CC85B547BE8}">
      <dsp:nvSpPr>
        <dsp:cNvPr id="11" name="Rectangles 10"/>
        <dsp:cNvSpPr/>
      </dsp:nvSpPr>
      <dsp:spPr bwMode="white">
        <a:xfrm>
          <a:off x="2493763" y="329120"/>
          <a:ext cx="1382018" cy="438691"/>
        </a:xfrm>
        <a:prstGeom prst="rect">
          <a:avLst/>
        </a:prstGeom>
      </dsp:spPr>
      <dsp:style>
        <a:lnRef idx="2">
          <a:schemeClr val="lt1"/>
        </a:lnRef>
        <a:fillRef idx="1">
          <a:schemeClr val="accent5"/>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sp:txBody>
      <dsp:txXfrm>
        <a:off x="2493763" y="329120"/>
        <a:ext cx="1382018" cy="438691"/>
      </dsp:txXfrm>
    </dsp:sp>
    <dsp:sp modelId="{6BCCFBA6-7A43-4631-AD7F-AFB10E1E6CD7}">
      <dsp:nvSpPr>
        <dsp:cNvPr id="8" name="Rectangles 7"/>
        <dsp:cNvSpPr/>
      </dsp:nvSpPr>
      <dsp:spPr bwMode="white">
        <a:xfrm>
          <a:off x="4051022" y="767810"/>
          <a:ext cx="1206778" cy="2851694"/>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4051022" y="767810"/>
        <a:ext cx="1206778" cy="285169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nchor="ctr"/>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1912233"/>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70000"/>
              </a:lnSpc>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lnSpc>
                <a:spcPct val="70000"/>
              </a:lnSpc>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lnSpc>
                <a:spcPct val="70000"/>
              </a:lnSpc>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Syed Siraj Ahmed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Associate Professor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3962003"/>
            <a:ext cx="12249915" cy="1562100"/>
          </a:xfrm>
          <a:prstGeom prst="rect">
            <a:avLst/>
          </a:prstGeom>
          <a:noFill/>
          <a:ln>
            <a:solidFill>
              <a:schemeClr val="accent1"/>
            </a:solid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 Computer Science and Engineering (Cyber Security)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 P Anandraj</a:t>
            </a:r>
            <a:endPar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Sharmasth Vali 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Internship/Project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a:t>
            </a:r>
            <a:endPar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Sampath A K / Dr. Abdul Khadar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1240790" y="500380"/>
            <a:ext cx="9880600" cy="13176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sz="2200"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sz="2200" dirty="0" smtClean="0">
                <a:solidFill>
                  <a:srgbClr val="FF0000"/>
                </a:solidFill>
                <a:latin typeface="Times New Roman" panose="02020603050405020304" pitchFamily="18" charset="0"/>
                <a:cs typeface="Times New Roman" panose="02020603050405020304" pitchFamily="18" charset="0"/>
              </a:rPr>
            </a:b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a:t>
            </a: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3</a:t>
            </a: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Presentation </a:t>
            </a:r>
            <a:b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PRODUCT &amp; ECOSYSTEM DEVELOPMENT LEAD AT CUBANE </a:t>
            </a:r>
            <a:b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(A PRODUCT OF JITOSHI TECHNOLOGY PVT LTD)</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MOHAMMED FAIZAN</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20211CCS0041</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8-CCS-02</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sym typeface="+mn-ea"/>
              </a:rPr>
              <a:t> </a:t>
            </a:r>
            <a:r>
              <a:rPr lang="en-US" altLang="en-US" sz="1800" dirty="0" smtClean="0">
                <a:latin typeface="Calibri" panose="020F0502020204030204" pitchFamily="34" charset="0"/>
                <a:cs typeface="Calibri" panose="020F0502020204030204" pitchFamily="34" charset="0"/>
                <a:sym typeface="+mn-ea"/>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US" sz="3200"/>
          </a:p>
        </p:txBody>
      </p:sp>
      <p:sp>
        <p:nvSpPr>
          <p:cNvPr id="3" name="Content Placeholder 2"/>
          <p:cNvSpPr>
            <a:spLocks noGrp="1"/>
          </p:cNvSpPr>
          <p:nvPr>
            <p:ph idx="1"/>
          </p:nvPr>
        </p:nvSpPr>
        <p:spPr>
          <a:xfrm>
            <a:off x="838200" y="1506855"/>
            <a:ext cx="10929620" cy="4849495"/>
          </a:xfrm>
        </p:spPr>
        <p:txBody>
          <a:bodyPr/>
          <a:p>
            <a:pPr marL="0" indent="0">
              <a:buNone/>
            </a:pPr>
            <a:r>
              <a:rPr lang="en-US" altLang="en-US" sz="2200"/>
              <a:t>As blockchain technology continues to gain widespread adoption, there is a growing need for scalable, privacy-preserving, and flexible consensus mechanisms that can handle high-performance requirements. Existing blockchain solutions face challenges in maintaining efficiency and reducing bottlenecks when validating large volumes of transactions, particularly in industries like insurance, communication, and SaaS development, where performance, privacy, and adaptability are critical.</a:t>
            </a:r>
            <a:endParaRPr lang="en-US" altLang="en-US" sz="2200"/>
          </a:p>
          <a:p>
            <a:pPr marL="0" indent="0">
              <a:buNone/>
            </a:pPr>
            <a:r>
              <a:rPr lang="en-US" altLang="en-US" sz="2200"/>
              <a:t>The current landscape of consensus algorithms is often limited by slow transaction throughput and centralized points of failure, which hinder the overall scalability and flexibility of the blockchain. Therefore, there is a need for a novel consensus mechanism that addresses these challenges while enabling faster, more efficient transaction validation, and ensuring that privacy requirements are met.</a:t>
            </a:r>
            <a:endParaRPr lang="en-US" altLang="en-US" sz="22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pic>
        <p:nvPicPr>
          <p:cNvPr id="5" name="Picture 4" descr="Table"/>
          <p:cNvPicPr>
            <a:picLocks noChangeAspect="1"/>
          </p:cNvPicPr>
          <p:nvPr/>
        </p:nvPicPr>
        <p:blipFill>
          <a:blip r:embed="rId1"/>
          <a:stretch>
            <a:fillRect/>
          </a:stretch>
        </p:blipFill>
        <p:spPr>
          <a:xfrm>
            <a:off x="2098675" y="231775"/>
            <a:ext cx="7240270" cy="6211570"/>
          </a:xfrm>
          <a:prstGeom prst="rect">
            <a:avLst/>
          </a:prstGeom>
        </p:spPr>
      </p:pic>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560830"/>
            <a:ext cx="10515600" cy="4351338"/>
          </a:xfrm>
        </p:spPr>
        <p:txBody>
          <a:bodyPr/>
          <a:p>
            <a:pPr marL="0" indent="0">
              <a:buNone/>
            </a:pPr>
            <a:r>
              <a:rPr lang="en-IN" altLang="en-US" sz="2400" b="1"/>
              <a:t>Cubane Cubic Consensus Mechanism :</a:t>
            </a:r>
            <a:br>
              <a:rPr lang="en-IN" altLang="en-US" sz="2400"/>
            </a:br>
            <a:br>
              <a:rPr lang="en-IN" altLang="en-US" sz="2400"/>
            </a:br>
            <a:r>
              <a:rPr lang="en-US" altLang="en-US" sz="2400"/>
              <a:t>The </a:t>
            </a:r>
            <a:r>
              <a:rPr lang="en-US" altLang="en-US" sz="2400" b="1"/>
              <a:t>Cubane Cubic Consensus Mechanism</a:t>
            </a:r>
            <a:r>
              <a:rPr lang="en-US" altLang="en-US" sz="2400"/>
              <a:t> (CCCM) offers a unique solution by integrating parallel transaction validation across modular "Cubes" within the Cubane Layer-1 blockchain. This approach enhances scalability and throughput while reducing bottlenecks. By involving Coordinator Nodes for final block validation, CCCM ensures network-wide consensus without sacrificing security or privacy. CCCM is designed to cater to high-performance industries, such as insurance, communication, and SaaS development, providing an innovative solution for blockchain applications requiring scalability, privacy, and flexibility.</a:t>
            </a:r>
            <a:endParaRPr lang="en-US"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475105"/>
            <a:ext cx="10515600" cy="4351338"/>
          </a:xfrm>
        </p:spPr>
        <p:txBody>
          <a:bodyPr/>
          <a:p>
            <a:pPr marL="0" indent="0">
              <a:buNone/>
            </a:pPr>
            <a:r>
              <a:rPr lang="en-US" altLang="en-US" sz="2400" b="1"/>
              <a:t>ZKP Integration for Privacy:</a:t>
            </a:r>
            <a:r>
              <a:rPr lang="en-IN" altLang="en-US" sz="2400" b="1"/>
              <a:t> </a:t>
            </a:r>
            <a:br>
              <a:rPr lang="en-IN" altLang="en-US" sz="2400"/>
            </a:br>
            <a:br>
              <a:rPr lang="en-IN" altLang="en-US" sz="2400"/>
            </a:br>
            <a:r>
              <a:rPr lang="en-US" altLang="en-US" sz="2400"/>
              <a:t>CCCM incorporates </a:t>
            </a:r>
            <a:r>
              <a:rPr lang="en-US" altLang="en-US" sz="2400" b="1"/>
              <a:t>Zero-Knowledge Proofs (ZKPs)</a:t>
            </a:r>
            <a:r>
              <a:rPr lang="en-US" altLang="en-US" sz="2400"/>
              <a:t> to enable privacy-preserving transaction validation. ZKPs allow validators to verify the correctness of transactions, such as balance transfers, without exposing sensitive information. This feature makes CCCM particularly well-suited for sectors where confidentiality is critical, such as SaaS solutions handling sensitive financial or healthcare data.</a:t>
            </a:r>
            <a:br>
              <a:rPr lang="en-IN" altLang="en-US" sz="2400"/>
            </a:br>
            <a:br>
              <a:rPr lang="en-IN" altLang="en-US" sz="2400"/>
            </a:br>
            <a:endParaRPr lang="en-IN"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475105"/>
            <a:ext cx="10515600" cy="4351338"/>
          </a:xfrm>
        </p:spPr>
        <p:txBody>
          <a:bodyPr/>
          <a:p>
            <a:pPr marL="0" indent="0">
              <a:buNone/>
            </a:pPr>
            <a:r>
              <a:rPr lang="en-US" altLang="en-US" sz="2400" b="1"/>
              <a:t>Coordinator Nodes for Finalization:</a:t>
            </a:r>
            <a:br>
              <a:rPr lang="en-US" altLang="en-US" sz="2400" b="1"/>
            </a:br>
            <a:br>
              <a:rPr lang="en-US" altLang="en-US" sz="2400" b="1"/>
            </a:br>
            <a:r>
              <a:rPr lang="en-US" altLang="en-US" sz="2400"/>
              <a:t>After validation within the Cubes, the Coordinator Nodes handle block finalization. These nodes ensure the correct final state of the blockchain is broadcasted to the network while maintaining modularity, allowing the consensus logic to evolve without overhauling the entire system.</a:t>
            </a:r>
            <a:endParaRPr lang="en-US" altLang="en-US" sz="2400"/>
          </a:p>
          <a:p>
            <a:pPr marL="0" indent="0">
              <a:buNone/>
            </a:pPr>
            <a:br>
              <a:rPr lang="en-IN" altLang="en-US" sz="2400"/>
            </a:br>
            <a:br>
              <a:rPr lang="en-IN" altLang="en-US" sz="2400"/>
            </a:br>
            <a:endParaRPr lang="en-IN"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Proposed System/Work</a:t>
            </a:r>
            <a:endParaRPr lang="en-US" sz="3200"/>
          </a:p>
        </p:txBody>
      </p:sp>
      <p:sp>
        <p:nvSpPr>
          <p:cNvPr id="3" name="Content Placeholder 2"/>
          <p:cNvSpPr>
            <a:spLocks noGrp="1"/>
          </p:cNvSpPr>
          <p:nvPr>
            <p:ph idx="1"/>
          </p:nvPr>
        </p:nvSpPr>
        <p:spPr/>
        <p:txBody>
          <a:bodyPr/>
          <a:p>
            <a:r>
              <a:rPr lang="en-US" altLang="en-US" sz="2300"/>
              <a:t> </a:t>
            </a:r>
            <a:r>
              <a:rPr lang="en-US" altLang="en-US" sz="2300" b="1"/>
              <a:t>Parallelization:</a:t>
            </a:r>
            <a:r>
              <a:rPr lang="en-US" altLang="en-US" sz="2300"/>
              <a:t> CCCM’s ability to validate transactions across multiple Cubes in parallel vastly improves throughput, addressing one of the main limitations of PoW and PoS, where transaction validation is sequential.</a:t>
            </a:r>
            <a:endParaRPr lang="en-US" altLang="en-US" sz="2300"/>
          </a:p>
          <a:p>
            <a:r>
              <a:rPr lang="en-US" altLang="en-US" sz="2300"/>
              <a:t> </a:t>
            </a:r>
            <a:r>
              <a:rPr lang="en-US" altLang="en-US" sz="2300" b="1"/>
              <a:t>ZKP for Privacy:</a:t>
            </a:r>
            <a:r>
              <a:rPr lang="en-US" altLang="en-US" sz="2300"/>
              <a:t> CCCM’s built-in Zero-Knowledge Proofs ensure privacy without sacrificing security, which PoW and PoS lack by default. This privacy is critical for SaaS platforms handling sensitive data.</a:t>
            </a:r>
            <a:endParaRPr lang="en-US" altLang="en-US" sz="2300"/>
          </a:p>
          <a:p>
            <a:endParaRPr lang="en-US" altLang="en-US" sz="23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CCCM for SaaS Development</a:t>
            </a:r>
            <a:endParaRPr lang="en-US" sz="3200"/>
          </a:p>
        </p:txBody>
      </p:sp>
      <p:sp>
        <p:nvSpPr>
          <p:cNvPr id="3" name="Content Placeholder 2"/>
          <p:cNvSpPr>
            <a:spLocks noGrp="1"/>
          </p:cNvSpPr>
          <p:nvPr>
            <p:ph idx="1"/>
          </p:nvPr>
        </p:nvSpPr>
        <p:spPr>
          <a:xfrm>
            <a:off x="838200" y="1253490"/>
            <a:ext cx="10515600" cy="4351338"/>
          </a:xfrm>
        </p:spPr>
        <p:txBody>
          <a:bodyPr/>
          <a:p>
            <a:r>
              <a:rPr lang="en-US" altLang="en-US" sz="2000" b="1"/>
              <a:t>High Transaction Throughput &amp; Scalability: CCCM supports parallel transaction validation, enabling SaaS applications to handle large volumes of transactions efficiently, even in high-traffic environments.</a:t>
            </a:r>
            <a:endParaRPr lang="en-US" altLang="en-US" sz="2000" b="1"/>
          </a:p>
          <a:p>
            <a:r>
              <a:rPr lang="en-US" altLang="en-US" sz="2000" b="1"/>
              <a:t>Privacy-Preserving Capabilities: With Zero-Knowledge Proofs (ZKPs), CCCM ensures that sensitive transaction data remains confidential, making it ideal for SaaS in sectors like finance, healthcare, and legal.</a:t>
            </a:r>
            <a:endParaRPr lang="en-US" altLang="en-US" sz="2000" b="1"/>
          </a:p>
          <a:p>
            <a:r>
              <a:rPr lang="en-US" altLang="en-US" sz="2000" b="1"/>
              <a:t>Modularity for Customization: CCCM's modular structure allows SaaS developers to easily customize or replace system components, enabling rapid innovation without a complete system overhaul.</a:t>
            </a:r>
            <a:endParaRPr lang="en-US" altLang="en-US" sz="2300" b="1"/>
          </a:p>
          <a:p>
            <a:pPr marL="0" indent="0">
              <a:buNone/>
            </a:pPr>
            <a:endParaRPr lang="en-US" altLang="en-US" sz="2300" b="1"/>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CCCM for SaaS Development</a:t>
            </a:r>
            <a:endParaRPr lang="en-US" sz="3200"/>
          </a:p>
        </p:txBody>
      </p:sp>
      <p:sp>
        <p:nvSpPr>
          <p:cNvPr id="3" name="Content Placeholder 2"/>
          <p:cNvSpPr>
            <a:spLocks noGrp="1"/>
          </p:cNvSpPr>
          <p:nvPr>
            <p:ph idx="1"/>
          </p:nvPr>
        </p:nvSpPr>
        <p:spPr>
          <a:xfrm>
            <a:off x="838200" y="1499870"/>
            <a:ext cx="10515600" cy="4351338"/>
          </a:xfrm>
        </p:spPr>
        <p:txBody>
          <a:bodyPr/>
          <a:p>
            <a:r>
              <a:rPr lang="en-US" altLang="en-US" sz="2000" b="1">
                <a:sym typeface="+mn-ea"/>
              </a:rPr>
              <a:t>Transparent Auditing &amp; Compliance: CCCM provides an immutable transaction record, facilitating easier audits and regulatory compliance, building trust with customers in regulated industries.</a:t>
            </a:r>
            <a:endParaRPr lang="en-US" altLang="en-US" sz="2000" b="1"/>
          </a:p>
          <a:p>
            <a:r>
              <a:rPr lang="en-US" altLang="en-US" sz="2000" b="1"/>
              <a:t>Cost Efficiency &amp; Micropayments: CCCM supports smart contracts for automated payment models (e.g., pay-per-use or subscriptions), reducing intermediary costs and enhancing cost-efficiency for SaaS providers and users.</a:t>
            </a:r>
            <a:endParaRPr lang="en-US" altLang="en-US" sz="2000" b="1"/>
          </a:p>
          <a:p>
            <a:pPr marL="0" indent="0">
              <a:buNone/>
            </a:pPr>
            <a:endParaRPr lang="en-US" altLang="en-US" sz="2300" b="1"/>
          </a:p>
          <a:p>
            <a:pPr marL="0" indent="0">
              <a:buNone/>
            </a:pPr>
            <a:endParaRPr lang="en-US" altLang="en-US" sz="2300" b="1"/>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25" y="304800"/>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70535" y="901065"/>
            <a:ext cx="2806700" cy="1568450"/>
          </a:xfrm>
          <a:prstGeom prst="rect">
            <a:avLst/>
          </a:prstGeom>
          <a:noFill/>
        </p:spPr>
        <p:txBody>
          <a:bodyPr wrap="square" rtlCol="0">
            <a:spAutoFit/>
          </a:bodyPr>
          <a:lstStyle/>
          <a:p>
            <a:pPr algn="l"/>
            <a:r>
              <a:rPr lang="en-GB" sz="1200" dirty="0" smtClean="0">
                <a:solidFill>
                  <a:srgbClr val="0070C0"/>
                </a:solidFill>
              </a:rPr>
              <a:t>Note:</a:t>
            </a:r>
            <a:r>
              <a:rPr lang="en-IN" altLang="en-GB" sz="1200" dirty="0" smtClean="0">
                <a:solidFill>
                  <a:srgbClr val="0070C0"/>
                </a:solidFill>
              </a:rPr>
              <a:t> </a:t>
            </a:r>
            <a:br>
              <a:rPr lang="en-IN" altLang="en-GB" sz="1200" dirty="0" smtClean="0">
                <a:solidFill>
                  <a:srgbClr val="0070C0"/>
                </a:solidFill>
              </a:rPr>
            </a:br>
            <a:r>
              <a:rPr lang="en-US" altLang="en-US" sz="1200" dirty="0" smtClean="0">
                <a:solidFill>
                  <a:srgbClr val="0070C0"/>
                </a:solidFill>
              </a:rPr>
              <a:t>Please note that the roadmap is subject to change based on evolving priorities, new developments, or feedback from the team and stakeholders. Adjustments may be made to ensure alignment with the company’s strategic goals and product development needs.</a:t>
            </a:r>
            <a:r>
              <a:rPr lang="en-IN" altLang="en-GB" sz="1200" dirty="0" smtClean="0">
                <a:solidFill>
                  <a:srgbClr val="0070C0"/>
                </a:solidFill>
              </a:rPr>
              <a:t> </a:t>
            </a:r>
            <a:endParaRPr lang="en-IN" altLang="en-GB" sz="1200" dirty="0" smtClean="0">
              <a:solidFill>
                <a:srgbClr val="0070C0"/>
              </a:solidFill>
            </a:endParaRPr>
          </a:p>
        </p:txBody>
      </p:sp>
      <p:sp>
        <p:nvSpPr>
          <p:cNvPr id="3" name="Text Box 2"/>
          <p:cNvSpPr txBox="1"/>
          <p:nvPr/>
        </p:nvSpPr>
        <p:spPr>
          <a:xfrm>
            <a:off x="3378835" y="2206625"/>
            <a:ext cx="1391920" cy="1125220"/>
          </a:xfrm>
          <a:prstGeom prst="rect">
            <a:avLst/>
          </a:prstGeom>
          <a:noFill/>
        </p:spPr>
        <p:txBody>
          <a:bodyPr wrap="square" rtlCol="0">
            <a:noAutofit/>
          </a:bodyPr>
          <a:p>
            <a:r>
              <a:rPr lang="en-US" altLang="en-US" sz="1200"/>
              <a:t>Understanding Cubane's blockchain technology and SaaS integration.</a:t>
            </a:r>
            <a:br>
              <a:rPr lang="en-US" altLang="en-US" sz="1200"/>
            </a:br>
            <a:br>
              <a:rPr lang="en-US" altLang="en-US" sz="1200"/>
            </a:br>
            <a:r>
              <a:rPr lang="en-IN" altLang="en-US" sz="1200"/>
              <a:t>F</a:t>
            </a:r>
            <a:r>
              <a:rPr lang="en-US" altLang="en-US" sz="1200"/>
              <a:t>oundational understanding of the company’s direction, product offerings, and internal workflows</a:t>
            </a:r>
            <a:r>
              <a:rPr lang="en-US" altLang="en-US" sz="1000"/>
              <a:t>.</a:t>
            </a:r>
            <a:endParaRPr lang="en-US" altLang="en-US" sz="1000"/>
          </a:p>
        </p:txBody>
      </p:sp>
      <p:sp>
        <p:nvSpPr>
          <p:cNvPr id="5" name="Text Box 4"/>
          <p:cNvSpPr txBox="1"/>
          <p:nvPr/>
        </p:nvSpPr>
        <p:spPr>
          <a:xfrm>
            <a:off x="4803140" y="2206625"/>
            <a:ext cx="1391920" cy="1125220"/>
          </a:xfrm>
          <a:prstGeom prst="rect">
            <a:avLst/>
          </a:prstGeom>
          <a:noFill/>
        </p:spPr>
        <p:txBody>
          <a:bodyPr wrap="square" rtlCol="0">
            <a:noAutofit/>
          </a:bodyPr>
          <a:p>
            <a:r>
              <a:rPr lang="en-IN" altLang="en-US" sz="1200"/>
              <a:t>A</a:t>
            </a:r>
            <a:r>
              <a:rPr lang="en-US" altLang="en-US" sz="1200"/>
              <a:t>pplying</a:t>
            </a:r>
            <a:r>
              <a:rPr lang="en-IN" altLang="en-US" sz="1200"/>
              <a:t> </a:t>
            </a:r>
            <a:r>
              <a:rPr lang="en-US" altLang="en-US" sz="1200"/>
              <a:t>knowledge and assist in research tasks, documentation, and understanding emerging technologies relevant to Cubane’s growth.</a:t>
            </a:r>
            <a:br>
              <a:rPr lang="en-US" altLang="en-US" sz="1200"/>
            </a:br>
            <a:br>
              <a:rPr lang="en-US" altLang="en-US" sz="1200"/>
            </a:br>
            <a:endParaRPr lang="en-US" altLang="en-US" sz="1000"/>
          </a:p>
        </p:txBody>
      </p:sp>
      <p:sp>
        <p:nvSpPr>
          <p:cNvPr id="9" name="Text Box 8"/>
          <p:cNvSpPr txBox="1"/>
          <p:nvPr/>
        </p:nvSpPr>
        <p:spPr>
          <a:xfrm>
            <a:off x="6195060" y="2206625"/>
            <a:ext cx="1391920" cy="1125220"/>
          </a:xfrm>
          <a:prstGeom prst="rect">
            <a:avLst/>
          </a:prstGeom>
          <a:noFill/>
        </p:spPr>
        <p:txBody>
          <a:bodyPr wrap="square" rtlCol="0">
            <a:noAutofit/>
          </a:bodyPr>
          <a:p>
            <a:r>
              <a:rPr lang="en-US" altLang="en-US" sz="1200"/>
              <a:t>Assist in finalizing the CCCM concept note and whitepaper v2, while collaborating with stakeholders to refine Cubane’s vision and strategy, demonstrating skills in strategic planning and tech communication.</a:t>
            </a:r>
            <a:br>
              <a:rPr lang="en-US" altLang="en-US" sz="1200"/>
            </a:br>
            <a:br>
              <a:rPr lang="en-US" altLang="en-US" sz="1200"/>
            </a:br>
            <a:br>
              <a:rPr lang="en-US" altLang="en-US" sz="1200"/>
            </a:br>
            <a:endParaRPr lang="en-US" altLang="en-US" sz="1000"/>
          </a:p>
        </p:txBody>
      </p:sp>
      <p:sp>
        <p:nvSpPr>
          <p:cNvPr id="10" name="Text Box 9"/>
          <p:cNvSpPr txBox="1"/>
          <p:nvPr/>
        </p:nvSpPr>
        <p:spPr>
          <a:xfrm>
            <a:off x="7506335" y="2206625"/>
            <a:ext cx="1391920" cy="1125220"/>
          </a:xfrm>
          <a:prstGeom prst="rect">
            <a:avLst/>
          </a:prstGeom>
          <a:noFill/>
        </p:spPr>
        <p:txBody>
          <a:bodyPr wrap="square" rtlCol="0">
            <a:noAutofit/>
          </a:bodyPr>
          <a:p>
            <a:r>
              <a:rPr lang="en-IN" altLang="en-US" sz="1200"/>
              <a:t>W</a:t>
            </a:r>
            <a:r>
              <a:rPr lang="en-US" altLang="en-US" sz="1200"/>
              <a:t>orking on the </a:t>
            </a:r>
            <a:r>
              <a:rPr lang="en-IN" altLang="en-US" sz="1200"/>
              <a:t>Website rebranding</a:t>
            </a:r>
            <a:r>
              <a:rPr lang="en-US" altLang="en-US" sz="1200"/>
              <a:t> and </a:t>
            </a:r>
            <a:r>
              <a:rPr lang="en-IN" altLang="en-US" sz="1200"/>
              <a:t>deployment of</a:t>
            </a:r>
            <a:r>
              <a:rPr lang="en-US" altLang="en-US" sz="1200"/>
              <a:t> </a:t>
            </a:r>
            <a:r>
              <a:rPr lang="en-IN" altLang="en-US" sz="1200"/>
              <a:t>CUBS and working towards the next phase of CCCM</a:t>
            </a:r>
            <a:br>
              <a:rPr lang="en-US" altLang="en-US" sz="1200"/>
            </a:br>
            <a:br>
              <a:rPr lang="en-US" altLang="en-US" sz="1200"/>
            </a:br>
            <a:br>
              <a:rPr lang="en-US" altLang="en-US" sz="1200"/>
            </a:br>
            <a:endParaRPr lang="en-US" altLang="en-US" sz="1000"/>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3" name="Google Shape;97;p14"/>
          <p:cNvSpPr txBox="1">
            <a:spLocks noGrp="1"/>
          </p:cNvSpPr>
          <p:nvPr/>
        </p:nvSpPr>
        <p:spPr>
          <a:xfrm>
            <a:off x="704516" y="902370"/>
            <a:ext cx="10668000" cy="4271209"/>
          </a:xfrm>
          <a:prstGeom prst="rect">
            <a:avLst/>
          </a:prstGeom>
          <a:noFill/>
          <a:ln>
            <a:noFill/>
          </a:ln>
        </p:spPr>
        <p:txBody>
          <a:bodyPr vert="horz" wrap="square" lIns="91425" tIns="45700" rIns="91425" bIns="45700" numCol="1" anchor="t" anchorCtr="0" compatLnSpc="1">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endParaRPr lang="en-US" sz="2000" b="1" dirty="0" smtClean="0">
              <a:solidFill>
                <a:srgbClr val="0070C0"/>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t>https://github.com/fai2an/CubaneInternship</a:t>
            </a:r>
            <a:endParaRPr lang="en-US" altLang="en-US" dirty="0"/>
          </a:p>
        </p:txBody>
      </p:sp>
    </p:spTree>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IN" altLang="en-US" sz="3200" b="1" dirty="0" smtClean="0">
                <a:solidFill>
                  <a:srgbClr val="0070C0"/>
                </a:solidFill>
                <a:latin typeface="Times New Roman" panose="02020603050405020304" pitchFamily="18" charset="0"/>
                <a:cs typeface="Times New Roman" panose="02020603050405020304" pitchFamily="18" charset="0"/>
              </a:rPr>
              <a:t>Other</a:t>
            </a:r>
            <a:r>
              <a:rPr lang="en-US" sz="3200" b="1" dirty="0" smtClean="0">
                <a:solidFill>
                  <a:srgbClr val="0070C0"/>
                </a:solidFill>
                <a:latin typeface="Times New Roman" panose="02020603050405020304" pitchFamily="18" charset="0"/>
                <a:cs typeface="Times New Roman" panose="02020603050405020304" pitchFamily="18" charset="0"/>
              </a:rPr>
              <a:t> Link</a:t>
            </a:r>
            <a:r>
              <a:rPr lang="en-IN" altLang="en-US" sz="3200" b="1" dirty="0" smtClean="0">
                <a:solidFill>
                  <a:srgbClr val="0070C0"/>
                </a:solidFill>
                <a:latin typeface="Times New Roman" panose="02020603050405020304" pitchFamily="18" charset="0"/>
                <a:cs typeface="Times New Roman" panose="02020603050405020304" pitchFamily="18" charset="0"/>
              </a:rPr>
              <a:t>s</a:t>
            </a:r>
            <a:endParaRPr lang="en-IN" altLang="en-US" sz="3200" b="1" dirty="0" smtClean="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t>https://cubane.notion.site/CCCM-Concept-Note-0f96ffa4275d4e57a39ef15e9bfb38c1</a:t>
            </a:r>
            <a:endParaRPr lang="en-US" altLang="en-US" dirty="0"/>
          </a:p>
        </p:txBody>
      </p:sp>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70" y="26860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3770" y="94869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Company Name</a:t>
            </a:r>
            <a:r>
              <a:rPr lang="en-IN" altLang="en-US" sz="2400" dirty="0" smtClean="0">
                <a:latin typeface="Times New Roman" panose="02020603050405020304" pitchFamily="18" charset="0"/>
                <a:cs typeface="Times New Roman" panose="02020603050405020304" pitchFamily="18" charset="0"/>
              </a:rPr>
              <a:t> : </a:t>
            </a:r>
            <a:r>
              <a:rPr lang="en-IN" altLang="en-US" sz="2400" b="1" dirty="0" smtClean="0">
                <a:solidFill>
                  <a:schemeClr val="accent5"/>
                </a:solidFill>
                <a:latin typeface="Times New Roman" panose="02020603050405020304" pitchFamily="18" charset="0"/>
                <a:cs typeface="Times New Roman" panose="02020603050405020304" pitchFamily="18" charset="0"/>
              </a:rPr>
              <a:t>Cubane (Product of </a:t>
            </a:r>
            <a:r>
              <a:rPr lang="en-IN" altLang="en-US" sz="2400" b="1" dirty="0" smtClean="0">
                <a:solidFill>
                  <a:schemeClr val="accent5"/>
                </a:solidFill>
                <a:latin typeface="Times New Roman" panose="02020603050405020304" pitchFamily="18" charset="0"/>
                <a:ea typeface="Tahoma" panose="020B0604030504040204" pitchFamily="34" charset="0"/>
                <a:cs typeface="Times New Roman" panose="02020603050405020304" pitchFamily="18" charset="0"/>
                <a:sym typeface="+mn-ea"/>
              </a:rPr>
              <a:t>Jitoshi Technology Pvt Ltd)</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141224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is transforming </a:t>
            </a:r>
            <a:r>
              <a:rPr lang="en-US" altLang="en-US" sz="1600" b="1"/>
              <a:t>SaaS infrastructure</a:t>
            </a:r>
            <a:r>
              <a:rPr lang="en-US" altLang="en-US" sz="1600"/>
              <a:t> with its innovative </a:t>
            </a:r>
            <a:r>
              <a:rPr lang="en-US" altLang="en-US" sz="1600" b="1"/>
              <a:t>Layer-1 blockchain,</a:t>
            </a:r>
            <a:r>
              <a:rPr lang="en-US" altLang="en-US" sz="1600"/>
              <a:t> designed to address the unique challenges faced by industries such as </a:t>
            </a:r>
            <a:r>
              <a:rPr lang="en-US" altLang="en-US" sz="1600" b="1"/>
              <a:t>insurance, media intellectual property rights (IPR)</a:t>
            </a:r>
            <a:r>
              <a:rPr lang="en-US" altLang="en-US" sz="1600"/>
              <a:t>, and beyond.</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Distinct from traditional blockchains, Cubane integrates a SaaS-like model, providing modular tools that allow businesses to easily adopt decentralized technology. At its core is the </a:t>
            </a:r>
            <a:r>
              <a:rPr lang="en-US" altLang="en-US" sz="1600" b="1"/>
              <a:t>Cubic Consensus Mechanism (CCCM),</a:t>
            </a:r>
            <a:r>
              <a:rPr lang="en-US" altLang="en-US" sz="1600"/>
              <a:t> a cutting-edge architecture that combines parallel transaction validation with advanced privacy features, including </a:t>
            </a:r>
            <a:r>
              <a:rPr lang="en-US" altLang="en-US" sz="1600" b="1"/>
              <a:t>Fully Homomorphic Encryption (FHE)</a:t>
            </a:r>
            <a:r>
              <a:rPr lang="en-US" altLang="en-US" sz="1600"/>
              <a:t> and </a:t>
            </a:r>
            <a:r>
              <a:rPr lang="en-US" altLang="en-US" sz="1600" b="1"/>
              <a:t>Zero-Knowledge Proofs (ZKPs).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powerful combination ensures unparalleled scalability, fault tolerance, and security, enabling the processing of thousands of transactions per second with minimal latency. Cubane’s </a:t>
            </a:r>
            <a:r>
              <a:rPr lang="en-US" altLang="en-US" sz="1600" b="1"/>
              <a:t>no-code platform</a:t>
            </a:r>
            <a:r>
              <a:rPr lang="en-US" altLang="en-US" sz="1600"/>
              <a:t> and </a:t>
            </a:r>
            <a:r>
              <a:rPr lang="en-US" altLang="en-US" sz="1600" b="1"/>
              <a:t>multi-language </a:t>
            </a:r>
            <a:r>
              <a:rPr lang="en-US" altLang="en-US" sz="1600"/>
              <a:t>support also make decentralized app development accessible to everyone, bridging the gap between blockchain complexity and enterprise needs.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By enabling industries to tap into the trust and transparency of blockchain technology without compromising on usability or performance, Cubane is redefining the intersection of SaaS and blockchain.</a:t>
            </a:r>
            <a:endParaRPr lang="en-US" altLang="en-US" sz="1600"/>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Beginnings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originally began as </a:t>
            </a:r>
            <a:r>
              <a:rPr lang="en-US" altLang="en-US" sz="1600" b="1"/>
              <a:t>Chatbuck</a:t>
            </a:r>
            <a:r>
              <a:rPr lang="en-US" altLang="en-US" sz="1600"/>
              <a:t>, a messaging dApp designed to push the boundaries of decentralized communication. The goal was simple: to create a platform where privacy and security were at the forefront, leveraging blockchain to ensure users’ conversations were protected from centralized control. However, as the project progressed, it quickly became clear that the challenges went beyond the app itself.</a:t>
            </a:r>
            <a:r>
              <a:rPr lang="en-IN" altLang="en-US" sz="1600"/>
              <a:t> </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Scalability issues, a fragmented developer ecosystem, and a lack of infrastructure made it difficult to bring the vision to life. The more the team dug into the problem, the more they realized that the root issue wasn’t just about building a messaging app—it was about creating the foundational infrastructure to support decentralized applications on a larger scale.</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realization led to a shift in direction. Instead of focusing solely on the messaging app, the team decided to build something bigger: a Layer-1 blockchain that would be scalable, developer-friendly, and versatile enough to solve real-world problems across various industries. And so, Chatbuck evolved into what is now Cubane—a robust blockchain solution designed to empower developers and unlock the true potential of decentralization.</a:t>
            </a:r>
            <a:endParaRPr lang="en-US" altLang="en-US" sz="1600"/>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Presence in Web3 Ecosystem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launched its Web3 community, </a:t>
            </a:r>
            <a:r>
              <a:rPr lang="en-US" altLang="en-US" sz="1600" b="1"/>
              <a:t>Ubiqwity</a:t>
            </a:r>
            <a:r>
              <a:rPr lang="en-US" altLang="en-US" sz="1600"/>
              <a:t>, in August 2022, with WhatsApp as the primary community channel. The goal was to simplify Web3 for beginners and encourage blockchain adoption.</a:t>
            </a:r>
            <a:br>
              <a:rPr lang="en-US" altLang="en-US" sz="1600"/>
            </a:br>
            <a:endParaRPr lang="en-US" altLang="en-US" sz="1600"/>
          </a:p>
          <a:p>
            <a:pPr marL="285750" indent="-285750">
              <a:buFont typeface="Arial" panose="020B0604020202020204" pitchFamily="34" charset="0"/>
              <a:buChar char="•"/>
            </a:pPr>
            <a:r>
              <a:rPr lang="en-IN" altLang="en-US" sz="1600"/>
              <a:t>Ubiqwity was one of the first communities to leverage Whatsapp as a medium before Community feature was even introduced in Whatsapp</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IN" altLang="en-US" sz="1600"/>
              <a:t>Ubiqwity was recognised by </a:t>
            </a:r>
            <a:r>
              <a:rPr lang="en-IN" altLang="en-US" sz="1600" b="1"/>
              <a:t>Nas Daily</a:t>
            </a:r>
            <a:r>
              <a:rPr lang="en-IN" altLang="en-US" sz="1600"/>
              <a:t> in </a:t>
            </a:r>
            <a:r>
              <a:rPr lang="en-IN" altLang="en-US" sz="1600" b="1"/>
              <a:t>March 2023</a:t>
            </a:r>
            <a:r>
              <a:rPr lang="en-IN" altLang="en-US" sz="1600"/>
              <a:t> as one of </a:t>
            </a:r>
            <a:r>
              <a:rPr lang="en-IN" altLang="en-US" sz="1600" b="1"/>
              <a:t>India’s Top Performing Whatsapp Communities</a:t>
            </a:r>
            <a:r>
              <a:rPr lang="en-IN" altLang="en-US" sz="1600"/>
              <a:t> and invited to </a:t>
            </a:r>
            <a:r>
              <a:rPr lang="en-IN" altLang="en-US" sz="1600" b="1"/>
              <a:t>Mumbai</a:t>
            </a:r>
            <a:r>
              <a:rPr lang="en-IN" altLang="en-US" sz="1600"/>
              <a:t> for </a:t>
            </a:r>
            <a:r>
              <a:rPr lang="en-IN" altLang="en-US" sz="1600" b="1"/>
              <a:t>Nas.io Launch</a:t>
            </a:r>
            <a:r>
              <a:rPr lang="en-IN" altLang="en-US" sz="1600"/>
              <a:t> Event</a:t>
            </a:r>
            <a:br>
              <a:rPr lang="en-IN" altLang="en-US" sz="1600"/>
            </a:br>
            <a:endParaRPr lang="en-IN" altLang="en-US" sz="1600"/>
          </a:p>
          <a:p>
            <a:pPr marL="285750" indent="-285750">
              <a:buFont typeface="Arial" panose="020B0604020202020204" pitchFamily="34" charset="0"/>
              <a:buChar char="•"/>
            </a:pPr>
            <a:r>
              <a:rPr lang="en-IN" altLang="en-US" sz="1600"/>
              <a:t>Ubiqwity has been invited to many events as </a:t>
            </a:r>
            <a:r>
              <a:rPr lang="en-IN" altLang="en-US" sz="1600" b="1"/>
              <a:t>Official Community Partner </a:t>
            </a:r>
            <a:r>
              <a:rPr lang="en-IN" altLang="en-US" sz="1600"/>
              <a:t>like</a:t>
            </a:r>
            <a:r>
              <a:rPr lang="en-IN" altLang="en-US" sz="1600" b="1"/>
              <a:t> India Blockchain Week 2024, Web3 Carnival</a:t>
            </a:r>
            <a:r>
              <a:rPr lang="en-IN" altLang="en-US" sz="1600"/>
              <a:t> and hackathons like </a:t>
            </a:r>
            <a:r>
              <a:rPr lang="en-IN" altLang="en-US" sz="1600" b="1"/>
              <a:t>ScrollHacks by Devfolio</a:t>
            </a:r>
            <a:r>
              <a:rPr lang="en-IN" altLang="en-US" sz="1600"/>
              <a:t> and in Web3 Events in </a:t>
            </a:r>
            <a:r>
              <a:rPr lang="en-IN" altLang="en-US" sz="1600" b="1"/>
              <a:t>2025 IIT Delhi Web3 Entrepreneurship, Web3 Enclave</a:t>
            </a:r>
            <a:r>
              <a:rPr lang="en-IN" altLang="en-US" sz="1600"/>
              <a:t> in </a:t>
            </a:r>
            <a:r>
              <a:rPr lang="en-IN" altLang="en-US" sz="1600" b="1"/>
              <a:t>Govt Engineering College Wayanad</a:t>
            </a:r>
            <a:endParaRPr lang="en-IN" altLang="en-US" sz="1600" b="1"/>
          </a:p>
          <a:p>
            <a:pPr marL="285750" indent="-285750">
              <a:buFont typeface="Arial" panose="020B0604020202020204" pitchFamily="34" charset="0"/>
              <a:buChar char="•"/>
            </a:pPr>
            <a:endParaRPr lang="en-IN" altLang="en-US" sz="1600" b="1"/>
          </a:p>
          <a:p>
            <a:pPr marL="285750" indent="-285750">
              <a:buFont typeface="Arial" panose="020B0604020202020204" pitchFamily="34" charset="0"/>
              <a:buChar char="•"/>
            </a:pPr>
            <a:r>
              <a:rPr lang="en-IN" altLang="en-US" sz="1600"/>
              <a:t>Cubane has an active Web3 Ecosystem of </a:t>
            </a:r>
            <a:r>
              <a:rPr lang="en-IN" altLang="en-US" sz="1600" b="1"/>
              <a:t>5K+ active users</a:t>
            </a:r>
            <a:endParaRPr lang="en-IN" altLang="en-US" sz="1600"/>
          </a:p>
          <a:p>
            <a:pPr marL="285750" indent="-285750">
              <a:buFont typeface="Arial" panose="020B0604020202020204" pitchFamily="34" charset="0"/>
              <a:buChar char="•"/>
            </a:pPr>
            <a:endParaRPr lang="en-IN" altLang="en-US" sz="1600"/>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275"/>
            <a:ext cx="10515600" cy="473075"/>
          </a:xfrm>
        </p:spPr>
        <p:txBody>
          <a:bodyPr/>
          <a:lstStyle/>
          <a:p>
            <a:pPr marL="0" indent="0">
              <a:buNone/>
            </a:pPr>
            <a:r>
              <a:rPr lang="en-IN" altLang="en-US" sz="2400" b="1" dirty="0" smtClean="0">
                <a:latin typeface="Calibri" panose="020F0502020204030204" pitchFamily="34" charset="0"/>
                <a:cs typeface="Calibri" panose="020F0502020204030204" pitchFamily="34" charset="0"/>
                <a:sym typeface="+mn-ea"/>
              </a:rPr>
              <a:t>Job Role</a:t>
            </a:r>
            <a:r>
              <a:rPr lang="en-IN" altLang="en-US" sz="2400" dirty="0" smtClean="0">
                <a:latin typeface="Calibri" panose="020F0502020204030204" pitchFamily="34" charset="0"/>
                <a:cs typeface="Calibri" panose="020F0502020204030204" pitchFamily="34" charset="0"/>
                <a:sym typeface="+mn-ea"/>
              </a:rPr>
              <a:t> : </a:t>
            </a:r>
            <a:r>
              <a:rPr lang="en-IN" altLang="en-US" sz="2400" b="1" dirty="0" smtClean="0">
                <a:solidFill>
                  <a:schemeClr val="accent5"/>
                </a:solidFill>
                <a:latin typeface="Calibri" panose="020F0502020204030204" pitchFamily="34" charset="0"/>
                <a:cs typeface="Calibri" panose="020F0502020204030204" pitchFamily="34" charset="0"/>
                <a:sym typeface="+mn-ea"/>
              </a:rPr>
              <a:t>Product &amp; Ecosystem Development Intern</a:t>
            </a:r>
            <a:endParaRPr lang="en-US" sz="2400" b="1" dirty="0" smtClean="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838200" y="1657350"/>
            <a:ext cx="10516235" cy="3507740"/>
          </a:xfrm>
          <a:prstGeom prst="rect">
            <a:avLst/>
          </a:prstGeom>
          <a:noFill/>
        </p:spPr>
        <p:txBody>
          <a:bodyPr wrap="square" rtlCol="0">
            <a:spAutoFit/>
          </a:bodyPr>
          <a:p>
            <a:pPr marL="0" indent="0">
              <a:buFont typeface="Arial" panose="020B0604020202020204" pitchFamily="34" charset="0"/>
              <a:buNone/>
            </a:pPr>
            <a:r>
              <a:rPr lang="en-IN" altLang="en-US" sz="2400" b="1" dirty="0" smtClean="0">
                <a:cs typeface="Calibri" panose="020F0502020204030204" pitchFamily="34" charset="0"/>
                <a:sym typeface="+mn-ea"/>
              </a:rPr>
              <a:t>Responsibilities :</a:t>
            </a:r>
            <a:r>
              <a:rPr lang="en-IN" altLang="en-US" sz="2400" dirty="0" smtClean="0">
                <a:cs typeface="Calibri" panose="020F0502020204030204" pitchFamily="34" charset="0"/>
                <a:sym typeface="+mn-ea"/>
              </a:rPr>
              <a:t> </a:t>
            </a:r>
            <a:endParaRPr lang="en-US" altLang="en-US" sz="24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the development and maintenance of user interfaces for Cubane products</a:t>
            </a:r>
            <a:r>
              <a:rPr lang="en-IN" altLang="en-US" sz="1800" dirty="0" smtClean="0">
                <a:cs typeface="Calibri" panose="020F0502020204030204" pitchFamily="34" charset="0"/>
                <a:sym typeface="+mn-ea"/>
              </a:rPr>
              <a:t>.</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rPr>
              <a:t> </a:t>
            </a:r>
            <a:r>
              <a:rPr lang="en-US" altLang="en-US" sz="1800" dirty="0" smtClean="0">
                <a:latin typeface="Calibri" panose="020F0502020204030204" pitchFamily="34" charset="0"/>
                <a:cs typeface="Calibri" panose="020F0502020204030204" pitchFamily="34" charset="0"/>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endParaRPr lang="en-IN" altLang="en-US" sz="1800"/>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US" sz="2700" dirty="0">
                <a:latin typeface="Times New Roman" panose="02020603050405020304" pitchFamily="18" charset="0"/>
                <a:cs typeface="Times New Roman" panose="02020603050405020304" pitchFamily="18" charset="0"/>
              </a:rPr>
              <a:t>Cubane’s Tech Team is dedicated to innovating and optimizing decentralized solutions in the SaaS and blockchain space. Each team member brings specialized expertise, ensuring scalable, secure, and high-performance solutions.</a:t>
            </a:r>
            <a:r>
              <a:rPr lang="en-IN" altLang="en-US" sz="27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my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IN" altLang="en-US" sz="1800" b="1" dirty="0">
                <a:latin typeface="Times New Roman" panose="02020603050405020304" pitchFamily="18" charset="0"/>
                <a:cs typeface="Times New Roman" panose="02020603050405020304" pitchFamily="18" charset="0"/>
              </a:rPr>
              <a:t>Supervisor</a:t>
            </a:r>
            <a:r>
              <a:rPr lang="en-US" altLang="en-US" sz="1800" b="1" dirty="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US" altLang="en-US" sz="1800" b="1" dirty="0">
                <a:latin typeface="Times New Roman" panose="02020603050405020304" pitchFamily="18" charset="0"/>
                <a:cs typeface="Times New Roman" panose="02020603050405020304" pitchFamily="18" charset="0"/>
              </a:rPr>
              <a:t>Mr. Tuphan Banerjee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Co-Founder &amp; CMO</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Spearheading Cubane’s vision and business strategy, guiding product-market fit and expanding Cubane's presence.</a:t>
            </a: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r>
              <a:rPr lang="en-IN" altLang="en-US" sz="1800" b="1" dirty="0">
                <a:latin typeface="Times New Roman" panose="02020603050405020304" pitchFamily="18" charset="0"/>
                <a:cs typeface="Times New Roman" panose="02020603050405020304" pitchFamily="18" charset="0"/>
                <a:sym typeface="+mn-ea"/>
              </a:rPr>
              <a:t>Tech Team Core Members </a:t>
            </a:r>
            <a:r>
              <a:rPr lang="en-US" altLang="en-US" sz="1800" b="1" dirty="0">
                <a:latin typeface="Times New Roman" panose="02020603050405020304" pitchFamily="18" charset="0"/>
                <a:cs typeface="Times New Roman" panose="02020603050405020304" pitchFamily="18" charset="0"/>
                <a:sym typeface="+mn-ea"/>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1. </a:t>
            </a:r>
            <a:r>
              <a:rPr lang="en-US" altLang="en-US" sz="1800" b="1" dirty="0">
                <a:latin typeface="Times New Roman" panose="02020603050405020304" pitchFamily="18" charset="0"/>
                <a:cs typeface="Times New Roman" panose="02020603050405020304" pitchFamily="18" charset="0"/>
              </a:rPr>
              <a:t>Amit Sagar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Architect &amp; CCM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Designing and advising on Cubane's Cubic Consensus Mechanism to ensure scalability and security.</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2. </a:t>
            </a:r>
            <a:r>
              <a:rPr lang="en-US" altLang="en-US" sz="1800" b="1" dirty="0">
                <a:latin typeface="Times New Roman" panose="02020603050405020304" pitchFamily="18" charset="0"/>
                <a:cs typeface="Times New Roman" panose="02020603050405020304" pitchFamily="18" charset="0"/>
              </a:rPr>
              <a:t>Utkarsh Mahajan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Developer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Developing and optimizing blockchain solutions, ensuring secure and scalable blockchain infrastructure.</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3. </a:t>
            </a:r>
            <a:r>
              <a:rPr lang="en-US" altLang="en-US" sz="1800" b="1" dirty="0">
                <a:latin typeface="Times New Roman" panose="02020603050405020304" pitchFamily="18" charset="0"/>
                <a:cs typeface="Times New Roman" panose="02020603050405020304" pitchFamily="18" charset="0"/>
              </a:rPr>
              <a:t>Dr. Rahat Khan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Cryptography and FHE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Providing expert guidance on cryptographic innovations, including Fully Homomorphic Encryption (FHE) and advanced privacy protocols.</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Understanding Tech Stack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Team Communication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Imposter Syndrome &amp; Adjusting to Fast Paced Work Environment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11756</Words>
  <Application>WPS Slides</Application>
  <PresentationFormat>Widescreen</PresentationFormat>
  <Paragraphs>225</Paragraphs>
  <Slides>22</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Office Theme</vt:lpstr>
      <vt:lpstr>PowerPoint 演示文稿</vt:lpstr>
      <vt:lpstr>Content</vt:lpstr>
      <vt:lpstr>About Company</vt:lpstr>
      <vt:lpstr>PowerPoint 演示文稿</vt:lpstr>
      <vt:lpstr>PowerPoint 演示文稿</vt:lpstr>
      <vt:lpstr>Working domain or the technology</vt:lpstr>
      <vt:lpstr>About your team and reporting Manager</vt:lpstr>
      <vt:lpstr>About my team and reporting Manager</vt:lpstr>
      <vt:lpstr>Challenges Faced in Internship</vt:lpstr>
      <vt:lpstr>Objectives of the work</vt:lpstr>
      <vt:lpstr>Problem Statement</vt:lpstr>
      <vt:lpstr>PowerPoint 演示文稿</vt:lpstr>
      <vt:lpstr>Proposed System / Work</vt:lpstr>
      <vt:lpstr>Proposed System / Work</vt:lpstr>
      <vt:lpstr>Proposed System / Work</vt:lpstr>
      <vt:lpstr>Advantages of Proposed System/Work</vt:lpstr>
      <vt:lpstr>Advantages of CCCM for SaaS Development</vt:lpstr>
      <vt:lpstr>Advantages of CCCM for SaaS Development</vt:lpstr>
      <vt:lpstr>Internship Road Map</vt:lpstr>
      <vt:lpstr>Github Link</vt:lpstr>
      <vt:lpstr>Other Links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Faizan Mohammed</cp:lastModifiedBy>
  <cp:revision>916</cp:revision>
  <cp:lastPrinted>2018-07-24T06:37:00Z</cp:lastPrinted>
  <dcterms:created xsi:type="dcterms:W3CDTF">2018-06-07T04:06:00Z</dcterms:created>
  <dcterms:modified xsi:type="dcterms:W3CDTF">2025-04-24T01:07:23Z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8C56B34E7C99428ABB581EC3F98A3E58_13</vt:lpwstr>
  </property>
  <property fmtid="{D5CDD505-2E9C-101B-9397-08002B2CF9AE}" pid="3" name="KSOProductBuildVer">
    <vt:lpwstr>1033-12.2.0.20795</vt:lpwstr>
  </property>
</Properties>
</file>