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483" r:id="rId3"/>
    <p:sldId id="484" r:id="rId5"/>
    <p:sldId id="470" r:id="rId6"/>
    <p:sldId id="496" r:id="rId7"/>
    <p:sldId id="497" r:id="rId8"/>
    <p:sldId id="478" r:id="rId9"/>
    <p:sldId id="481" r:id="rId10"/>
    <p:sldId id="501" r:id="rId11"/>
    <p:sldId id="480" r:id="rId12"/>
    <p:sldId id="482" r:id="rId13"/>
    <p:sldId id="476" r:id="rId14"/>
    <p:sldId id="485" r:id="rId15"/>
    <p:sldId id="473" r:id="rId16"/>
    <p:sldId id="468" r:id="rId17"/>
  </p:sldIdLst>
  <p:sldSz cx="12192000" cy="6858000"/>
  <p:notesSz cx="6954520"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7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showGuides="1">
      <p:cViewPr varScale="1">
        <p:scale>
          <a:sx n="80" d="100"/>
          <a:sy n="80" d="100"/>
        </p:scale>
        <p:origin x="408" y="78"/>
      </p:cViewPr>
      <p:guideLst>
        <p:guide orient="horz" pos="2178"/>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smtClean="0">
              <a:latin typeface="Times New Roman" panose="02020603050405020304" pitchFamily="18" charset="0"/>
              <a:cs typeface="Times New Roman" panose="02020603050405020304" pitchFamily="18" charset="0"/>
            </a:rPr>
            <a:t>Review 0</a:t>
          </a:r>
          <a:endParaRPr lang="en-US" dirty="0">
            <a:latin typeface="Times New Roman" panose="02020603050405020304" pitchFamily="18" charset="0"/>
            <a:cs typeface="Times New Roman" panose="02020603050405020304" pitchFamily="18" charset="0"/>
          </a:endParaRPr>
        </a:p>
      </dgm:t>
    </dgm:pt>
    <dgm:pt modelId="{080A6B9D-C27D-4227-AC65-3C97878D78C4}" cxnId="{8CB593F6-6C5D-4606-B959-3E27F9872EC1}" type="parTrans">
      <dgm:prSet/>
      <dgm:spPr/>
      <dgm:t>
        <a:bodyPr/>
        <a:lstStyle/>
        <a:p>
          <a:endParaRPr lang="en-US"/>
        </a:p>
      </dgm:t>
    </dgm:pt>
    <dgm:pt modelId="{19B27CEC-4BAD-44A7-A9A7-B7A8B23ADCFD}" cxnId="{8CB593F6-6C5D-4606-B959-3E27F9872EC1}" type="sibTrans">
      <dgm:prSet/>
      <dgm:spPr/>
      <dgm:t>
        <a:bodyPr/>
        <a:lstStyle/>
        <a:p>
          <a:endParaRPr lang="en-US"/>
        </a:p>
      </dgm:t>
    </dgm:pt>
    <dgm:pt modelId="{D471E45F-B026-44AA-9616-57E786AE80AF}">
      <dgm:prSet phldrT="[Text]" phldr="1"/>
      <dgm:spPr/>
      <dgm:t>
        <a:bodyPr/>
        <a:lstStyle/>
        <a:p>
          <a:endParaRPr lang="en-US" dirty="0">
            <a:latin typeface="Times New Roman" panose="02020603050405020304" pitchFamily="18" charset="0"/>
            <a:cs typeface="Times New Roman" panose="02020603050405020304" pitchFamily="18" charset="0"/>
          </a:endParaRPr>
        </a:p>
      </dgm:t>
    </dgm:pt>
    <dgm:pt modelId="{326A986D-69A4-4AC0-AD9B-462FFC9C3F18}" cxnId="{AEE28BEF-3F73-41A5-9307-D42A450FCA17}" type="parTrans">
      <dgm:prSet/>
      <dgm:spPr/>
      <dgm:t>
        <a:bodyPr/>
        <a:lstStyle/>
        <a:p>
          <a:endParaRPr lang="en-US"/>
        </a:p>
      </dgm:t>
    </dgm:pt>
    <dgm:pt modelId="{304E70AD-39C7-4C28-BF7B-6EE91BAE97B7}" cxnId="{AEE28BEF-3F73-41A5-9307-D42A450FCA17}" type="sibTrans">
      <dgm:prSet/>
      <dgm:spPr/>
      <dgm:t>
        <a:bodyPr/>
        <a:lstStyle/>
        <a:p>
          <a:endParaRPr lang="en-US"/>
        </a:p>
      </dgm:t>
    </dgm:pt>
    <dgm:pt modelId="{7B3055AA-BF7C-46D0-9A9E-60087B9F57B4}">
      <dgm:prSet phldrT="[Text]"/>
      <dgm:spPr/>
      <dgm:t>
        <a:bodyPr/>
        <a:lstStyle/>
        <a:p>
          <a:r>
            <a:rPr lang="en-US" dirty="0" smtClean="0">
              <a:latin typeface="Times New Roman" panose="02020603050405020304" pitchFamily="18" charset="0"/>
              <a:cs typeface="Times New Roman" panose="02020603050405020304" pitchFamily="18" charset="0"/>
            </a:rPr>
            <a:t>Review 1</a:t>
          </a:r>
          <a:endParaRPr lang="en-US" dirty="0">
            <a:latin typeface="Times New Roman" panose="02020603050405020304" pitchFamily="18" charset="0"/>
            <a:cs typeface="Times New Roman" panose="02020603050405020304" pitchFamily="18" charset="0"/>
          </a:endParaRPr>
        </a:p>
      </dgm:t>
    </dgm:pt>
    <dgm:pt modelId="{F772EF41-D2BB-4368-8327-B4E332165F48}" cxnId="{6C7D4BBB-EED6-4011-9FBC-87F683D5B245}" type="parTrans">
      <dgm:prSet/>
      <dgm:spPr/>
      <dgm:t>
        <a:bodyPr/>
        <a:lstStyle/>
        <a:p>
          <a:endParaRPr lang="en-US"/>
        </a:p>
      </dgm:t>
    </dgm:pt>
    <dgm:pt modelId="{B81593E2-4CAC-4783-8D2D-E9DDD236A942}" cxnId="{6C7D4BBB-EED6-4011-9FBC-87F683D5B245}" type="sibTrans">
      <dgm:prSet/>
      <dgm:spPr/>
      <dgm:t>
        <a:bodyPr/>
        <a:lstStyle/>
        <a:p>
          <a:endParaRPr lang="en-US"/>
        </a:p>
      </dgm:t>
    </dgm:pt>
    <dgm:pt modelId="{9FED87C4-3F3B-4A18-9185-9F80CFEDEA2E}">
      <dgm:prSet phldrT="[Text]" phldr="1"/>
      <dgm:spPr/>
      <dgm:t>
        <a:bodyPr/>
        <a:lstStyle/>
        <a:p>
          <a:endParaRPr lang="en-US" dirty="0">
            <a:latin typeface="Times New Roman" panose="02020603050405020304" pitchFamily="18" charset="0"/>
            <a:cs typeface="Times New Roman" panose="02020603050405020304" pitchFamily="18" charset="0"/>
          </a:endParaRPr>
        </a:p>
      </dgm:t>
    </dgm:pt>
    <dgm:pt modelId="{669F5586-1E47-4A85-AA72-0E435BABD665}" cxnId="{27611794-B6EF-4593-A560-02BF7692DC5A}" type="parTrans">
      <dgm:prSet/>
      <dgm:spPr/>
      <dgm:t>
        <a:bodyPr/>
        <a:lstStyle/>
        <a:p>
          <a:endParaRPr lang="en-US"/>
        </a:p>
      </dgm:t>
    </dgm:pt>
    <dgm:pt modelId="{AD0D1882-5210-4A49-9875-4AAC43595580}" cxnId="{27611794-B6EF-4593-A560-02BF7692DC5A}" type="sibTrans">
      <dgm:prSet/>
      <dgm:spPr/>
      <dgm:t>
        <a:bodyPr/>
        <a:lstStyle/>
        <a:p>
          <a:endParaRPr lang="en-US"/>
        </a:p>
      </dgm:t>
    </dgm:pt>
    <dgm:pt modelId="{A59EC69B-8F3F-425B-819F-E8C557946AEE}">
      <dgm:prSet phldrT="[Text]"/>
      <dgm:spPr/>
      <dgm:t>
        <a:bodyPr/>
        <a:lstStyle/>
        <a:p>
          <a:r>
            <a:rPr lang="en-US" dirty="0" smtClean="0">
              <a:latin typeface="Times New Roman" panose="02020603050405020304" pitchFamily="18" charset="0"/>
              <a:cs typeface="Times New Roman" panose="02020603050405020304" pitchFamily="18" charset="0"/>
            </a:rPr>
            <a:t>Review 2</a:t>
          </a:r>
          <a:endParaRPr lang="en-US" dirty="0">
            <a:latin typeface="Times New Roman" panose="02020603050405020304" pitchFamily="18" charset="0"/>
            <a:cs typeface="Times New Roman" panose="02020603050405020304" pitchFamily="18" charset="0"/>
          </a:endParaRPr>
        </a:p>
      </dgm:t>
    </dgm:pt>
    <dgm:pt modelId="{0095C3CB-916F-4060-A8DA-DD282FB51587}" cxnId="{D1BA1DD0-A52A-47BF-962D-9810C87E1576}" type="parTrans">
      <dgm:prSet/>
      <dgm:spPr/>
      <dgm:t>
        <a:bodyPr/>
        <a:lstStyle/>
        <a:p>
          <a:endParaRPr lang="en-US"/>
        </a:p>
      </dgm:t>
    </dgm:pt>
    <dgm:pt modelId="{2868AD8D-4E38-46CE-A972-709857BF40AC}" cxnId="{D1BA1DD0-A52A-47BF-962D-9810C87E1576}" type="sibTrans">
      <dgm:prSet/>
      <dgm:spPr/>
      <dgm:t>
        <a:bodyPr/>
        <a:lstStyle/>
        <a:p>
          <a:endParaRPr lang="en-US"/>
        </a:p>
      </dgm:t>
    </dgm:pt>
    <dgm:pt modelId="{73DB572E-062D-41AD-8033-D361B8E583DB}">
      <dgm:prSet phldrT="[Text]" phldr="1"/>
      <dgm:spPr/>
      <dgm:t>
        <a:bodyPr/>
        <a:lstStyle/>
        <a:p>
          <a:endParaRPr lang="en-US" dirty="0">
            <a:latin typeface="Times New Roman" panose="02020603050405020304" pitchFamily="18" charset="0"/>
            <a:cs typeface="Times New Roman" panose="02020603050405020304" pitchFamily="18" charset="0"/>
          </a:endParaRPr>
        </a:p>
      </dgm:t>
    </dgm:pt>
    <dgm:pt modelId="{75D01B62-D132-48B8-9D06-D0A551A21107}" cxnId="{AA17007A-110D-43AE-B6F2-DF2DF885F2E2}" type="parTrans">
      <dgm:prSet/>
      <dgm:spPr/>
      <dgm:t>
        <a:bodyPr/>
        <a:lstStyle/>
        <a:p>
          <a:endParaRPr lang="en-US"/>
        </a:p>
      </dgm:t>
    </dgm:pt>
    <dgm:pt modelId="{98BDB650-3386-4D3D-8E80-609010499291}" cxnId="{AA17007A-110D-43AE-B6F2-DF2DF885F2E2}" type="sibTrans">
      <dgm:prSet/>
      <dgm:spPr/>
      <dgm:t>
        <a:bodyPr/>
        <a:lstStyle/>
        <a:p>
          <a:endParaRPr lang="en-US"/>
        </a:p>
      </dgm:t>
    </dgm:pt>
    <dgm:pt modelId="{5E92505A-51E0-4F78-B3C5-704ACF8710DE}">
      <dgm:prSet phldrT="[Text]"/>
      <dgm:spPr/>
      <dgm:t>
        <a:bodyPr/>
        <a:lstStyle/>
        <a:p>
          <a:r>
            <a:rPr lang="en-US" dirty="0" smtClean="0">
              <a:latin typeface="Times New Roman" panose="02020603050405020304" pitchFamily="18" charset="0"/>
              <a:cs typeface="Times New Roman" panose="02020603050405020304" pitchFamily="18" charset="0"/>
            </a:rPr>
            <a:t>Review 3</a:t>
          </a:r>
          <a:endParaRPr lang="en-US" dirty="0">
            <a:latin typeface="Times New Roman" panose="02020603050405020304" pitchFamily="18" charset="0"/>
            <a:cs typeface="Times New Roman" panose="02020603050405020304" pitchFamily="18" charset="0"/>
          </a:endParaRPr>
        </a:p>
      </dgm:t>
    </dgm:pt>
    <dgm:pt modelId="{765B1266-7CE2-4F9C-AE38-D97DFBC1B151}" cxnId="{DA8CD5E8-B2EE-41E4-8EC6-CFB41D688F68}" type="parTrans">
      <dgm:prSet/>
      <dgm:spPr/>
      <dgm:t>
        <a:bodyPr/>
        <a:lstStyle/>
        <a:p>
          <a:endParaRPr lang="en-US"/>
        </a:p>
      </dgm:t>
    </dgm:pt>
    <dgm:pt modelId="{5E9E6A6F-635A-4791-A107-01E95B62EA08}" cxnId="{DA8CD5E8-B2EE-41E4-8EC6-CFB41D688F68}" type="sibTrans">
      <dgm:prSet/>
      <dgm:spPr/>
      <dgm:t>
        <a:bodyPr/>
        <a:lstStyle/>
        <a:p>
          <a:endParaRPr lang="en-US"/>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t>
        <a:bodyPr/>
        <a:lstStyle/>
        <a:p>
          <a:endParaRPr lang="en-US"/>
        </a:p>
      </dgm:t>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t>
        <a:bodyPr/>
        <a:lstStyle/>
        <a:p>
          <a:endParaRPr lang="en-US"/>
        </a:p>
      </dgm:t>
    </dgm:pt>
    <dgm:pt modelId="{96AFCF47-32CA-4C44-9E3C-782007B7112E}" type="pres">
      <dgm:prSet presAssocID="{A59EC69B-8F3F-425B-819F-E8C557946AEE}" presName="ChildAccent3" presStyleCnt="0"/>
      <dgm:spPr/>
      <dgm:t>
        <a:bodyPr/>
        <a:lstStyle/>
        <a:p>
          <a:endParaRPr lang="en-US"/>
        </a:p>
      </dgm:t>
    </dgm:pt>
    <dgm:pt modelId="{2532504F-5FE1-4C97-B485-F05E8885EACC}" type="pres">
      <dgm:prSet presAssocID="{A59EC69B-8F3F-425B-819F-E8C557946AEE}" presName="ChildAccent" presStyleLbl="alignImgPlace1" presStyleIdx="1" presStyleCnt="4"/>
      <dgm:spPr/>
      <dgm:t>
        <a:bodyPr/>
        <a:lstStyle/>
        <a:p>
          <a:endParaRPr lang="en-US"/>
        </a:p>
      </dgm:t>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t>
        <a:bodyPr/>
        <a:lstStyle/>
        <a:p>
          <a:endParaRPr lang="en-US"/>
        </a:p>
      </dgm:t>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t>
        <a:bodyPr/>
        <a:lstStyle/>
        <a:p>
          <a:endParaRPr lang="en-US"/>
        </a:p>
      </dgm:t>
    </dgm:pt>
    <dgm:pt modelId="{C1269CE6-C767-48CC-AAFD-A238D1FFDABA}" type="pres">
      <dgm:prSet presAssocID="{7B3055AA-BF7C-46D0-9A9E-60087B9F57B4}" presName="ChildAccent2" presStyleCnt="0"/>
      <dgm:spPr/>
      <dgm:t>
        <a:bodyPr/>
        <a:lstStyle/>
        <a:p>
          <a:endParaRPr lang="en-US"/>
        </a:p>
      </dgm:t>
    </dgm:pt>
    <dgm:pt modelId="{06F8D57B-EDF4-4CF4-8700-DC2CA3E3028E}" type="pres">
      <dgm:prSet presAssocID="{7B3055AA-BF7C-46D0-9A9E-60087B9F57B4}" presName="ChildAccent" presStyleLbl="alignImgPlace1" presStyleIdx="2" presStyleCnt="4"/>
      <dgm:spPr/>
      <dgm:t>
        <a:bodyPr/>
        <a:lstStyle/>
        <a:p>
          <a:endParaRPr lang="en-US"/>
        </a:p>
      </dgm:t>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t>
        <a:bodyPr/>
        <a:lstStyle/>
        <a:p>
          <a:endParaRPr lang="en-US"/>
        </a:p>
      </dgm:t>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t>
        <a:bodyPr/>
        <a:lstStyle/>
        <a:p>
          <a:endParaRPr lang="en-US"/>
        </a:p>
      </dgm:t>
    </dgm:pt>
    <dgm:pt modelId="{7305DF14-0FF5-45E4-8B19-015814092DBD}" type="pres">
      <dgm:prSet presAssocID="{988D96B0-D16E-4763-B393-84178CF4FF50}" presName="ChildAccent1" presStyleCnt="0"/>
      <dgm:spPr/>
      <dgm:t>
        <a:bodyPr/>
        <a:lstStyle/>
        <a:p>
          <a:endParaRPr lang="en-US"/>
        </a:p>
      </dgm:t>
    </dgm:pt>
    <dgm:pt modelId="{A134CDD1-D85F-44EF-8BEE-9F99A855C1E6}" type="pres">
      <dgm:prSet presAssocID="{988D96B0-D16E-4763-B393-84178CF4FF50}" presName="ChildAccent" presStyleLbl="alignImgPlace1" presStyleIdx="3" presStyleCnt="4"/>
      <dgm:spPr/>
      <dgm:t>
        <a:bodyPr/>
        <a:lstStyle/>
        <a:p>
          <a:endParaRPr lang="en-US"/>
        </a:p>
      </dgm:t>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t>
        <a:bodyPr/>
        <a:lstStyle/>
        <a:p>
          <a:endParaRPr lang="en-US"/>
        </a:p>
      </dgm:t>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t>
        <a:bodyPr/>
        <a:lstStyle/>
        <a:p>
          <a:endParaRPr lang="en-US"/>
        </a:p>
      </dgm:t>
    </dgm:pt>
  </dgm:ptLst>
  <dgm:cxnLst>
    <dgm:cxn modelId="{45270D25-428B-4D13-96B6-70A52338AE53}" type="presOf" srcId="{988D96B0-D16E-4763-B393-84178CF4FF50}" destId="{65257024-FAC0-4522-B139-1CC85B547BE8}"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7968BEFA-737C-4540-8116-892FA4A56765}" type="presOf" srcId="{73DB572E-062D-41AD-8033-D361B8E583DB}" destId="{0D08ED52-6744-4369-B780-916B09984775}" srcOrd="1" destOrd="0" presId="urn:microsoft.com/office/officeart/2011/layout/InterconnectedBlockProcess"/>
    <dgm:cxn modelId="{F68F949A-245C-4136-B9D7-9229F30FDEC9}" type="presOf" srcId="{A59EC69B-8F3F-425B-819F-E8C557946AEE}" destId="{4C66D42D-7E6D-4563-AFDC-369C30B73F70}"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1CF0C9EC-03B3-43C7-AC62-87DAFD9D1635}" type="presOf" srcId="{9FED87C4-3F3B-4A18-9185-9F80CFEDEA2E}" destId="{06F8D57B-EDF4-4CF4-8700-DC2CA3E3028E}" srcOrd="0" destOrd="0"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6C7D4BBB-EED6-4011-9FBC-87F683D5B245}" srcId="{5751524B-FB67-4894-A0C5-35151E149D68}" destId="{7B3055AA-BF7C-46D0-9A9E-60087B9F57B4}" srcOrd="1" destOrd="0" parTransId="{F772EF41-D2BB-4368-8327-B4E332165F48}" sibTransId="{B81593E2-4CAC-4783-8D2D-E9DDD236A942}"/>
    <dgm:cxn modelId="{ED6BF78A-381A-40F3-A9EB-F252D63F0707}" type="presOf" srcId="{73DB572E-062D-41AD-8033-D361B8E583DB}" destId="{2532504F-5FE1-4C97-B485-F05E8885EACC}" srcOrd="0" destOrd="0" presId="urn:microsoft.com/office/officeart/2011/layout/InterconnectedBlockProcess"/>
    <dgm:cxn modelId="{8CB593F6-6C5D-4606-B959-3E27F9872EC1}" srcId="{5751524B-FB67-4894-A0C5-35151E149D68}" destId="{988D96B0-D16E-4763-B393-84178CF4FF50}" srcOrd="0" destOrd="0" parTransId="{080A6B9D-C27D-4227-AC65-3C97878D78C4}" sibTransId="{19B27CEC-4BAD-44A7-A9A7-B7A8B23ADCFD}"/>
    <dgm:cxn modelId="{02D0CD8C-C59F-405A-AAC8-89AA97D36D41}" type="presOf" srcId="{9FED87C4-3F3B-4A18-9185-9F80CFEDEA2E}" destId="{6BCCFBA6-7A43-4631-AD7F-AFB10E1E6CD7}" srcOrd="1" destOrd="0" presId="urn:microsoft.com/office/officeart/2011/layout/InterconnectedBlockProcess"/>
    <dgm:cxn modelId="{A89E8CCE-DC9D-4BC1-984D-FEF289B82C65}" type="presOf" srcId="{5751524B-FB67-4894-A0C5-35151E149D68}" destId="{A6BCDA7B-D633-438F-B44D-CB4D60E5C492}" srcOrd="0" destOrd="0"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D1BA1DD0-A52A-47BF-962D-9810C87E1576}" srcId="{5751524B-FB67-4894-A0C5-35151E149D68}" destId="{A59EC69B-8F3F-425B-819F-E8C557946AEE}" srcOrd="2" destOrd="0" parTransId="{0095C3CB-916F-4060-A8DA-DD282FB51587}" sibTransId="{2868AD8D-4E38-46CE-A972-709857BF40AC}"/>
    <dgm:cxn modelId="{2C934C00-3DCA-4C23-8911-F378A90D516E}" type="presOf" srcId="{5E92505A-51E0-4F78-B3C5-704ACF8710DE}" destId="{2AAD338D-3122-4454-9A67-16BE024D44E3}" srcOrd="0" destOrd="0" presId="urn:microsoft.com/office/officeart/2011/layout/InterconnectedBlockProcess"/>
    <dgm:cxn modelId="{DA8CD5E8-B2EE-41E4-8EC6-CFB41D688F68}" srcId="{5751524B-FB67-4894-A0C5-35151E149D68}" destId="{5E92505A-51E0-4F78-B3C5-704ACF8710DE}" srcOrd="3" destOrd="0" parTransId="{765B1266-7CE2-4F9C-AE38-D97DFBC1B151}" sibTransId="{5E9E6A6F-635A-4791-A107-01E95B62EA08}"/>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528073" cy="4058195"/>
        <a:chOff x="0" y="0"/>
        <a:chExt cx="5528073" cy="4058195"/>
      </a:xfrm>
    </dsp:grpSpPr>
    <dsp:sp modelId="{FC0F1314-3294-4A8C-8DCE-EB53E236164C}">
      <dsp:nvSpPr>
        <dsp:cNvPr id="3" name="Rectangular Callout 2"/>
        <dsp:cNvSpPr/>
      </dsp:nvSpPr>
      <dsp:spPr bwMode="white">
        <a:xfrm>
          <a:off x="6639818" y="767810"/>
          <a:ext cx="1382018" cy="3290385"/>
        </a:xfrm>
        <a:prstGeom prst="wedgeRectCallout">
          <a:avLst>
            <a:gd name="adj1" fmla="val 0"/>
            <a:gd name="adj2" fmla="val 0"/>
          </a:avLst>
        </a:prstGeom>
      </dsp:spPr>
      <dsp:style>
        <a:lnRef idx="2">
          <a:schemeClr val="lt1"/>
        </a:lnRef>
        <a:fillRef idx="1">
          <a:schemeClr val="accent1">
            <a:tint val="50000"/>
            <a:hueOff val="0"/>
            <a:satOff val="0"/>
            <a:lumOff val="0"/>
            <a:alpha val="100000"/>
          </a:schemeClr>
        </a:fillRef>
        <a:effectRef idx="0">
          <a:scrgbClr r="0" g="0" b="0"/>
        </a:effectRef>
        <a:fontRef idx="minor"/>
      </dsp:style>
      <dsp:txBody>
        <a:bodyPr lIns="206375" tIns="206375" rIns="206375" bIns="206375" anchor="t"/>
        <a:lstStyle>
          <a:lvl1pPr algn="r">
            <a:defRPr sz="6500"/>
          </a:lvl1pPr>
          <a:lvl2pPr marL="285750" indent="-285750" algn="r">
            <a:defRPr sz="5100"/>
          </a:lvl2pPr>
          <a:lvl3pPr marL="571500" indent="-285750" algn="r">
            <a:defRPr sz="5100"/>
          </a:lvl3pPr>
          <a:lvl4pPr marL="857250" indent="-285750" algn="r">
            <a:defRPr sz="5100"/>
          </a:lvl4pPr>
          <a:lvl5pPr marL="1143000" indent="-285750" algn="r">
            <a:defRPr sz="5100"/>
          </a:lvl5pPr>
          <a:lvl6pPr marL="1428750" indent="-285750" algn="r">
            <a:defRPr sz="5100"/>
          </a:lvl6pPr>
          <a:lvl7pPr marL="1714500" indent="-285750" algn="r">
            <a:defRPr sz="5100"/>
          </a:lvl7pPr>
          <a:lvl8pPr marL="2000250" indent="-285750" algn="r">
            <a:defRPr sz="5100"/>
          </a:lvl8pPr>
          <a:lvl9pPr marL="2286000" indent="-285750" algn="r">
            <a:defRPr sz="5100"/>
          </a:lvl9pPr>
        </a:lstStyle>
        <a:p>
          <a:endParaRPr>
            <a:solidFill>
              <a:schemeClr val="tx1"/>
            </a:solidFill>
          </a:endParaRPr>
        </a:p>
      </dsp:txBody>
      <dsp:txXfrm>
        <a:off x="6639818" y="767810"/>
        <a:ext cx="1382018" cy="3290385"/>
      </dsp:txXfrm>
    </dsp:sp>
    <dsp:sp modelId="{2AAD338D-3122-4454-9A67-16BE024D44E3}">
      <dsp:nvSpPr>
        <dsp:cNvPr id="4" name="Rectangles 3"/>
        <dsp:cNvSpPr/>
      </dsp:nvSpPr>
      <dsp:spPr bwMode="white">
        <a:xfrm>
          <a:off x="6639818" y="0"/>
          <a:ext cx="1382018" cy="767810"/>
        </a:xfrm>
        <a:prstGeom prst="rect">
          <a:avLst/>
        </a:prstGeom>
      </dsp:spPr>
      <dsp:style>
        <a:lnRef idx="2">
          <a:schemeClr val="lt1"/>
        </a:lnRef>
        <a:fillRef idx="1">
          <a:schemeClr val="accent2"/>
        </a:fillRef>
        <a:effectRef idx="0">
          <a:scrgbClr r="0" g="0" b="0"/>
        </a:effectRef>
        <a:fontRef idx="minor">
          <a:schemeClr val="lt1"/>
        </a:fontRef>
      </dsp:style>
      <dsp:txBody>
        <a:bodyPr lIns="63500" tIns="63500" rIns="63500" bIns="635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dirty="0" smtClean="0">
              <a:latin typeface="Times New Roman" panose="02020603050405020304" pitchFamily="18" charset="0"/>
              <a:cs typeface="Times New Roman" panose="02020603050405020304" pitchFamily="18" charset="0"/>
            </a:rPr>
            <a:t>Review 3</a:t>
          </a:r>
          <a:endParaRPr lang="en-US" dirty="0">
            <a:latin typeface="Times New Roman" panose="02020603050405020304" pitchFamily="18" charset="0"/>
            <a:cs typeface="Times New Roman" panose="02020603050405020304" pitchFamily="18" charset="0"/>
          </a:endParaRPr>
        </a:p>
      </dsp:txBody>
      <dsp:txXfrm>
        <a:off x="6639818" y="0"/>
        <a:ext cx="1382018" cy="767810"/>
      </dsp:txXfrm>
    </dsp:sp>
    <dsp:sp modelId="{2532504F-5FE1-4C97-B485-F05E8885EACC}">
      <dsp:nvSpPr>
        <dsp:cNvPr id="5" name="Rectangular Callout 4"/>
        <dsp:cNvSpPr/>
      </dsp:nvSpPr>
      <dsp:spPr bwMode="white">
        <a:xfrm>
          <a:off x="5257800" y="767810"/>
          <a:ext cx="1382018" cy="3071242"/>
        </a:xfrm>
        <a:prstGeom prst="wedgeRectCallout">
          <a:avLst>
            <a:gd name="adj1" fmla="val 62500"/>
            <a:gd name="adj2" fmla="val 20830"/>
          </a:avLst>
        </a:prstGeom>
      </dsp:spPr>
      <dsp:style>
        <a:lnRef idx="2">
          <a:schemeClr val="lt1"/>
        </a:lnRef>
        <a:fillRef idx="1">
          <a:schemeClr val="accent1">
            <a:tint val="50000"/>
            <a:hueOff val="-4020000"/>
            <a:satOff val="9150"/>
            <a:lumOff val="3399"/>
            <a:alpha val="100000"/>
          </a:schemeClr>
        </a:fillRef>
        <a:effectRef idx="0">
          <a:scrgbClr r="0" g="0" b="0"/>
        </a:effectRef>
        <a:fontRef idx="minor"/>
      </dsp:style>
      <dsp:txBody>
        <a:bodyPr lIns="206375" tIns="206375" rIns="206375" bIns="206375" anchor="t"/>
        <a:lstStyle>
          <a:lvl1pPr algn="r">
            <a:defRPr sz="6500"/>
          </a:lvl1pPr>
          <a:lvl2pPr marL="285750" indent="-285750" algn="r">
            <a:defRPr sz="5100"/>
          </a:lvl2pPr>
          <a:lvl3pPr marL="571500" indent="-285750" algn="r">
            <a:defRPr sz="5100"/>
          </a:lvl3pPr>
          <a:lvl4pPr marL="857250" indent="-285750" algn="r">
            <a:defRPr sz="5100"/>
          </a:lvl4pPr>
          <a:lvl5pPr marL="1143000" indent="-285750" algn="r">
            <a:defRPr sz="5100"/>
          </a:lvl5pPr>
          <a:lvl6pPr marL="1428750" indent="-285750" algn="r">
            <a:defRPr sz="5100"/>
          </a:lvl6pPr>
          <a:lvl7pPr marL="1714500" indent="-285750" algn="r">
            <a:defRPr sz="5100"/>
          </a:lvl7pPr>
          <a:lvl8pPr marL="2000250" indent="-285750" algn="r">
            <a:defRPr sz="5100"/>
          </a:lvl8pPr>
          <a:lvl9pPr marL="2286000" indent="-285750" algn="r">
            <a:defRPr sz="5100"/>
          </a:lvl9pPr>
        </a:lstStyle>
        <a:p>
          <a:pPr lvl="0">
            <a:lnSpc>
              <a:spcPct val="100000"/>
            </a:lnSpc>
            <a:spcBef>
              <a:spcPct val="0"/>
            </a:spcBef>
            <a:spcAft>
              <a:spcPct val="35000"/>
            </a:spcAft>
          </a:pPr>
          <a:endParaRPr lang="en-US" dirty="0">
            <a:solidFill>
              <a:schemeClr val="tx1"/>
            </a:solidFill>
            <a:latin typeface="Times New Roman" panose="02020603050405020304" pitchFamily="18" charset="0"/>
            <a:cs typeface="Times New Roman" panose="02020603050405020304" pitchFamily="18" charset="0"/>
          </a:endParaRPr>
        </a:p>
      </dsp:txBody>
      <dsp:txXfrm>
        <a:off x="5257800" y="767810"/>
        <a:ext cx="1382018" cy="3071242"/>
      </dsp:txXfrm>
    </dsp:sp>
    <dsp:sp modelId="{4C66D42D-7E6D-4563-AFDC-369C30B73F70}">
      <dsp:nvSpPr>
        <dsp:cNvPr id="6" name="Rectangles 5"/>
        <dsp:cNvSpPr/>
      </dsp:nvSpPr>
      <dsp:spPr bwMode="white">
        <a:xfrm>
          <a:off x="5257800" y="111600"/>
          <a:ext cx="1382018" cy="658239"/>
        </a:xfrm>
        <a:prstGeom prst="rect">
          <a:avLst/>
        </a:prstGeom>
      </dsp:spPr>
      <dsp:style>
        <a:lnRef idx="2">
          <a:schemeClr val="lt1"/>
        </a:lnRef>
        <a:fillRef idx="1">
          <a:schemeClr val="accent3"/>
        </a:fillRef>
        <a:effectRef idx="0">
          <a:scrgbClr r="0" g="0" b="0"/>
        </a:effectRef>
        <a:fontRef idx="minor">
          <a:schemeClr val="lt1"/>
        </a:fontRef>
      </dsp:style>
      <dsp:txBody>
        <a:bodyPr lIns="63500" tIns="63500" rIns="63500" bIns="635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dirty="0" smtClean="0">
              <a:latin typeface="Times New Roman" panose="02020603050405020304" pitchFamily="18" charset="0"/>
              <a:cs typeface="Times New Roman" panose="02020603050405020304" pitchFamily="18" charset="0"/>
            </a:rPr>
            <a:t>Review 2</a:t>
          </a:r>
          <a:endParaRPr lang="en-US" dirty="0">
            <a:latin typeface="Times New Roman" panose="02020603050405020304" pitchFamily="18" charset="0"/>
            <a:cs typeface="Times New Roman" panose="02020603050405020304" pitchFamily="18" charset="0"/>
          </a:endParaRPr>
        </a:p>
      </dsp:txBody>
      <dsp:txXfrm>
        <a:off x="5257800" y="111600"/>
        <a:ext cx="1382018" cy="658239"/>
      </dsp:txXfrm>
    </dsp:sp>
    <dsp:sp modelId="{06F8D57B-EDF4-4CF4-8700-DC2CA3E3028E}">
      <dsp:nvSpPr>
        <dsp:cNvPr id="7" name="Rectangular Callout 6"/>
        <dsp:cNvSpPr/>
      </dsp:nvSpPr>
      <dsp:spPr bwMode="white">
        <a:xfrm>
          <a:off x="3875782" y="767810"/>
          <a:ext cx="1382018" cy="2851694"/>
        </a:xfrm>
        <a:prstGeom prst="wedgeRectCallout">
          <a:avLst>
            <a:gd name="adj1" fmla="val 62500"/>
            <a:gd name="adj2" fmla="val 20830"/>
          </a:avLst>
        </a:prstGeom>
      </dsp:spPr>
      <dsp:style>
        <a:lnRef idx="2">
          <a:schemeClr val="lt1"/>
        </a:lnRef>
        <a:fillRef idx="1">
          <a:schemeClr val="accent1">
            <a:tint val="50000"/>
            <a:hueOff val="-8040000"/>
            <a:satOff val="18301"/>
            <a:lumOff val="6797"/>
            <a:alpha val="100000"/>
          </a:schemeClr>
        </a:fillRef>
        <a:effectRef idx="0">
          <a:scrgbClr r="0" g="0" b="0"/>
        </a:effectRef>
        <a:fontRef idx="minor"/>
      </dsp:style>
      <dsp:txXfrm>
        <a:off x="3875782" y="767810"/>
        <a:ext cx="1382018" cy="2851694"/>
      </dsp:txXfrm>
    </dsp:sp>
    <dsp:sp modelId="{00BB3360-A9BB-4051-A4B1-1216F82F642C}">
      <dsp:nvSpPr>
        <dsp:cNvPr id="9" name="Rectangles 8"/>
        <dsp:cNvSpPr/>
      </dsp:nvSpPr>
      <dsp:spPr bwMode="white">
        <a:xfrm>
          <a:off x="3875782" y="219548"/>
          <a:ext cx="1382018" cy="548262"/>
        </a:xfrm>
        <a:prstGeom prst="rect">
          <a:avLst/>
        </a:prstGeom>
      </dsp:spPr>
      <dsp:style>
        <a:lnRef idx="2">
          <a:schemeClr val="lt1"/>
        </a:lnRef>
        <a:fillRef idx="1">
          <a:schemeClr val="accent4"/>
        </a:fillRef>
        <a:effectRef idx="0">
          <a:scrgbClr r="0" g="0" b="0"/>
        </a:effectRef>
        <a:fontRef idx="minor">
          <a:schemeClr val="lt1"/>
        </a:fontRef>
      </dsp:style>
      <dsp:txBody>
        <a:bodyPr lIns="63500" tIns="63500" rIns="63500" bIns="635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dirty="0" smtClean="0">
              <a:latin typeface="Times New Roman" panose="02020603050405020304" pitchFamily="18" charset="0"/>
              <a:cs typeface="Times New Roman" panose="02020603050405020304" pitchFamily="18" charset="0"/>
            </a:rPr>
            <a:t>Review 1</a:t>
          </a:r>
          <a:endParaRPr lang="en-US" dirty="0">
            <a:latin typeface="Times New Roman" panose="02020603050405020304" pitchFamily="18" charset="0"/>
            <a:cs typeface="Times New Roman" panose="02020603050405020304" pitchFamily="18" charset="0"/>
          </a:endParaRPr>
        </a:p>
      </dsp:txBody>
      <dsp:txXfrm>
        <a:off x="3875782" y="219548"/>
        <a:ext cx="1382018" cy="548262"/>
      </dsp:txXfrm>
    </dsp:sp>
    <dsp:sp modelId="{A134CDD1-D85F-44EF-8BEE-9F99A855C1E6}">
      <dsp:nvSpPr>
        <dsp:cNvPr id="10" name="Rectangular Callout 9"/>
        <dsp:cNvSpPr/>
      </dsp:nvSpPr>
      <dsp:spPr bwMode="white">
        <a:xfrm>
          <a:off x="2493763" y="767810"/>
          <a:ext cx="1382018" cy="2632145"/>
        </a:xfrm>
        <a:prstGeom prst="wedgeRectCallout">
          <a:avLst>
            <a:gd name="adj1" fmla="val 62500"/>
            <a:gd name="adj2" fmla="val 20830"/>
          </a:avLst>
        </a:prstGeom>
      </dsp:spPr>
      <dsp:style>
        <a:lnRef idx="2">
          <a:schemeClr val="lt1"/>
        </a:lnRef>
        <a:fillRef idx="1">
          <a:schemeClr val="accent1">
            <a:tint val="50000"/>
            <a:hueOff val="-12060000"/>
            <a:satOff val="27451"/>
            <a:lumOff val="10196"/>
            <a:alpha val="100000"/>
          </a:schemeClr>
        </a:fillRef>
        <a:effectRef idx="0">
          <a:scrgbClr r="0" g="0" b="0"/>
        </a:effectRef>
        <a:fontRef idx="minor"/>
      </dsp:style>
      <dsp:txBody>
        <a:bodyPr lIns="206375" tIns="206375" rIns="206375" bIns="206375" anchor="t"/>
        <a:lstStyle>
          <a:lvl1pPr algn="r">
            <a:defRPr sz="6500"/>
          </a:lvl1pPr>
          <a:lvl2pPr marL="285750" indent="-285750" algn="r">
            <a:defRPr sz="5100"/>
          </a:lvl2pPr>
          <a:lvl3pPr marL="571500" indent="-285750" algn="r">
            <a:defRPr sz="5100"/>
          </a:lvl3pPr>
          <a:lvl4pPr marL="857250" indent="-285750" algn="r">
            <a:defRPr sz="5100"/>
          </a:lvl4pPr>
          <a:lvl5pPr marL="1143000" indent="-285750" algn="r">
            <a:defRPr sz="5100"/>
          </a:lvl5pPr>
          <a:lvl6pPr marL="1428750" indent="-285750" algn="r">
            <a:defRPr sz="5100"/>
          </a:lvl6pPr>
          <a:lvl7pPr marL="1714500" indent="-285750" algn="r">
            <a:defRPr sz="5100"/>
          </a:lvl7pPr>
          <a:lvl8pPr marL="2000250" indent="-285750" algn="r">
            <a:defRPr sz="5100"/>
          </a:lvl8pPr>
          <a:lvl9pPr marL="2286000" indent="-285750" algn="r">
            <a:defRPr sz="5100"/>
          </a:lvl9pPr>
        </a:lstStyle>
        <a:p>
          <a:pPr lvl="0">
            <a:lnSpc>
              <a:spcPct val="100000"/>
            </a:lnSpc>
            <a:spcBef>
              <a:spcPct val="0"/>
            </a:spcBef>
            <a:spcAft>
              <a:spcPct val="35000"/>
            </a:spcAft>
          </a:pPr>
          <a:endParaRPr lang="en-US" dirty="0">
            <a:solidFill>
              <a:schemeClr val="tx1"/>
            </a:solidFill>
            <a:latin typeface="Times New Roman" panose="02020603050405020304" pitchFamily="18" charset="0"/>
            <a:cs typeface="Times New Roman" panose="02020603050405020304" pitchFamily="18" charset="0"/>
          </a:endParaRPr>
        </a:p>
      </dsp:txBody>
      <dsp:txXfrm>
        <a:off x="2493763" y="767810"/>
        <a:ext cx="1382018" cy="2632145"/>
      </dsp:txXfrm>
    </dsp:sp>
    <dsp:sp modelId="{65257024-FAC0-4522-B139-1CC85B547BE8}">
      <dsp:nvSpPr>
        <dsp:cNvPr id="11" name="Rectangles 10"/>
        <dsp:cNvSpPr/>
      </dsp:nvSpPr>
      <dsp:spPr bwMode="white">
        <a:xfrm>
          <a:off x="2493763" y="329120"/>
          <a:ext cx="1382018" cy="438691"/>
        </a:xfrm>
        <a:prstGeom prst="rect">
          <a:avLst/>
        </a:prstGeom>
      </dsp:spPr>
      <dsp:style>
        <a:lnRef idx="2">
          <a:schemeClr val="lt1"/>
        </a:lnRef>
        <a:fillRef idx="1">
          <a:schemeClr val="accent5"/>
        </a:fillRef>
        <a:effectRef idx="0">
          <a:scrgbClr r="0" g="0" b="0"/>
        </a:effectRef>
        <a:fontRef idx="minor">
          <a:schemeClr val="lt1"/>
        </a:fontRef>
      </dsp:style>
      <dsp:txBody>
        <a:bodyPr lIns="63500" tIns="63500" rIns="63500" bIns="635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dirty="0" smtClean="0">
              <a:latin typeface="Times New Roman" panose="02020603050405020304" pitchFamily="18" charset="0"/>
              <a:cs typeface="Times New Roman" panose="02020603050405020304" pitchFamily="18" charset="0"/>
            </a:rPr>
            <a:t>Review 0</a:t>
          </a:r>
          <a:endParaRPr lang="en-US" dirty="0">
            <a:latin typeface="Times New Roman" panose="02020603050405020304" pitchFamily="18" charset="0"/>
            <a:cs typeface="Times New Roman" panose="02020603050405020304" pitchFamily="18" charset="0"/>
          </a:endParaRPr>
        </a:p>
      </dsp:txBody>
      <dsp:txXfrm>
        <a:off x="2493763" y="329120"/>
        <a:ext cx="1382018" cy="438691"/>
      </dsp:txXfrm>
    </dsp:sp>
    <dsp:sp modelId="{6BCCFBA6-7A43-4631-AD7F-AFB10E1E6CD7}">
      <dsp:nvSpPr>
        <dsp:cNvPr id="8" name="Rectangles 7"/>
        <dsp:cNvSpPr/>
      </dsp:nvSpPr>
      <dsp:spPr bwMode="white">
        <a:xfrm>
          <a:off x="4051022" y="767810"/>
          <a:ext cx="1206778" cy="2851694"/>
        </a:xfrm>
        <a:prstGeom prst="rect">
          <a:avLst/>
        </a:prstGeom>
        <a:noFill/>
        <a:ln>
          <a:noFill/>
        </a:ln>
      </dsp:spPr>
      <dsp:style>
        <a:lnRef idx="0">
          <a:schemeClr val="dk1">
            <a:alpha val="0"/>
          </a:schemeClr>
        </a:lnRef>
        <a:fillRef idx="0">
          <a:schemeClr val="lt1">
            <a:alpha val="0"/>
          </a:schemeClr>
        </a:fillRef>
        <a:effectRef idx="0">
          <a:scrgbClr r="0" g="0" b="0"/>
        </a:effectRef>
        <a:fontRef idx="minor"/>
      </dsp:style>
      <dsp:txBody>
        <a:bodyPr lIns="206375" tIns="206375" rIns="206375" bIns="206375" anchor="t"/>
        <a:lstStyle>
          <a:lvl1pPr algn="r">
            <a:defRPr sz="6500"/>
          </a:lvl1pPr>
          <a:lvl2pPr marL="285750" indent="-285750" algn="r">
            <a:defRPr sz="5100"/>
          </a:lvl2pPr>
          <a:lvl3pPr marL="571500" indent="-285750" algn="r">
            <a:defRPr sz="5100"/>
          </a:lvl3pPr>
          <a:lvl4pPr marL="857250" indent="-285750" algn="r">
            <a:defRPr sz="5100"/>
          </a:lvl4pPr>
          <a:lvl5pPr marL="1143000" indent="-285750" algn="r">
            <a:defRPr sz="5100"/>
          </a:lvl5pPr>
          <a:lvl6pPr marL="1428750" indent="-285750" algn="r">
            <a:defRPr sz="5100"/>
          </a:lvl6pPr>
          <a:lvl7pPr marL="1714500" indent="-285750" algn="r">
            <a:defRPr sz="5100"/>
          </a:lvl7pPr>
          <a:lvl8pPr marL="2000250" indent="-285750" algn="r">
            <a:defRPr sz="5100"/>
          </a:lvl8pPr>
          <a:lvl9pPr marL="2286000" indent="-285750" algn="r">
            <a:defRPr sz="5100"/>
          </a:lvl9pPr>
        </a:lstStyle>
        <a:p>
          <a:endParaRPr>
            <a:solidFill>
              <a:schemeClr val="tx1"/>
            </a:solidFill>
          </a:endParaRPr>
        </a:p>
      </dsp:txBody>
      <dsp:txXfrm>
        <a:off x="4051022" y="767810"/>
        <a:ext cx="1206778" cy="2851694"/>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des des des" ptType="node node node node"/>
        <dgm:presOf axis="des des des des" ptType="node node node 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lstStyle>
            <a:lvl1pPr algn="r" eaLnBrk="1" hangingPunct="1">
              <a:defRPr sz="1200"/>
            </a:lvl1pPr>
          </a:lstStyle>
          <a:p>
            <a:pPr>
              <a:defRPr/>
            </a:pPr>
            <a:fld id="{36A1ABE2-8A9C-4371-A477-2D85B6949ADB}"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EB984284-C742-4CDE-BCD1-55F1EACCE4BD}"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FAC8F4A-8BCF-4389-A68F-ABDBB8A38460}" type="slidenum">
              <a:rPr lang="en-US" altLang="en-US"/>
            </a:fld>
            <a:endParaRPr lang="en-US" altLang="en-US"/>
          </a:p>
        </p:txBody>
      </p:sp>
    </p:spTree>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702336F-006F-49C3-8FF0-2416E12056BA}"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3CA2AFE-CAB8-4467-80DC-C3A4FC1E2718}" type="slidenum">
              <a:rPr lang="en-US" altLang="en-US"/>
            </a:fld>
            <a:endParaRPr lang="en-US" altLang="en-US"/>
          </a:p>
        </p:txBody>
      </p:sp>
    </p:spTree>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C683BFA-96BB-4329-BF2F-32F59AFA4E79}"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DD8426-6957-4B5B-B927-2BE994D1B7C1}" type="slidenum">
              <a:rPr lang="en-US" altLang="en-US"/>
            </a:fld>
            <a:endParaRPr lang="en-US" altLang="en-US"/>
          </a:p>
        </p:txBody>
      </p:sp>
    </p:spTree>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8400D6F-81A6-4CA0-8B3C-34372C62B661}"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5EC703-C051-410C-8BA1-62752E291E83}" type="slidenum">
              <a:rPr lang="en-US" altLang="en-US"/>
            </a:fld>
            <a:endParaRPr lang="en-US" altLang="en-US"/>
          </a:p>
        </p:txBody>
      </p:sp>
    </p:spTree>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pPr>
              <a:defRPr/>
            </a:pPr>
            <a:fld id="{B63234D9-D072-4920-821D-BED01FCB7247}"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9A17B78-0E85-43B3-B804-1DD2F629C182}" type="slidenum">
              <a:rPr lang="en-US" altLang="en-US"/>
            </a:fld>
            <a:endParaRPr lang="en-US" altLang="en-US"/>
          </a:p>
        </p:txBody>
      </p:sp>
    </p:spTree>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74A9FD15-50EB-4E55-A7AC-5D569B5B3C80}"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10EC4D6-2A5D-45C1-86E3-8BE19A62D209}" type="slidenum">
              <a:rPr lang="en-US" altLang="en-US"/>
            </a:fld>
            <a:endParaRPr lang="en-US" altLang="en-US"/>
          </a:p>
        </p:txBody>
      </p:sp>
    </p:spTree>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C50B61E-D197-4188-943F-30B5936FC2F9}" type="datetime1">
              <a:rPr lang="en-US"/>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7F6C894-F542-45DE-85A4-2725CE924991}" type="slidenum">
              <a:rPr lang="en-US" altLang="en-US"/>
            </a:fld>
            <a:endParaRPr lang="en-US" altLang="en-US"/>
          </a:p>
        </p:txBody>
      </p:sp>
    </p:spTree>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6BD41E7F-6671-4D2D-B6AD-20E102447CE3}" type="datetime1">
              <a:rPr lang="en-US"/>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89318FD-4EEC-4C57-A972-0B24B85155E4}" type="slidenum">
              <a:rPr lang="en-US" altLang="en-US"/>
            </a:fld>
            <a:endParaRPr lang="en-US" altLang="en-US"/>
          </a:p>
        </p:txBody>
      </p:sp>
    </p:spTree>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AE11748-68B0-424D-A128-8EE4A2F1567E}" type="datetime1">
              <a:rPr lang="en-US"/>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F195F4C-44D2-4F45-A0AC-21646A9D27BF}" type="slidenum">
              <a:rPr lang="en-US" altLang="en-US"/>
            </a:fld>
            <a:endParaRPr lang="en-US" altLang="en-US"/>
          </a:p>
        </p:txBody>
      </p:sp>
    </p:spTree>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7094E8B7-7DCF-4AE2-ACBE-26DA6EBB7347}"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CD429D7-E526-4101-969E-B40B8D8E48CC}" type="slidenum">
              <a:rPr lang="en-US" altLang="en-US"/>
            </a:fld>
            <a:endParaRPr lang="en-US" altLang="en-US"/>
          </a:p>
        </p:txBody>
      </p:sp>
    </p:spTree>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A58AEAC7-C2C3-44AF-AB2E-36A1774D5378}"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6FD7F1-16F9-4E12-83AD-C4245146BA57}" type="slidenum">
              <a:rPr lang="en-US" altLang="en-US"/>
            </a:fld>
            <a:endParaRPr lang="en-US" altLang="en-US"/>
          </a:p>
        </p:txBody>
      </p:sp>
    </p:spTree>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a:defRPr/>
            </a:pPr>
            <a:fld id="{ADBF7CE3-29D9-4203-A481-45960E76618F}" type="slidenum">
              <a:rPr lang="en-US" altLang="en-US"/>
            </a:fld>
            <a:endParaRPr lang="en-US" altLang="en-US"/>
          </a:p>
        </p:txBody>
      </p:sp>
      <p:pic>
        <p:nvPicPr>
          <p:cNvPr id="1031" name="Picture 7"/>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1912233"/>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lnSpc>
                <a:spcPct val="70000"/>
              </a:lnSpc>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lnSpc>
                <a:spcPct val="70000"/>
              </a:lnSpc>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lnSpc>
                <a:spcPct val="70000"/>
              </a:lnSpc>
              <a:spcBef>
                <a:spcPts val="340"/>
              </a:spcBef>
              <a:spcAft>
                <a:spcPts val="0"/>
              </a:spcAft>
              <a:buClr>
                <a:srgbClr val="17365D"/>
              </a:buClr>
              <a:buSzPts val="1700"/>
              <a:buFont typeface="Arial" panose="020B0604020202020204"/>
              <a:buNone/>
            </a:pP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Dr.</a:t>
            </a:r>
            <a:r>
              <a:rPr lang="en-IN" altLang="en-GB" sz="17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Syed Siraj Ahmed</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Associate Professor</a:t>
            </a:r>
            <a:r>
              <a:rPr lang="en-IN"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and </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156411" y="3962003"/>
            <a:ext cx="12249915" cy="1562100"/>
          </a:xfrm>
          <a:prstGeom prst="rect">
            <a:avLst/>
          </a:prstGeom>
          <a:noFill/>
          <a:ln>
            <a:solidFill>
              <a:schemeClr val="accent1"/>
            </a:solid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IN" altLang="en-US" sz="20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B.Tech Computer Science and Engineering (Cyber Security)</a:t>
            </a:r>
            <a:endPar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IN" altLang="en-US" sz="2000" b="1"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 P Anandraj</a:t>
            </a:r>
            <a:endPar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IN" altLang="en-US" sz="20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Sharmasth Vali Y</a:t>
            </a:r>
            <a:endPar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a:t>
            </a: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School </a:t>
            </a: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Internship/Project </a:t>
            </a: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Coordinators: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Mr. Md Ziaur Rahman </a:t>
            </a:r>
            <a:r>
              <a:rPr lang="en-US" sz="2000" b="1" dirty="0" smtClean="0">
                <a:latin typeface="Cambria" panose="02040503050406030204" pitchFamily="18" charset="0"/>
                <a:ea typeface="Cambria" panose="02040503050406030204" pitchFamily="18" charset="0"/>
                <a:cs typeface="Verdana" panose="020B0604030504040204"/>
                <a:sym typeface="Verdana" panose="020B0604030504040204"/>
              </a:rPr>
              <a:t>/</a:t>
            </a:r>
            <a:endParaRPr lang="en-US" sz="2000" b="1" dirty="0" smtClean="0">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a:t>
            </a:r>
            <a:r>
              <a:rPr lang="en-US" sz="2000" b="1" dirty="0" smtClean="0">
                <a:latin typeface="Cambria" panose="02040503050406030204" pitchFamily="18" charset="0"/>
                <a:ea typeface="Cambria" panose="02040503050406030204" pitchFamily="18" charset="0"/>
                <a:cs typeface="Verdana" panose="020B0604030504040204"/>
                <a:sym typeface="Verdana" panose="020B0604030504040204"/>
              </a:rPr>
              <a:t>													    Dr</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Sampath A K / Dr. Abdul Khadar </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A</a:t>
            </a:r>
            <a:endParaRPr lang="en-US" sz="20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a:t>
            </a:r>
            <a:r>
              <a:rPr lang="en-US" sz="2000" b="1" dirty="0" smtClean="0">
                <a:latin typeface="Cambria" panose="02040503050406030204" pitchFamily="18" charset="0"/>
                <a:ea typeface="Cambria" panose="02040503050406030204" pitchFamily="18" charset="0"/>
                <a:cs typeface="Verdana" panose="020B0604030504040204"/>
                <a:sym typeface="Verdana" panose="020B0604030504040204"/>
              </a:rPr>
              <a:t>                                                                                                               </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 name="Title 1"/>
          <p:cNvSpPr txBox="1"/>
          <p:nvPr/>
        </p:nvSpPr>
        <p:spPr>
          <a:xfrm>
            <a:off x="1240790" y="500380"/>
            <a:ext cx="9880600" cy="13176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panose="020B0604030504040204"/>
              <a:buNone/>
              <a:defRPr sz="2800" b="1" i="0" u="none" strike="noStrike" cap="none">
                <a:solidFill>
                  <a:srgbClr val="17365D"/>
                </a:solidFill>
                <a:latin typeface="Verdana" panose="020B0604030504040204"/>
                <a:ea typeface="Verdana" panose="020B0604030504040204"/>
                <a:cs typeface="Verdana" panose="020B0604030504040204"/>
                <a:sym typeface="Verdana" panose="020B060403050404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altLang="en-US" sz="2200" dirty="0" smtClean="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sz="2200" dirty="0" smtClean="0">
                <a:solidFill>
                  <a:srgbClr val="FF0000"/>
                </a:solidFill>
                <a:latin typeface="Times New Roman" panose="02020603050405020304" pitchFamily="18" charset="0"/>
                <a:cs typeface="Times New Roman" panose="02020603050405020304" pitchFamily="18" charset="0"/>
              </a:rPr>
            </a:br>
            <a:r>
              <a:rPr lang="en-US" sz="22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Review-0 Presentation </a:t>
            </a:r>
            <a:br>
              <a:rPr lang="en-US" sz="22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r>
              <a:rPr lang="en-IN" altLang="en-US" sz="22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PRODUCT &amp; ECOSYSTEM DEVELOPMENT LEAD AT CUBANE </a:t>
            </a:r>
            <a:br>
              <a:rPr lang="en-IN" altLang="en-US" sz="22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r>
              <a:rPr lang="en-IN" altLang="en-US" sz="22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(A PRODUCT OF JITOSHI TECHNOLOGY PVT LTD)</a:t>
            </a:r>
            <a:br>
              <a:rPr lang="en-US"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gridCol w="3950282"/>
              </a:tblGrid>
              <a:tr h="362263">
                <a:tc gridSpan="2">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Student Details</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tc hMerge="1">
                  <a:tcPr/>
                </a:tc>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Name</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IN" altLang="en-US" dirty="0">
                          <a:latin typeface="Cambria" panose="02040503050406030204" pitchFamily="18" charset="0"/>
                          <a:ea typeface="Cambria" panose="02040503050406030204" pitchFamily="18" charset="0"/>
                          <a:cs typeface="Times New Roman" panose="02020603050405020304" pitchFamily="18" charset="0"/>
                        </a:rPr>
                        <a:t>MOHAMMED FAIZAN</a:t>
                      </a:r>
                      <a:endParaRPr lang="en-IN" altLang="en-US" dirty="0">
                        <a:latin typeface="Cambria" panose="02040503050406030204" pitchFamily="18" charset="0"/>
                        <a:ea typeface="Cambria" panose="02040503050406030204" pitchFamily="18" charset="0"/>
                        <a:cs typeface="Times New Roman" panose="02020603050405020304" pitchFamily="18" charset="0"/>
                      </a:endParaRPr>
                    </a:p>
                  </a:txBody>
                  <a:tcPr/>
                </a:tc>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Roll No</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IN" altLang="en-US" dirty="0">
                          <a:latin typeface="Cambria" panose="02040503050406030204" pitchFamily="18" charset="0"/>
                          <a:ea typeface="Cambria" panose="02040503050406030204" pitchFamily="18" charset="0"/>
                          <a:cs typeface="Times New Roman" panose="02020603050405020304" pitchFamily="18" charset="0"/>
                        </a:rPr>
                        <a:t>20211CCS0041</a:t>
                      </a:r>
                      <a:endParaRPr lang="en-IN" altLang="en-US" dirty="0">
                        <a:latin typeface="Cambria" panose="02040503050406030204" pitchFamily="18" charset="0"/>
                        <a:ea typeface="Cambria" panose="02040503050406030204" pitchFamily="18" charset="0"/>
                        <a:cs typeface="Times New Roman" panose="02020603050405020304" pitchFamily="18" charset="0"/>
                      </a:endParaRPr>
                    </a:p>
                  </a:txBody>
                  <a:tcPr/>
                </a:tc>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Section</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IN" altLang="en-US" dirty="0">
                          <a:latin typeface="Cambria" panose="02040503050406030204" pitchFamily="18" charset="0"/>
                          <a:ea typeface="Cambria" panose="02040503050406030204" pitchFamily="18" charset="0"/>
                          <a:cs typeface="Times New Roman" panose="02020603050405020304" pitchFamily="18" charset="0"/>
                        </a:rPr>
                        <a:t>8-CCS-02</a:t>
                      </a:r>
                      <a:endParaRPr lang="en-IN" altLang="en-US" dirty="0">
                        <a:latin typeface="Cambria" panose="02040503050406030204" pitchFamily="18" charset="0"/>
                        <a:ea typeface="Cambria" panose="02040503050406030204" pitchFamily="18" charset="0"/>
                        <a:cs typeface="Times New Roman" panose="02020603050405020304" pitchFamily="18" charset="0"/>
                      </a:endParaRPr>
                    </a:p>
                  </a:txBody>
                  <a:tcPr/>
                </a:tc>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Batch No.</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tr>
            </a:tbl>
          </a:graphicData>
        </a:graphic>
      </p:graphicFrame>
    </p:spTree>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Objectives of the work</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pPr marL="342900" indent="-342900">
              <a:buFont typeface="Arial" panose="020B0604020202020204" pitchFamily="34" charset="0"/>
              <a:buChar char="•"/>
            </a:pPr>
            <a:r>
              <a:rPr lang="en-US" altLang="en-US" sz="1800" dirty="0" smtClean="0">
                <a:cs typeface="Calibri" panose="020F0502020204030204" pitchFamily="34" charset="0"/>
                <a:sym typeface="+mn-ea"/>
              </a:rPr>
              <a:t>Assist in researching and analyzing emerging technologies, protocols, and tools relevant</a:t>
            </a:r>
            <a:r>
              <a:rPr lang="en-IN" altLang="en-US" sz="1800" dirty="0" smtClean="0">
                <a:cs typeface="Calibri" panose="020F0502020204030204" pitchFamily="34" charset="0"/>
                <a:sym typeface="+mn-ea"/>
              </a:rPr>
              <a:t> </a:t>
            </a:r>
            <a:r>
              <a:rPr lang="en-US" altLang="en-US" sz="1800" dirty="0" smtClean="0">
                <a:cs typeface="Calibri" panose="020F0502020204030204" pitchFamily="34" charset="0"/>
                <a:sym typeface="+mn-ea"/>
              </a:rPr>
              <a:t>to Cubane’s product development.  </a:t>
            </a:r>
            <a:endParaRPr lang="en-US" altLang="en-US" sz="1800" dirty="0" smtClean="0">
              <a:cs typeface="Calibri" panose="020F0502020204030204" pitchFamily="34" charset="0"/>
              <a:sym typeface="+mn-ea"/>
            </a:endParaRPr>
          </a:p>
          <a:p>
            <a:pPr marL="342900" indent="-342900">
              <a:buFont typeface="Arial" panose="020B0604020202020204" pitchFamily="34" charset="0"/>
              <a:buChar char="•"/>
            </a:pPr>
            <a:r>
              <a:rPr lang="en-US" altLang="en-US" sz="1800" dirty="0" smtClean="0">
                <a:cs typeface="Calibri" panose="020F0502020204030204" pitchFamily="34" charset="0"/>
                <a:sym typeface="+mn-ea"/>
              </a:rPr>
              <a:t>Work with the technical team to brainstorm, implement, and optimize technical solutions</a:t>
            </a:r>
            <a:r>
              <a:rPr lang="en-IN" altLang="en-US" sz="1800" dirty="0" smtClean="0">
                <a:cs typeface="Calibri" panose="020F0502020204030204" pitchFamily="34" charset="0"/>
                <a:sym typeface="+mn-ea"/>
              </a:rPr>
              <a:t> </a:t>
            </a:r>
            <a:r>
              <a:rPr lang="en-US" altLang="en-US" sz="1800" dirty="0" smtClean="0">
                <a:cs typeface="Calibri" panose="020F0502020204030204" pitchFamily="34" charset="0"/>
                <a:sym typeface="+mn-ea"/>
              </a:rPr>
              <a:t>for product challenges.  </a:t>
            </a:r>
            <a:endParaRPr lang="en-US" altLang="en-US" sz="1800" dirty="0" smtClean="0">
              <a:cs typeface="Calibri" panose="020F0502020204030204" pitchFamily="34" charset="0"/>
              <a:sym typeface="+mn-ea"/>
            </a:endParaRPr>
          </a:p>
          <a:p>
            <a:pPr marL="342900" indent="-342900">
              <a:buFont typeface="Arial" panose="020B0604020202020204" pitchFamily="34" charset="0"/>
              <a:buChar char="•"/>
            </a:pPr>
            <a:r>
              <a:rPr lang="en-US" altLang="en-US" sz="1800" dirty="0" smtClean="0">
                <a:cs typeface="Calibri" panose="020F0502020204030204" pitchFamily="34" charset="0"/>
                <a:sym typeface="+mn-ea"/>
              </a:rPr>
              <a:t>Contribute to technical documentation, including writing user guides, FAQs, and internal</a:t>
            </a:r>
            <a:r>
              <a:rPr lang="en-IN" altLang="en-US" sz="1800" dirty="0" smtClean="0">
                <a:cs typeface="Calibri" panose="020F0502020204030204" pitchFamily="34" charset="0"/>
                <a:sym typeface="+mn-ea"/>
              </a:rPr>
              <a:t> </a:t>
            </a:r>
            <a:r>
              <a:rPr lang="en-US" altLang="en-US" sz="1800" dirty="0" smtClean="0">
                <a:cs typeface="Calibri" panose="020F0502020204030204" pitchFamily="34" charset="0"/>
                <a:sym typeface="+mn-ea"/>
              </a:rPr>
              <a:t>reports on product development progress. </a:t>
            </a:r>
            <a:endParaRPr lang="en-IN" altLang="en-US" sz="1800" dirty="0" smtClean="0">
              <a:cs typeface="Calibri" panose="020F0502020204030204" pitchFamily="34" charset="0"/>
              <a:sym typeface="+mn-ea"/>
            </a:endParaRPr>
          </a:p>
          <a:p>
            <a:pPr marL="342900" indent="-342900">
              <a:buFont typeface="Arial" panose="020B0604020202020204" pitchFamily="34" charset="0"/>
              <a:buChar char="•"/>
            </a:pPr>
            <a:r>
              <a:rPr lang="en-US" altLang="en-US" sz="1800" dirty="0" smtClean="0">
                <a:latin typeface="Calibri" panose="020F0502020204030204" pitchFamily="34" charset="0"/>
                <a:cs typeface="Calibri" panose="020F0502020204030204" pitchFamily="34" charset="0"/>
                <a:sym typeface="+mn-ea"/>
              </a:rPr>
              <a:t>Assist in identifying and building relationships with potential partners, investors, and</a:t>
            </a:r>
            <a:r>
              <a:rPr lang="en-IN" altLang="en-US" sz="1800" dirty="0" smtClean="0">
                <a:latin typeface="Calibri" panose="020F0502020204030204" pitchFamily="34" charset="0"/>
                <a:cs typeface="Calibri" panose="020F0502020204030204" pitchFamily="34" charset="0"/>
                <a:sym typeface="+mn-ea"/>
              </a:rPr>
              <a:t> </a:t>
            </a:r>
            <a:r>
              <a:rPr lang="en-US" altLang="en-US" sz="1800" dirty="0" smtClean="0">
                <a:latin typeface="Calibri" panose="020F0502020204030204" pitchFamily="34" charset="0"/>
                <a:cs typeface="Calibri" panose="020F0502020204030204" pitchFamily="34" charset="0"/>
                <a:sym typeface="+mn-ea"/>
              </a:rPr>
              <a:t>backers to expand Cubane's network and opportunities. </a:t>
            </a:r>
            <a:endParaRPr lang="en-US" altLang="en-US" sz="1800"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en-US" sz="1800" dirty="0" smtClean="0">
                <a:latin typeface="Calibri" panose="020F0502020204030204" pitchFamily="34" charset="0"/>
                <a:cs typeface="Calibri" panose="020F0502020204030204" pitchFamily="34" charset="0"/>
                <a:sym typeface="+mn-ea"/>
              </a:rPr>
              <a:t>Contribute to community building and engagement strategies.</a:t>
            </a:r>
            <a:endParaRPr lang="en-US" altLang="en-US" sz="1800" dirty="0" smtClean="0">
              <a:latin typeface="Calibri" panose="020F0502020204030204" pitchFamily="34" charset="0"/>
              <a:cs typeface="Calibri" panose="020F0502020204030204" pitchFamily="34"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625" y="304800"/>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Internship Road Map</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graphicFrame>
        <p:nvGraphicFramePr>
          <p:cNvPr id="8" name="Content Placeholder 7"/>
          <p:cNvGraphicFramePr>
            <a:graphicFrameLocks noGrp="1"/>
          </p:cNvGraphicFramePr>
          <p:nvPr>
            <p:ph idx="1"/>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TextBox 5"/>
          <p:cNvSpPr txBox="1"/>
          <p:nvPr/>
        </p:nvSpPr>
        <p:spPr>
          <a:xfrm>
            <a:off x="470535" y="901065"/>
            <a:ext cx="2806700" cy="1568450"/>
          </a:xfrm>
          <a:prstGeom prst="rect">
            <a:avLst/>
          </a:prstGeom>
          <a:noFill/>
        </p:spPr>
        <p:txBody>
          <a:bodyPr wrap="square" rtlCol="0">
            <a:spAutoFit/>
          </a:bodyPr>
          <a:lstStyle/>
          <a:p>
            <a:pPr algn="l"/>
            <a:r>
              <a:rPr lang="en-GB" sz="1200" dirty="0" smtClean="0">
                <a:solidFill>
                  <a:srgbClr val="0070C0"/>
                </a:solidFill>
              </a:rPr>
              <a:t>Note:</a:t>
            </a:r>
            <a:r>
              <a:rPr lang="en-IN" altLang="en-GB" sz="1200" dirty="0" smtClean="0">
                <a:solidFill>
                  <a:srgbClr val="0070C0"/>
                </a:solidFill>
              </a:rPr>
              <a:t> </a:t>
            </a:r>
            <a:br>
              <a:rPr lang="en-IN" altLang="en-GB" sz="1200" dirty="0" smtClean="0">
                <a:solidFill>
                  <a:srgbClr val="0070C0"/>
                </a:solidFill>
              </a:rPr>
            </a:br>
            <a:r>
              <a:rPr lang="en-US" altLang="en-US" sz="1200" dirty="0" smtClean="0">
                <a:solidFill>
                  <a:srgbClr val="0070C0"/>
                </a:solidFill>
              </a:rPr>
              <a:t>Please note that the roadmap is subject to change based on evolving priorities, new developments, or feedback from the team and stakeholders. Adjustments may be made to ensure alignment with the company’s strategic goals and product development needs.</a:t>
            </a:r>
            <a:r>
              <a:rPr lang="en-IN" altLang="en-GB" sz="1200" dirty="0" smtClean="0">
                <a:solidFill>
                  <a:srgbClr val="0070C0"/>
                </a:solidFill>
              </a:rPr>
              <a:t> </a:t>
            </a:r>
            <a:endParaRPr lang="en-IN" altLang="en-GB" sz="1200" dirty="0" smtClean="0">
              <a:solidFill>
                <a:srgbClr val="0070C0"/>
              </a:solidFill>
            </a:endParaRPr>
          </a:p>
        </p:txBody>
      </p:sp>
      <p:sp>
        <p:nvSpPr>
          <p:cNvPr id="3" name="Text Box 2"/>
          <p:cNvSpPr txBox="1"/>
          <p:nvPr/>
        </p:nvSpPr>
        <p:spPr>
          <a:xfrm>
            <a:off x="3378835" y="2206625"/>
            <a:ext cx="1391920" cy="1125220"/>
          </a:xfrm>
          <a:prstGeom prst="rect">
            <a:avLst/>
          </a:prstGeom>
          <a:noFill/>
        </p:spPr>
        <p:txBody>
          <a:bodyPr wrap="square" rtlCol="0">
            <a:noAutofit/>
          </a:bodyPr>
          <a:p>
            <a:r>
              <a:rPr lang="en-US" altLang="en-US" sz="1200"/>
              <a:t>Understanding Cubane's blockchain technology and SaaS integration.</a:t>
            </a:r>
            <a:br>
              <a:rPr lang="en-US" altLang="en-US" sz="1200"/>
            </a:br>
            <a:br>
              <a:rPr lang="en-US" altLang="en-US" sz="1200"/>
            </a:br>
            <a:r>
              <a:rPr lang="en-IN" altLang="en-US" sz="1200"/>
              <a:t>F</a:t>
            </a:r>
            <a:r>
              <a:rPr lang="en-US" altLang="en-US" sz="1200"/>
              <a:t>oundational understanding of the company’s direction, product offerings, and internal workflows</a:t>
            </a:r>
            <a:r>
              <a:rPr lang="en-US" altLang="en-US" sz="1000"/>
              <a:t>.</a:t>
            </a:r>
            <a:endParaRPr lang="en-US" altLang="en-US" sz="1000"/>
          </a:p>
        </p:txBody>
      </p:sp>
      <p:sp>
        <p:nvSpPr>
          <p:cNvPr id="5" name="Text Box 4"/>
          <p:cNvSpPr txBox="1"/>
          <p:nvPr/>
        </p:nvSpPr>
        <p:spPr>
          <a:xfrm>
            <a:off x="4803140" y="2206625"/>
            <a:ext cx="1391920" cy="1125220"/>
          </a:xfrm>
          <a:prstGeom prst="rect">
            <a:avLst/>
          </a:prstGeom>
          <a:noFill/>
        </p:spPr>
        <p:txBody>
          <a:bodyPr wrap="square" rtlCol="0">
            <a:noAutofit/>
          </a:bodyPr>
          <a:p>
            <a:r>
              <a:rPr lang="en-IN" altLang="en-US" sz="1200"/>
              <a:t>A</a:t>
            </a:r>
            <a:r>
              <a:rPr lang="en-US" altLang="en-US" sz="1200"/>
              <a:t>pplying</a:t>
            </a:r>
            <a:r>
              <a:rPr lang="en-IN" altLang="en-US" sz="1200"/>
              <a:t> </a:t>
            </a:r>
            <a:r>
              <a:rPr lang="en-US" altLang="en-US" sz="1200"/>
              <a:t>knowledge and assist in research tasks, documentation, and understanding emerging technologies relevant to Cubane’s growth.</a:t>
            </a:r>
            <a:br>
              <a:rPr lang="en-US" altLang="en-US" sz="1200"/>
            </a:br>
            <a:br>
              <a:rPr lang="en-US" altLang="en-US" sz="1200"/>
            </a:br>
            <a:endParaRPr lang="en-US" altLang="en-US" sz="1000"/>
          </a:p>
        </p:txBody>
      </p:sp>
      <p:sp>
        <p:nvSpPr>
          <p:cNvPr id="9" name="Text Box 8"/>
          <p:cNvSpPr txBox="1"/>
          <p:nvPr/>
        </p:nvSpPr>
        <p:spPr>
          <a:xfrm>
            <a:off x="6195060" y="2206625"/>
            <a:ext cx="1391920" cy="1125220"/>
          </a:xfrm>
          <a:prstGeom prst="rect">
            <a:avLst/>
          </a:prstGeom>
          <a:noFill/>
        </p:spPr>
        <p:txBody>
          <a:bodyPr wrap="square" rtlCol="0">
            <a:noAutofit/>
          </a:bodyPr>
          <a:p>
            <a:r>
              <a:rPr lang="en-US" altLang="en-US" sz="1200"/>
              <a:t>Transition from research to more active support in product development, particularly in user interface (UI) design and optimization.</a:t>
            </a:r>
            <a:endParaRPr lang="en-US" altLang="en-US" sz="1200"/>
          </a:p>
          <a:p>
            <a:br>
              <a:rPr lang="en-US" altLang="en-US" sz="1200"/>
            </a:br>
            <a:br>
              <a:rPr lang="en-US" altLang="en-US" sz="1200"/>
            </a:br>
            <a:br>
              <a:rPr lang="en-US" altLang="en-US" sz="1200"/>
            </a:br>
            <a:endParaRPr lang="en-US" altLang="en-US" sz="1000"/>
          </a:p>
        </p:txBody>
      </p:sp>
      <p:sp>
        <p:nvSpPr>
          <p:cNvPr id="10" name="Text Box 9"/>
          <p:cNvSpPr txBox="1"/>
          <p:nvPr/>
        </p:nvSpPr>
        <p:spPr>
          <a:xfrm>
            <a:off x="7506335" y="2206625"/>
            <a:ext cx="1391920" cy="1125220"/>
          </a:xfrm>
          <a:prstGeom prst="rect">
            <a:avLst/>
          </a:prstGeom>
          <a:noFill/>
        </p:spPr>
        <p:txBody>
          <a:bodyPr wrap="square" rtlCol="0">
            <a:noAutofit/>
          </a:bodyPr>
          <a:p>
            <a:r>
              <a:rPr lang="en-US" altLang="en-US" sz="1200"/>
              <a:t>Provide insights based on testing to help refine features and improve overall product performance.</a:t>
            </a:r>
            <a:br>
              <a:rPr lang="en-US" altLang="en-US" sz="1200"/>
            </a:br>
            <a:br>
              <a:rPr lang="en-US" altLang="en-US" sz="1200"/>
            </a:br>
            <a:br>
              <a:rPr lang="en-US" altLang="en-US" sz="1200"/>
            </a:br>
            <a:endParaRPr lang="en-US" altLang="en-US" sz="1000"/>
          </a:p>
        </p:txBody>
      </p:sp>
    </p:spTree>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Github Link</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
        <p:nvSpPr>
          <p:cNvPr id="3" name="Content Placeholder 2"/>
          <p:cNvSpPr>
            <a:spLocks noGrp="1"/>
          </p:cNvSpPr>
          <p:nvPr>
            <p:ph idx="1"/>
          </p:nvPr>
        </p:nvSpPr>
        <p:spPr>
          <a:xfrm>
            <a:off x="446308" y="1061297"/>
            <a:ext cx="10515600" cy="4351338"/>
          </a:xfrm>
        </p:spPr>
        <p:txBody>
          <a:bodyPr/>
          <a:lstStyle/>
          <a:p>
            <a:r>
              <a:rPr lang="en-US" altLang="en-US" dirty="0"/>
              <a:t>https://github.com/fai2an/CubaneInternship</a:t>
            </a:r>
            <a:endParaRPr lang="en-US" altLang="en-US" dirty="0"/>
          </a:p>
        </p:txBody>
      </p:sp>
    </p:spTree>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smtClean="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smtClean="0">
                <a:solidFill>
                  <a:srgbClr val="FFFF00"/>
                </a:solidFill>
                <a:latin typeface="Times New Roman" panose="02020603050405020304" pitchFamily="18" charset="0"/>
                <a:cs typeface="Times New Roman" panose="02020603050405020304" pitchFamily="18" charset="0"/>
              </a:rPr>
              <a:t> </a:t>
            </a:r>
            <a:r>
              <a:rPr lang="en-US" sz="6600" dirty="0" smtClean="0">
                <a:solidFill>
                  <a:schemeClr val="accent2">
                    <a:lumMod val="40000"/>
                    <a:lumOff val="60000"/>
                  </a:schemeClr>
                </a:solidFill>
                <a:latin typeface="Times New Roman" panose="02020603050405020304" pitchFamily="18" charset="0"/>
                <a:cs typeface="Times New Roman" panose="02020603050405020304" pitchFamily="18" charset="0"/>
              </a:rPr>
              <a:t>Q&amp;A</a:t>
            </a:r>
            <a:endParaRPr lang="en-US" sz="6600" dirty="0" smtClean="0">
              <a:solidFill>
                <a:schemeClr val="accent2">
                  <a:lumMod val="40000"/>
                  <a:lumOff val="60000"/>
                </a:schemeClr>
              </a:solidFill>
              <a:latin typeface="Times New Roman" panose="02020603050405020304" pitchFamily="18" charset="0"/>
              <a:cs typeface="Times New Roman" panose="02020603050405020304" pitchFamily="18" charset="0"/>
            </a:endParaRP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smtClean="0">
                <a:solidFill>
                  <a:srgbClr val="A71180"/>
                </a:solidFill>
                <a:latin typeface="Times New Roman" panose="02020603050405020304" pitchFamily="18" charset="0"/>
                <a:cs typeface="Times New Roman" panose="02020603050405020304" pitchFamily="18" charset="0"/>
              </a:rPr>
              <a:t>Thank you !!</a:t>
            </a: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smtClean="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834425"/>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2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a:t>
            </a:r>
            <a:r>
              <a:rPr lang="en-US" sz="2000" b="1" dirty="0" smtClean="0">
                <a:solidFill>
                  <a:srgbClr val="0070C0"/>
                </a:solidFill>
                <a:latin typeface="Times New Roman" panose="02020603050405020304" pitchFamily="18" charset="0"/>
                <a:cs typeface="Times New Roman" panose="02020603050405020304" pitchFamily="18" charset="0"/>
              </a:rPr>
              <a:t>Organization</a:t>
            </a:r>
            <a:endParaRPr lang="en-US" sz="2000" b="1" dirty="0" smtClean="0">
              <a:solidFill>
                <a:srgbClr val="0070C0"/>
              </a:solidFill>
              <a:latin typeface="Times New Roman" panose="02020603050405020304" pitchFamily="18" charset="0"/>
              <a:cs typeface="Times New Roman" panose="020206030504050203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smtClean="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smtClean="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smtClean="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a:t>
            </a: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work</a:t>
            </a:r>
            <a:endParaRPr lang="en-IN" sz="20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Internship Roadmap</a:t>
            </a:r>
            <a:endParaRPr lang="en-IN" sz="20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smtClean="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770" y="268606"/>
            <a:ext cx="10515600" cy="679904"/>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About Company</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53770" y="948690"/>
            <a:ext cx="10014585" cy="556260"/>
          </a:xfrm>
        </p:spPr>
        <p:txBody>
          <a:bodyPr/>
          <a:lstStyle/>
          <a:p>
            <a:pPr marL="0" indent="0">
              <a:buNone/>
            </a:pPr>
            <a:r>
              <a:rPr lang="en-IN" altLang="en-US" sz="2400" b="1" dirty="0" smtClean="0">
                <a:latin typeface="Times New Roman" panose="02020603050405020304" pitchFamily="18" charset="0"/>
                <a:cs typeface="Times New Roman" panose="02020603050405020304" pitchFamily="18" charset="0"/>
              </a:rPr>
              <a:t>Company Name</a:t>
            </a:r>
            <a:r>
              <a:rPr lang="en-IN" altLang="en-US" sz="2400" dirty="0" smtClean="0">
                <a:latin typeface="Times New Roman" panose="02020603050405020304" pitchFamily="18" charset="0"/>
                <a:cs typeface="Times New Roman" panose="02020603050405020304" pitchFamily="18" charset="0"/>
              </a:rPr>
              <a:t> : </a:t>
            </a:r>
            <a:r>
              <a:rPr lang="en-IN" altLang="en-US" sz="2400" b="1" dirty="0" smtClean="0">
                <a:solidFill>
                  <a:schemeClr val="accent5"/>
                </a:solidFill>
                <a:latin typeface="Times New Roman" panose="02020603050405020304" pitchFamily="18" charset="0"/>
                <a:cs typeface="Times New Roman" panose="02020603050405020304" pitchFamily="18" charset="0"/>
              </a:rPr>
              <a:t>Cubane (Product of </a:t>
            </a:r>
            <a:r>
              <a:rPr lang="en-IN" altLang="en-US" sz="2400" b="1" dirty="0" smtClean="0">
                <a:solidFill>
                  <a:schemeClr val="accent5"/>
                </a:solidFill>
                <a:latin typeface="Times New Roman" panose="02020603050405020304" pitchFamily="18" charset="0"/>
                <a:ea typeface="Tahoma" panose="020B0604030504040204" pitchFamily="34" charset="0"/>
                <a:cs typeface="Times New Roman" panose="02020603050405020304" pitchFamily="18" charset="0"/>
                <a:sym typeface="+mn-ea"/>
              </a:rPr>
              <a:t>Jitoshi Technology Pvt Ltd)</a:t>
            </a:r>
            <a:endParaRPr lang="en-US" sz="2400" b="1" dirty="0" smtClean="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
        <p:nvSpPr>
          <p:cNvPr id="5" name="Text Box 4"/>
          <p:cNvSpPr txBox="1"/>
          <p:nvPr/>
        </p:nvSpPr>
        <p:spPr>
          <a:xfrm>
            <a:off x="953770" y="1412240"/>
            <a:ext cx="9899015" cy="3821430"/>
          </a:xfrm>
          <a:prstGeom prst="rect">
            <a:avLst/>
          </a:prstGeom>
          <a:noFill/>
        </p:spPr>
        <p:txBody>
          <a:bodyPr wrap="square" rtlCol="0">
            <a:noAutofit/>
          </a:bodyPr>
          <a:p>
            <a:pPr marL="285750" indent="-285750">
              <a:buFont typeface="Arial" panose="020B0604020202020204" pitchFamily="34" charset="0"/>
              <a:buChar char="•"/>
            </a:pPr>
            <a:r>
              <a:rPr lang="en-US" altLang="en-US" sz="1600" b="1"/>
              <a:t>Cubane</a:t>
            </a:r>
            <a:r>
              <a:rPr lang="en-US" altLang="en-US" sz="1600"/>
              <a:t> is transforming </a:t>
            </a:r>
            <a:r>
              <a:rPr lang="en-US" altLang="en-US" sz="1600" b="1"/>
              <a:t>SaaS infrastructure</a:t>
            </a:r>
            <a:r>
              <a:rPr lang="en-US" altLang="en-US" sz="1600"/>
              <a:t> with its innovative </a:t>
            </a:r>
            <a:r>
              <a:rPr lang="en-US" altLang="en-US" sz="1600" b="1"/>
              <a:t>Layer-1 blockchain,</a:t>
            </a:r>
            <a:r>
              <a:rPr lang="en-US" altLang="en-US" sz="1600"/>
              <a:t> designed to address the unique challenges faced by industries such as </a:t>
            </a:r>
            <a:r>
              <a:rPr lang="en-US" altLang="en-US" sz="1600" b="1"/>
              <a:t>insurance, media intellectual property rights (IPR)</a:t>
            </a:r>
            <a:r>
              <a:rPr lang="en-US" altLang="en-US" sz="1600"/>
              <a:t>, and beyond.</a:t>
            </a:r>
            <a:endParaRPr lang="en-US" altLang="en-US" sz="1600"/>
          </a:p>
          <a:p>
            <a:pPr marL="285750" indent="-285750">
              <a:buFont typeface="Arial" panose="020B0604020202020204" pitchFamily="34" charset="0"/>
              <a:buChar char="•"/>
            </a:pPr>
            <a:endParaRPr lang="en-US" altLang="en-US" sz="1600"/>
          </a:p>
          <a:p>
            <a:pPr marL="285750" indent="-285750">
              <a:buFont typeface="Arial" panose="020B0604020202020204" pitchFamily="34" charset="0"/>
              <a:buChar char="•"/>
            </a:pPr>
            <a:r>
              <a:rPr lang="en-US" altLang="en-US" sz="1600"/>
              <a:t>Distinct from traditional blockchains, Cubane integrates a SaaS-like model, providing modular tools that allow businesses to easily adopt decentralized technology. At its core is the </a:t>
            </a:r>
            <a:r>
              <a:rPr lang="en-US" altLang="en-US" sz="1600" b="1"/>
              <a:t>Cubic Consensus Mechanism (CCCM),</a:t>
            </a:r>
            <a:r>
              <a:rPr lang="en-US" altLang="en-US" sz="1600"/>
              <a:t> a cutting-edge architecture that combines parallel transaction validation with advanced privacy features, including </a:t>
            </a:r>
            <a:r>
              <a:rPr lang="en-US" altLang="en-US" sz="1600" b="1"/>
              <a:t>Fully Homomorphic Encryption (FHE)</a:t>
            </a:r>
            <a:r>
              <a:rPr lang="en-US" altLang="en-US" sz="1600"/>
              <a:t> and </a:t>
            </a:r>
            <a:r>
              <a:rPr lang="en-US" altLang="en-US" sz="1600" b="1"/>
              <a:t>Zero-Knowledge Proofs (ZKPs).</a:t>
            </a:r>
            <a:endParaRPr lang="en-US" altLang="en-US" sz="1600"/>
          </a:p>
          <a:p>
            <a:pPr marL="285750" indent="-285750">
              <a:buFont typeface="Arial" panose="020B0604020202020204" pitchFamily="34" charset="0"/>
              <a:buChar char="•"/>
            </a:pPr>
            <a:endParaRPr lang="en-US" altLang="en-US" sz="1600"/>
          </a:p>
          <a:p>
            <a:pPr marL="285750" indent="-285750">
              <a:buFont typeface="Arial" panose="020B0604020202020204" pitchFamily="34" charset="0"/>
              <a:buChar char="•"/>
            </a:pPr>
            <a:r>
              <a:rPr lang="en-US" altLang="en-US" sz="1600"/>
              <a:t>This powerful combination ensures unparalleled scalability, fault tolerance, and security, enabling the processing of thousands of transactions per second with minimal latency. Cubane’s </a:t>
            </a:r>
            <a:r>
              <a:rPr lang="en-US" altLang="en-US" sz="1600" b="1"/>
              <a:t>no-code platform</a:t>
            </a:r>
            <a:r>
              <a:rPr lang="en-US" altLang="en-US" sz="1600"/>
              <a:t> and </a:t>
            </a:r>
            <a:r>
              <a:rPr lang="en-US" altLang="en-US" sz="1600" b="1"/>
              <a:t>multi-language </a:t>
            </a:r>
            <a:r>
              <a:rPr lang="en-US" altLang="en-US" sz="1600"/>
              <a:t>support also make decentralized app development accessible to everyone, bridging the gap between blockchain complexity and enterprise needs.</a:t>
            </a:r>
            <a:endParaRPr lang="en-US" altLang="en-US" sz="1600"/>
          </a:p>
          <a:p>
            <a:pPr marL="285750" indent="-285750">
              <a:buFont typeface="Arial" panose="020B0604020202020204" pitchFamily="34" charset="0"/>
              <a:buChar char="•"/>
            </a:pPr>
            <a:endParaRPr lang="en-US" altLang="en-US" sz="1600"/>
          </a:p>
          <a:p>
            <a:pPr marL="285750" indent="-285750">
              <a:buFont typeface="Arial" panose="020B0604020202020204" pitchFamily="34" charset="0"/>
              <a:buChar char="•"/>
            </a:pPr>
            <a:r>
              <a:rPr lang="en-US" altLang="en-US" sz="1600"/>
              <a:t>By enabling industries to tap into the trust and transparency of blockchain technology without compromising on usability or performance, Cubane is redefining the intersection of SaaS and blockchain.</a:t>
            </a:r>
            <a:endParaRPr lang="en-US" altLang="en-US" sz="1600"/>
          </a:p>
        </p:txBody>
      </p:sp>
    </p:spTree>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3770" y="392430"/>
            <a:ext cx="10014585" cy="556260"/>
          </a:xfrm>
        </p:spPr>
        <p:txBody>
          <a:bodyPr/>
          <a:lstStyle/>
          <a:p>
            <a:pPr marL="0" indent="0">
              <a:buNone/>
            </a:pPr>
            <a:r>
              <a:rPr lang="en-IN" altLang="en-US" sz="2400" b="1" dirty="0" smtClean="0">
                <a:latin typeface="Times New Roman" panose="02020603050405020304" pitchFamily="18" charset="0"/>
                <a:cs typeface="Times New Roman" panose="02020603050405020304" pitchFamily="18" charset="0"/>
              </a:rPr>
              <a:t>Cubane’s Beginnings </a:t>
            </a:r>
            <a:endParaRPr lang="en-US" sz="2400" b="1" dirty="0" smtClean="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
        <p:nvSpPr>
          <p:cNvPr id="5" name="Text Box 4"/>
          <p:cNvSpPr txBox="1"/>
          <p:nvPr/>
        </p:nvSpPr>
        <p:spPr>
          <a:xfrm>
            <a:off x="953770" y="948690"/>
            <a:ext cx="9899015" cy="3821430"/>
          </a:xfrm>
          <a:prstGeom prst="rect">
            <a:avLst/>
          </a:prstGeom>
          <a:noFill/>
        </p:spPr>
        <p:txBody>
          <a:bodyPr wrap="square" rtlCol="0">
            <a:noAutofit/>
          </a:bodyPr>
          <a:p>
            <a:pPr marL="285750" indent="-285750">
              <a:buFont typeface="Arial" panose="020B0604020202020204" pitchFamily="34" charset="0"/>
              <a:buChar char="•"/>
            </a:pPr>
            <a:r>
              <a:rPr lang="en-US" altLang="en-US" sz="1600" b="1"/>
              <a:t>Cubane</a:t>
            </a:r>
            <a:r>
              <a:rPr lang="en-US" altLang="en-US" sz="1600"/>
              <a:t> originally began as </a:t>
            </a:r>
            <a:r>
              <a:rPr lang="en-US" altLang="en-US" sz="1600" b="1"/>
              <a:t>Chatbuck</a:t>
            </a:r>
            <a:r>
              <a:rPr lang="en-US" altLang="en-US" sz="1600"/>
              <a:t>, a messaging dApp designed to push the boundaries of decentralized communication. The goal was simple: to create a platform where privacy and security were at the forefront, leveraging blockchain to ensure users’ conversations were protected from centralized control. However, as the project progressed, it quickly became clear that the challenges went beyond the app itself.</a:t>
            </a:r>
            <a:r>
              <a:rPr lang="en-IN" altLang="en-US" sz="1600"/>
              <a:t> </a:t>
            </a:r>
            <a:endParaRPr lang="en-US" altLang="en-US" sz="1600"/>
          </a:p>
          <a:p>
            <a:pPr marL="285750" indent="-285750">
              <a:buFont typeface="Arial" panose="020B0604020202020204" pitchFamily="34" charset="0"/>
              <a:buChar char="•"/>
            </a:pPr>
            <a:endParaRPr lang="en-US" altLang="en-US" sz="1600"/>
          </a:p>
          <a:p>
            <a:pPr marL="285750" indent="-285750">
              <a:buFont typeface="Arial" panose="020B0604020202020204" pitchFamily="34" charset="0"/>
              <a:buChar char="•"/>
            </a:pPr>
            <a:r>
              <a:rPr lang="en-US" altLang="en-US" sz="1600"/>
              <a:t>Scalability issues, a fragmented developer ecosystem, and a lack of infrastructure made it difficult to bring the vision to life. The more the team dug into the problem, the more they realized that the root issue wasn’t just about building a messaging app—it was about creating the foundational infrastructure to support decentralized applications on a larger scale.</a:t>
            </a:r>
            <a:endParaRPr lang="en-US" altLang="en-US" sz="1600"/>
          </a:p>
          <a:p>
            <a:pPr marL="285750" indent="-285750">
              <a:buFont typeface="Arial" panose="020B0604020202020204" pitchFamily="34" charset="0"/>
              <a:buChar char="•"/>
            </a:pPr>
            <a:endParaRPr lang="en-US" altLang="en-US" sz="1600"/>
          </a:p>
          <a:p>
            <a:pPr marL="285750" indent="-285750">
              <a:buFont typeface="Arial" panose="020B0604020202020204" pitchFamily="34" charset="0"/>
              <a:buChar char="•"/>
            </a:pPr>
            <a:r>
              <a:rPr lang="en-US" altLang="en-US" sz="1600"/>
              <a:t>This realization led to a shift in direction. Instead of focusing solely on the messaging app, the team decided to build something bigger: a Layer-1 blockchain that would be scalable, developer-friendly, and versatile enough to solve real-world problems across various industries. And so, Chatbuck evolved into what is now Cubane—a robust blockchain solution designed to empower developers and unlock the true potential of decentralization.</a:t>
            </a:r>
            <a:endParaRPr lang="en-US" altLang="en-US" sz="1600"/>
          </a:p>
        </p:txBody>
      </p:sp>
    </p:spTree>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3770" y="392430"/>
            <a:ext cx="10014585" cy="556260"/>
          </a:xfrm>
        </p:spPr>
        <p:txBody>
          <a:bodyPr/>
          <a:lstStyle/>
          <a:p>
            <a:pPr marL="0" indent="0">
              <a:buNone/>
            </a:pPr>
            <a:r>
              <a:rPr lang="en-IN" altLang="en-US" sz="2400" b="1" dirty="0" smtClean="0">
                <a:latin typeface="Times New Roman" panose="02020603050405020304" pitchFamily="18" charset="0"/>
                <a:cs typeface="Times New Roman" panose="02020603050405020304" pitchFamily="18" charset="0"/>
              </a:rPr>
              <a:t>Cubane’s Presence in Web3 Ecosystem </a:t>
            </a:r>
            <a:endParaRPr lang="en-US" sz="2400" b="1" dirty="0" smtClean="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
        <p:nvSpPr>
          <p:cNvPr id="5" name="Text Box 4"/>
          <p:cNvSpPr txBox="1"/>
          <p:nvPr/>
        </p:nvSpPr>
        <p:spPr>
          <a:xfrm>
            <a:off x="953770" y="948690"/>
            <a:ext cx="9899015" cy="3821430"/>
          </a:xfrm>
          <a:prstGeom prst="rect">
            <a:avLst/>
          </a:prstGeom>
          <a:noFill/>
        </p:spPr>
        <p:txBody>
          <a:bodyPr wrap="square" rtlCol="0">
            <a:noAutofit/>
          </a:bodyPr>
          <a:p>
            <a:pPr marL="285750" indent="-285750">
              <a:buFont typeface="Arial" panose="020B0604020202020204" pitchFamily="34" charset="0"/>
              <a:buChar char="•"/>
            </a:pPr>
            <a:r>
              <a:rPr lang="en-US" altLang="en-US" sz="1600" b="1"/>
              <a:t>Cubane</a:t>
            </a:r>
            <a:r>
              <a:rPr lang="en-US" altLang="en-US" sz="1600"/>
              <a:t> launched its Web3 community, </a:t>
            </a:r>
            <a:r>
              <a:rPr lang="en-US" altLang="en-US" sz="1600" b="1"/>
              <a:t>Ubiqwity</a:t>
            </a:r>
            <a:r>
              <a:rPr lang="en-US" altLang="en-US" sz="1600"/>
              <a:t>, in August 2022, with WhatsApp as the primary community channel. The goal was to simplify Web3 for beginners and encourage blockchain adoption.</a:t>
            </a:r>
            <a:br>
              <a:rPr lang="en-US" altLang="en-US" sz="1600"/>
            </a:br>
            <a:endParaRPr lang="en-US" altLang="en-US" sz="1600"/>
          </a:p>
          <a:p>
            <a:pPr marL="285750" indent="-285750">
              <a:buFont typeface="Arial" panose="020B0604020202020204" pitchFamily="34" charset="0"/>
              <a:buChar char="•"/>
            </a:pPr>
            <a:r>
              <a:rPr lang="en-IN" altLang="en-US" sz="1600"/>
              <a:t>Ubiqwity was one of the first communities to leverage Whatsapp as a medium before Community feature was even introduced in Whatsapp</a:t>
            </a:r>
            <a:endParaRPr lang="en-US" altLang="en-US" sz="1600"/>
          </a:p>
          <a:p>
            <a:pPr marL="285750" indent="-285750">
              <a:buFont typeface="Arial" panose="020B0604020202020204" pitchFamily="34" charset="0"/>
              <a:buChar char="•"/>
            </a:pPr>
            <a:endParaRPr lang="en-US" altLang="en-US" sz="1600"/>
          </a:p>
          <a:p>
            <a:pPr marL="285750" indent="-285750">
              <a:buFont typeface="Arial" panose="020B0604020202020204" pitchFamily="34" charset="0"/>
              <a:buChar char="•"/>
            </a:pPr>
            <a:r>
              <a:rPr lang="en-IN" altLang="en-US" sz="1600"/>
              <a:t>Ubiqwity was recognised by </a:t>
            </a:r>
            <a:r>
              <a:rPr lang="en-IN" altLang="en-US" sz="1600" b="1"/>
              <a:t>Nas Daily</a:t>
            </a:r>
            <a:r>
              <a:rPr lang="en-IN" altLang="en-US" sz="1600"/>
              <a:t> in </a:t>
            </a:r>
            <a:r>
              <a:rPr lang="en-IN" altLang="en-US" sz="1600" b="1"/>
              <a:t>March 2023</a:t>
            </a:r>
            <a:r>
              <a:rPr lang="en-IN" altLang="en-US" sz="1600"/>
              <a:t> as one of </a:t>
            </a:r>
            <a:r>
              <a:rPr lang="en-IN" altLang="en-US" sz="1600" b="1"/>
              <a:t>India’s Top Performing Whatsapp Communities</a:t>
            </a:r>
            <a:r>
              <a:rPr lang="en-IN" altLang="en-US" sz="1600"/>
              <a:t> and invited to </a:t>
            </a:r>
            <a:r>
              <a:rPr lang="en-IN" altLang="en-US" sz="1600" b="1"/>
              <a:t>Mumbai</a:t>
            </a:r>
            <a:r>
              <a:rPr lang="en-IN" altLang="en-US" sz="1600"/>
              <a:t> for </a:t>
            </a:r>
            <a:r>
              <a:rPr lang="en-IN" altLang="en-US" sz="1600" b="1"/>
              <a:t>Nas.io Launch</a:t>
            </a:r>
            <a:r>
              <a:rPr lang="en-IN" altLang="en-US" sz="1600"/>
              <a:t> Event</a:t>
            </a:r>
            <a:br>
              <a:rPr lang="en-IN" altLang="en-US" sz="1600"/>
            </a:br>
            <a:endParaRPr lang="en-IN" altLang="en-US" sz="1600"/>
          </a:p>
          <a:p>
            <a:pPr marL="285750" indent="-285750">
              <a:buFont typeface="Arial" panose="020B0604020202020204" pitchFamily="34" charset="0"/>
              <a:buChar char="•"/>
            </a:pPr>
            <a:r>
              <a:rPr lang="en-IN" altLang="en-US" sz="1600"/>
              <a:t>Ubiqwity has been invited to many events as </a:t>
            </a:r>
            <a:r>
              <a:rPr lang="en-IN" altLang="en-US" sz="1600" b="1"/>
              <a:t>Official Community Partner </a:t>
            </a:r>
            <a:r>
              <a:rPr lang="en-IN" altLang="en-US" sz="1600"/>
              <a:t>like</a:t>
            </a:r>
            <a:r>
              <a:rPr lang="en-IN" altLang="en-US" sz="1600" b="1"/>
              <a:t> India Blockchain Week 2024, Web3 Carnival</a:t>
            </a:r>
            <a:r>
              <a:rPr lang="en-IN" altLang="en-US" sz="1600"/>
              <a:t> and hackathons like </a:t>
            </a:r>
            <a:r>
              <a:rPr lang="en-IN" altLang="en-US" sz="1600" b="1"/>
              <a:t>ScrollHacks by Devfolio</a:t>
            </a:r>
            <a:r>
              <a:rPr lang="en-IN" altLang="en-US" sz="1600"/>
              <a:t> and in Web3 Events in </a:t>
            </a:r>
            <a:r>
              <a:rPr lang="en-IN" altLang="en-US" sz="1600" b="1"/>
              <a:t>2025 IIT Delhi Web3 Entrepreneurship, Web3 Enclave</a:t>
            </a:r>
            <a:r>
              <a:rPr lang="en-IN" altLang="en-US" sz="1600"/>
              <a:t> in </a:t>
            </a:r>
            <a:r>
              <a:rPr lang="en-IN" altLang="en-US" sz="1600" b="1"/>
              <a:t>Govt Engineering College Wayanad</a:t>
            </a:r>
            <a:endParaRPr lang="en-IN" altLang="en-US" sz="1600" b="1"/>
          </a:p>
          <a:p>
            <a:pPr marL="285750" indent="-285750">
              <a:buFont typeface="Arial" panose="020B0604020202020204" pitchFamily="34" charset="0"/>
              <a:buChar char="•"/>
            </a:pPr>
            <a:endParaRPr lang="en-IN" altLang="en-US" sz="1600" b="1"/>
          </a:p>
          <a:p>
            <a:pPr marL="285750" indent="-285750">
              <a:buFont typeface="Arial" panose="020B0604020202020204" pitchFamily="34" charset="0"/>
              <a:buChar char="•"/>
            </a:pPr>
            <a:r>
              <a:rPr lang="en-IN" altLang="en-US" sz="1600"/>
              <a:t>Cubane has an active Web3 Ecosystem of </a:t>
            </a:r>
            <a:r>
              <a:rPr lang="en-IN" altLang="en-US" sz="1600" b="1"/>
              <a:t>5K+ active users</a:t>
            </a:r>
            <a:endParaRPr lang="en-IN" altLang="en-US" sz="1600"/>
          </a:p>
          <a:p>
            <a:pPr marL="285750" indent="-285750">
              <a:buFont typeface="Arial" panose="020B0604020202020204" pitchFamily="34" charset="0"/>
              <a:buChar char="•"/>
            </a:pPr>
            <a:endParaRPr lang="en-IN" altLang="en-US" sz="1600"/>
          </a:p>
        </p:txBody>
      </p:sp>
    </p:spTree>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275"/>
            <a:ext cx="10515600" cy="473075"/>
          </a:xfrm>
        </p:spPr>
        <p:txBody>
          <a:bodyPr/>
          <a:lstStyle/>
          <a:p>
            <a:pPr marL="0" indent="0">
              <a:buNone/>
            </a:pPr>
            <a:r>
              <a:rPr lang="en-IN" altLang="en-US" sz="2400" b="1" dirty="0" smtClean="0">
                <a:latin typeface="Calibri" panose="020F0502020204030204" pitchFamily="34" charset="0"/>
                <a:cs typeface="Calibri" panose="020F0502020204030204" pitchFamily="34" charset="0"/>
                <a:sym typeface="+mn-ea"/>
              </a:rPr>
              <a:t>Job Role</a:t>
            </a:r>
            <a:r>
              <a:rPr lang="en-IN" altLang="en-US" sz="2400" dirty="0" smtClean="0">
                <a:latin typeface="Calibri" panose="020F0502020204030204" pitchFamily="34" charset="0"/>
                <a:cs typeface="Calibri" panose="020F0502020204030204" pitchFamily="34" charset="0"/>
                <a:sym typeface="+mn-ea"/>
              </a:rPr>
              <a:t> : </a:t>
            </a:r>
            <a:r>
              <a:rPr lang="en-IN" altLang="en-US" sz="2400" b="1" dirty="0" smtClean="0">
                <a:solidFill>
                  <a:schemeClr val="accent5"/>
                </a:solidFill>
                <a:latin typeface="Calibri" panose="020F0502020204030204" pitchFamily="34" charset="0"/>
                <a:cs typeface="Calibri" panose="020F0502020204030204" pitchFamily="34" charset="0"/>
                <a:sym typeface="+mn-ea"/>
              </a:rPr>
              <a:t>Product &amp; Ecosystem Development Intern</a:t>
            </a:r>
            <a:endParaRPr lang="en-US" sz="2400" b="1" dirty="0" smtClean="0">
              <a:latin typeface="Calibri" panose="020F0502020204030204" pitchFamily="34" charset="0"/>
              <a:cs typeface="Calibri" panose="020F0502020204030204" pitchFamily="34" charset="0"/>
            </a:endParaRPr>
          </a:p>
          <a:p>
            <a:pPr marL="0" indent="0">
              <a:buNone/>
            </a:pPr>
            <a:endParaRPr lang="en-IN" sz="24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
        <p:nvSpPr>
          <p:cNvPr id="5" name="Text Box 4"/>
          <p:cNvSpPr txBox="1"/>
          <p:nvPr/>
        </p:nvSpPr>
        <p:spPr>
          <a:xfrm>
            <a:off x="838200" y="1657350"/>
            <a:ext cx="10516235" cy="3507740"/>
          </a:xfrm>
          <a:prstGeom prst="rect">
            <a:avLst/>
          </a:prstGeom>
          <a:noFill/>
        </p:spPr>
        <p:txBody>
          <a:bodyPr wrap="square" rtlCol="0">
            <a:spAutoFit/>
          </a:bodyPr>
          <a:p>
            <a:pPr marL="0" indent="0">
              <a:buFont typeface="Arial" panose="020B0604020202020204" pitchFamily="34" charset="0"/>
              <a:buNone/>
            </a:pPr>
            <a:r>
              <a:rPr lang="en-IN" altLang="en-US" sz="2400" b="1" dirty="0" smtClean="0">
                <a:cs typeface="Calibri" panose="020F0502020204030204" pitchFamily="34" charset="0"/>
                <a:sym typeface="+mn-ea"/>
              </a:rPr>
              <a:t>Responsibilities :</a:t>
            </a:r>
            <a:r>
              <a:rPr lang="en-IN" altLang="en-US" sz="2400" dirty="0" smtClean="0">
                <a:cs typeface="Calibri" panose="020F0502020204030204" pitchFamily="34" charset="0"/>
                <a:sym typeface="+mn-ea"/>
              </a:rPr>
              <a:t> </a:t>
            </a:r>
            <a:endParaRPr lang="en-US" altLang="en-US" sz="2400" dirty="0" smtClean="0">
              <a:cs typeface="Calibri" panose="020F0502020204030204" pitchFamily="34" charset="0"/>
              <a:sym typeface="+mn-ea"/>
            </a:endParaRPr>
          </a:p>
          <a:p>
            <a:pPr marL="342900" indent="-342900">
              <a:buFont typeface="Arial" panose="020B0604020202020204" pitchFamily="34" charset="0"/>
              <a:buChar char="•"/>
            </a:pPr>
            <a:r>
              <a:rPr lang="en-US" altLang="en-US" sz="1800" dirty="0" smtClean="0">
                <a:cs typeface="Calibri" panose="020F0502020204030204" pitchFamily="34" charset="0"/>
                <a:sym typeface="+mn-ea"/>
              </a:rPr>
              <a:t>Assist in researching and analyzing emerging technologies, protocols, and tools relevant</a:t>
            </a:r>
            <a:r>
              <a:rPr lang="en-IN" altLang="en-US" sz="1800" dirty="0" smtClean="0">
                <a:cs typeface="Calibri" panose="020F0502020204030204" pitchFamily="34" charset="0"/>
                <a:sym typeface="+mn-ea"/>
              </a:rPr>
              <a:t> </a:t>
            </a:r>
            <a:r>
              <a:rPr lang="en-US" altLang="en-US" sz="1800" dirty="0" smtClean="0">
                <a:cs typeface="Calibri" panose="020F0502020204030204" pitchFamily="34" charset="0"/>
                <a:sym typeface="+mn-ea"/>
              </a:rPr>
              <a:t>to Cubane’s product development.  </a:t>
            </a:r>
            <a:endParaRPr lang="en-US" altLang="en-US" sz="1800" dirty="0" smtClean="0">
              <a:cs typeface="Calibri" panose="020F0502020204030204" pitchFamily="34" charset="0"/>
              <a:sym typeface="+mn-ea"/>
            </a:endParaRPr>
          </a:p>
          <a:p>
            <a:pPr marL="342900" indent="-342900">
              <a:buFont typeface="Arial" panose="020B0604020202020204" pitchFamily="34" charset="0"/>
              <a:buChar char="•"/>
            </a:pPr>
            <a:r>
              <a:rPr lang="en-US" altLang="en-US" sz="1800" dirty="0" smtClean="0">
                <a:cs typeface="Calibri" panose="020F0502020204030204" pitchFamily="34" charset="0"/>
                <a:sym typeface="+mn-ea"/>
              </a:rPr>
              <a:t>Work with the technical team to brainstorm, implement, and optimize technical solutions</a:t>
            </a:r>
            <a:r>
              <a:rPr lang="en-IN" altLang="en-US" sz="1800" dirty="0" smtClean="0">
                <a:cs typeface="Calibri" panose="020F0502020204030204" pitchFamily="34" charset="0"/>
                <a:sym typeface="+mn-ea"/>
              </a:rPr>
              <a:t> </a:t>
            </a:r>
            <a:r>
              <a:rPr lang="en-US" altLang="en-US" sz="1800" dirty="0" smtClean="0">
                <a:cs typeface="Calibri" panose="020F0502020204030204" pitchFamily="34" charset="0"/>
                <a:sym typeface="+mn-ea"/>
              </a:rPr>
              <a:t>for product challenges.  </a:t>
            </a:r>
            <a:endParaRPr lang="en-US" altLang="en-US" sz="1800" dirty="0" smtClean="0">
              <a:cs typeface="Calibri" panose="020F0502020204030204" pitchFamily="34" charset="0"/>
              <a:sym typeface="+mn-ea"/>
            </a:endParaRPr>
          </a:p>
          <a:p>
            <a:pPr marL="342900" indent="-342900">
              <a:buFont typeface="Arial" panose="020B0604020202020204" pitchFamily="34" charset="0"/>
              <a:buChar char="•"/>
            </a:pPr>
            <a:r>
              <a:rPr lang="en-US" altLang="en-US" sz="1800" dirty="0" smtClean="0">
                <a:cs typeface="Calibri" panose="020F0502020204030204" pitchFamily="34" charset="0"/>
                <a:sym typeface="+mn-ea"/>
              </a:rPr>
              <a:t>Contribute to technical documentation, including writing user guides, FAQs, and internal</a:t>
            </a:r>
            <a:r>
              <a:rPr lang="en-IN" altLang="en-US" sz="1800" dirty="0" smtClean="0">
                <a:cs typeface="Calibri" panose="020F0502020204030204" pitchFamily="34" charset="0"/>
                <a:sym typeface="+mn-ea"/>
              </a:rPr>
              <a:t> </a:t>
            </a:r>
            <a:r>
              <a:rPr lang="en-US" altLang="en-US" sz="1800" dirty="0" smtClean="0">
                <a:cs typeface="Calibri" panose="020F0502020204030204" pitchFamily="34" charset="0"/>
                <a:sym typeface="+mn-ea"/>
              </a:rPr>
              <a:t>reports on product development progress. </a:t>
            </a:r>
            <a:endParaRPr lang="en-US" altLang="en-US" sz="1800" dirty="0" smtClean="0">
              <a:cs typeface="Calibri" panose="020F0502020204030204" pitchFamily="34" charset="0"/>
              <a:sym typeface="+mn-ea"/>
            </a:endParaRPr>
          </a:p>
          <a:p>
            <a:pPr marL="342900" indent="-342900">
              <a:buFont typeface="Arial" panose="020B0604020202020204" pitchFamily="34" charset="0"/>
              <a:buChar char="•"/>
            </a:pPr>
            <a:r>
              <a:rPr lang="en-US" altLang="en-US" sz="1800" dirty="0" smtClean="0">
                <a:cs typeface="Calibri" panose="020F0502020204030204" pitchFamily="34" charset="0"/>
                <a:sym typeface="+mn-ea"/>
              </a:rPr>
              <a:t>Assist in the development and maintenance of user interfaces for Cubane products</a:t>
            </a:r>
            <a:r>
              <a:rPr lang="en-IN" altLang="en-US" sz="1800" dirty="0" smtClean="0">
                <a:cs typeface="Calibri" panose="020F0502020204030204" pitchFamily="34" charset="0"/>
                <a:sym typeface="+mn-ea"/>
              </a:rPr>
              <a:t>.</a:t>
            </a:r>
            <a:endParaRPr lang="en-IN" altLang="en-US" sz="1800" dirty="0" smtClean="0">
              <a:cs typeface="Calibri" panose="020F0502020204030204" pitchFamily="34" charset="0"/>
              <a:sym typeface="+mn-ea"/>
            </a:endParaRPr>
          </a:p>
          <a:p>
            <a:pPr marL="342900" indent="-342900">
              <a:buFont typeface="Arial" panose="020B0604020202020204" pitchFamily="34" charset="0"/>
              <a:buChar char="•"/>
            </a:pPr>
            <a:r>
              <a:rPr lang="en-US" altLang="en-US" sz="1800" dirty="0" smtClean="0">
                <a:latin typeface="Calibri" panose="020F0502020204030204" pitchFamily="34" charset="0"/>
                <a:cs typeface="Calibri" panose="020F0502020204030204" pitchFamily="34" charset="0"/>
              </a:rPr>
              <a:t>Assist in identifying and building relationships with potential partners, investors, and</a:t>
            </a:r>
            <a:r>
              <a:rPr lang="en-IN" altLang="en-US" sz="1800" dirty="0" smtClean="0">
                <a:latin typeface="Calibri" panose="020F0502020204030204" pitchFamily="34" charset="0"/>
                <a:cs typeface="Calibri" panose="020F0502020204030204" pitchFamily="34" charset="0"/>
              </a:rPr>
              <a:t> </a:t>
            </a:r>
            <a:r>
              <a:rPr lang="en-US" altLang="en-US" sz="1800" dirty="0" smtClean="0">
                <a:latin typeface="Calibri" panose="020F0502020204030204" pitchFamily="34" charset="0"/>
                <a:cs typeface="Calibri" panose="020F0502020204030204" pitchFamily="34" charset="0"/>
              </a:rPr>
              <a:t>backers to expand Cubane's network and opportunities. </a:t>
            </a:r>
            <a:endParaRPr lang="en-US" altLang="en-US" sz="1800"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en-US" sz="1800" dirty="0" smtClean="0">
                <a:latin typeface="Calibri" panose="020F0502020204030204" pitchFamily="34" charset="0"/>
                <a:cs typeface="Calibri" panose="020F0502020204030204" pitchFamily="34" charset="0"/>
              </a:rPr>
              <a:t>Contribute to community building and engagement strategies.</a:t>
            </a:r>
            <a:endParaRPr lang="en-US" altLang="en-US" sz="1800" dirty="0" smtClean="0">
              <a:latin typeface="Calibri" panose="020F0502020204030204" pitchFamily="34" charset="0"/>
              <a:cs typeface="Calibri" panose="020F0502020204030204" pitchFamily="34" charset="0"/>
            </a:endParaRPr>
          </a:p>
          <a:p>
            <a:endParaRPr lang="en-IN" altLang="en-US" sz="1800"/>
          </a:p>
        </p:txBody>
      </p:sp>
    </p:spTree>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pPr marL="0" indent="0">
              <a:buNone/>
            </a:pPr>
            <a:r>
              <a:rPr lang="en-US" altLang="en-US" sz="2700" dirty="0">
                <a:latin typeface="Times New Roman" panose="02020603050405020304" pitchFamily="18" charset="0"/>
                <a:cs typeface="Times New Roman" panose="02020603050405020304" pitchFamily="18" charset="0"/>
              </a:rPr>
              <a:t>Cubane’s Tech Team is dedicated to innovating and optimizing decentralized solutions in the SaaS and blockchain space. Each team member brings specialized expertise, ensuring scalable, secure, and high-performance solutions.</a:t>
            </a:r>
            <a:r>
              <a:rPr lang="en-IN" altLang="en-US" sz="2700" dirty="0">
                <a:latin typeface="Times New Roman" panose="02020603050405020304" pitchFamily="18" charset="0"/>
                <a:cs typeface="Times New Roman" panose="02020603050405020304" pitchFamily="18" charset="0"/>
              </a:rPr>
              <a:t> </a:t>
            </a:r>
            <a:br>
              <a:rPr lang="en-US" altLang="en-US" sz="2000" dirty="0">
                <a:latin typeface="Times New Roman" panose="02020603050405020304" pitchFamily="18" charset="0"/>
                <a:cs typeface="Times New Roman" panose="02020603050405020304" pitchFamily="18" charset="0"/>
              </a:rPr>
            </a:br>
            <a:br>
              <a:rPr lang="en-US" altLang="en-US" sz="2000"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About my team and reporting Manager</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pPr marL="0" indent="0">
              <a:buNone/>
            </a:pPr>
            <a:r>
              <a:rPr lang="en-IN" altLang="en-US" sz="1800" b="1" dirty="0">
                <a:latin typeface="Times New Roman" panose="02020603050405020304" pitchFamily="18" charset="0"/>
                <a:cs typeface="Times New Roman" panose="02020603050405020304" pitchFamily="18" charset="0"/>
              </a:rPr>
              <a:t>Supervisor</a:t>
            </a:r>
            <a:r>
              <a:rPr lang="en-US" altLang="en-US" sz="1800" b="1" dirty="0">
                <a:latin typeface="Times New Roman" panose="02020603050405020304" pitchFamily="18" charset="0"/>
                <a:cs typeface="Times New Roman" panose="02020603050405020304" pitchFamily="18" charset="0"/>
              </a:rPr>
              <a:t>:</a:t>
            </a:r>
            <a:endParaRPr lang="en-US" altLang="en-US" sz="1800" b="1" dirty="0">
              <a:latin typeface="Times New Roman" panose="02020603050405020304" pitchFamily="18" charset="0"/>
              <a:cs typeface="Times New Roman" panose="02020603050405020304" pitchFamily="18" charset="0"/>
            </a:endParaRPr>
          </a:p>
          <a:p>
            <a:pPr marL="0" indent="0">
              <a:buNone/>
            </a:pPr>
            <a:r>
              <a:rPr lang="en-US" altLang="en-US" sz="1800" b="1" dirty="0">
                <a:latin typeface="Times New Roman" panose="02020603050405020304" pitchFamily="18" charset="0"/>
                <a:cs typeface="Times New Roman" panose="02020603050405020304" pitchFamily="18" charset="0"/>
              </a:rPr>
              <a:t>Mr. Tuphan Banerjee </a:t>
            </a:r>
            <a:r>
              <a:rPr lang="en-IN" altLang="en-US" sz="1800" b="1"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Co-Founder &amp; CMO</a:t>
            </a:r>
            <a:r>
              <a:rPr lang="en-IN" altLang="en-US" sz="1800" b="1"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a:t>
            </a:r>
            <a:r>
              <a:rPr lang="en-US" altLang="en-US" sz="1800" dirty="0">
                <a:latin typeface="Times New Roman" panose="02020603050405020304" pitchFamily="18" charset="0"/>
                <a:cs typeface="Times New Roman" panose="02020603050405020304" pitchFamily="18" charset="0"/>
              </a:rPr>
              <a:t> Spearheading Cubane’s vision and business strategy, guiding product-market fit and expanding Cubane's presence.</a:t>
            </a:r>
            <a:br>
              <a:rPr lang="en-US" altLang="en-US" sz="1800" dirty="0">
                <a:latin typeface="Times New Roman" panose="02020603050405020304" pitchFamily="18" charset="0"/>
                <a:cs typeface="Times New Roman" panose="02020603050405020304" pitchFamily="18" charset="0"/>
              </a:rPr>
            </a:br>
            <a:br>
              <a:rPr lang="en-US" altLang="en-US" sz="1800" dirty="0">
                <a:latin typeface="Times New Roman" panose="02020603050405020304" pitchFamily="18" charset="0"/>
                <a:cs typeface="Times New Roman" panose="02020603050405020304" pitchFamily="18" charset="0"/>
              </a:rPr>
            </a:br>
            <a:r>
              <a:rPr lang="en-IN" altLang="en-US" sz="1800" b="1" dirty="0">
                <a:latin typeface="Times New Roman" panose="02020603050405020304" pitchFamily="18" charset="0"/>
                <a:cs typeface="Times New Roman" panose="02020603050405020304" pitchFamily="18" charset="0"/>
                <a:sym typeface="+mn-ea"/>
              </a:rPr>
              <a:t>Tech Team Core Members </a:t>
            </a:r>
            <a:r>
              <a:rPr lang="en-US" altLang="en-US" sz="1800" b="1" dirty="0">
                <a:latin typeface="Times New Roman" panose="02020603050405020304" pitchFamily="18" charset="0"/>
                <a:cs typeface="Times New Roman" panose="02020603050405020304" pitchFamily="18" charset="0"/>
                <a:sym typeface="+mn-ea"/>
              </a:rPr>
              <a:t>:</a:t>
            </a:r>
            <a:endParaRPr lang="en-US" altLang="en-US" sz="1800" b="1" dirty="0">
              <a:latin typeface="Times New Roman" panose="02020603050405020304" pitchFamily="18" charset="0"/>
              <a:cs typeface="Times New Roman" panose="02020603050405020304" pitchFamily="18" charset="0"/>
            </a:endParaRPr>
          </a:p>
          <a:p>
            <a:pPr marL="0" indent="0">
              <a:buNone/>
            </a:pPr>
            <a:r>
              <a:rPr lang="en-IN" altLang="en-US" sz="1800" dirty="0">
                <a:latin typeface="Times New Roman" panose="02020603050405020304" pitchFamily="18" charset="0"/>
                <a:cs typeface="Times New Roman" panose="02020603050405020304" pitchFamily="18" charset="0"/>
              </a:rPr>
              <a:t>1. </a:t>
            </a:r>
            <a:r>
              <a:rPr lang="en-US" altLang="en-US" sz="1800" b="1" dirty="0">
                <a:latin typeface="Times New Roman" panose="02020603050405020304" pitchFamily="18" charset="0"/>
                <a:cs typeface="Times New Roman" panose="02020603050405020304" pitchFamily="18" charset="0"/>
              </a:rPr>
              <a:t>Amit Sagar </a:t>
            </a:r>
            <a:r>
              <a:rPr lang="en-IN" altLang="en-US" sz="1800" b="1"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Blockchain Architect &amp; CCM Advisor</a:t>
            </a:r>
            <a:r>
              <a:rPr lang="en-IN" altLang="en-US" sz="1800" b="1"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a:t>
            </a:r>
            <a:r>
              <a:rPr lang="en-US" altLang="en-US" sz="1800" dirty="0">
                <a:latin typeface="Times New Roman" panose="02020603050405020304" pitchFamily="18" charset="0"/>
                <a:cs typeface="Times New Roman" panose="02020603050405020304" pitchFamily="18" charset="0"/>
              </a:rPr>
              <a:t> Designing and advising on Cubane's Cubic Consensus Mechanism to ensure scalability and security.</a:t>
            </a:r>
            <a:endParaRPr lang="en-US" altLang="en-US" sz="1800" dirty="0">
              <a:latin typeface="Times New Roman" panose="02020603050405020304" pitchFamily="18" charset="0"/>
              <a:cs typeface="Times New Roman" panose="02020603050405020304" pitchFamily="18" charset="0"/>
            </a:endParaRPr>
          </a:p>
          <a:p>
            <a:pPr marL="0" indent="0">
              <a:buNone/>
            </a:pPr>
            <a:r>
              <a:rPr lang="en-IN" altLang="en-US" sz="1800" dirty="0">
                <a:latin typeface="Times New Roman" panose="02020603050405020304" pitchFamily="18" charset="0"/>
                <a:cs typeface="Times New Roman" panose="02020603050405020304" pitchFamily="18" charset="0"/>
              </a:rPr>
              <a:t>2. </a:t>
            </a:r>
            <a:r>
              <a:rPr lang="en-US" altLang="en-US" sz="1800" b="1" dirty="0">
                <a:latin typeface="Times New Roman" panose="02020603050405020304" pitchFamily="18" charset="0"/>
                <a:cs typeface="Times New Roman" panose="02020603050405020304" pitchFamily="18" charset="0"/>
              </a:rPr>
              <a:t>Utkarsh Mahajan </a:t>
            </a:r>
            <a:r>
              <a:rPr lang="en-IN" altLang="en-US" sz="1800" b="1"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Blockchain Developer</a:t>
            </a:r>
            <a:r>
              <a:rPr lang="en-IN" altLang="en-US" sz="1800" b="1"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a:t>
            </a:r>
            <a:r>
              <a:rPr lang="en-US" altLang="en-US" sz="1800" dirty="0">
                <a:latin typeface="Times New Roman" panose="02020603050405020304" pitchFamily="18" charset="0"/>
                <a:cs typeface="Times New Roman" panose="02020603050405020304" pitchFamily="18" charset="0"/>
              </a:rPr>
              <a:t> Developing and optimizing blockchain solutions, ensuring secure and scalable blockchain infrastructure.</a:t>
            </a:r>
            <a:endParaRPr lang="en-US" altLang="en-US" sz="1800" dirty="0">
              <a:latin typeface="Times New Roman" panose="02020603050405020304" pitchFamily="18" charset="0"/>
              <a:cs typeface="Times New Roman" panose="02020603050405020304" pitchFamily="18" charset="0"/>
            </a:endParaRPr>
          </a:p>
          <a:p>
            <a:pPr marL="0" indent="0">
              <a:buNone/>
            </a:pPr>
            <a:r>
              <a:rPr lang="en-IN" altLang="en-US" sz="1800" dirty="0">
                <a:latin typeface="Times New Roman" panose="02020603050405020304" pitchFamily="18" charset="0"/>
                <a:cs typeface="Times New Roman" panose="02020603050405020304" pitchFamily="18" charset="0"/>
              </a:rPr>
              <a:t>3. </a:t>
            </a:r>
            <a:r>
              <a:rPr lang="en-US" altLang="en-US" sz="1800" b="1" dirty="0">
                <a:latin typeface="Times New Roman" panose="02020603050405020304" pitchFamily="18" charset="0"/>
                <a:cs typeface="Times New Roman" panose="02020603050405020304" pitchFamily="18" charset="0"/>
              </a:rPr>
              <a:t>Dr. Rahat Khan </a:t>
            </a:r>
            <a:r>
              <a:rPr lang="en-IN" altLang="en-US" sz="1800" b="1"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Cryptography and FHE Advisor</a:t>
            </a:r>
            <a:r>
              <a:rPr lang="en-IN" altLang="en-US" sz="1800" b="1"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a:t>
            </a:r>
            <a:r>
              <a:rPr lang="en-US" altLang="en-US" sz="1800" dirty="0">
                <a:latin typeface="Times New Roman" panose="02020603050405020304" pitchFamily="18" charset="0"/>
                <a:cs typeface="Times New Roman" panose="02020603050405020304" pitchFamily="18" charset="0"/>
              </a:rPr>
              <a:t> Providing expert guidance on cryptographic innovations, including Fully Homomorphic Encryption (FHE) and advanced privacy protocols.</a:t>
            </a:r>
            <a:br>
              <a:rPr lang="en-US" altLang="en-US" sz="2000" dirty="0">
                <a:latin typeface="Times New Roman" panose="02020603050405020304" pitchFamily="18" charset="0"/>
                <a:cs typeface="Times New Roman" panose="02020603050405020304" pitchFamily="18" charset="0"/>
              </a:rPr>
            </a:br>
            <a:br>
              <a:rPr lang="en-US" altLang="en-US" sz="2000"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r>
              <a:rPr lang="en-IN" dirty="0">
                <a:latin typeface="Times New Roman" panose="02020603050405020304" pitchFamily="18" charset="0"/>
                <a:cs typeface="Times New Roman" panose="02020603050405020304" pitchFamily="18" charset="0"/>
              </a:rPr>
              <a:t>Understanding Tech Stack</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Team Communication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Imposter Syndrome &amp; Adjusting to Fast Paced Work Environment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7612</Words>
  <Application>WPS Presentation</Application>
  <PresentationFormat>Widescreen</PresentationFormat>
  <Paragraphs>168</Paragraphs>
  <Slides>14</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SimSun</vt:lpstr>
      <vt:lpstr>Wingdings</vt:lpstr>
      <vt:lpstr>Calibri</vt:lpstr>
      <vt:lpstr>Calibri Light</vt:lpstr>
      <vt:lpstr>Arial</vt:lpstr>
      <vt:lpstr>Cambria</vt:lpstr>
      <vt:lpstr>Verdana</vt:lpstr>
      <vt:lpstr>Times New Roman</vt:lpstr>
      <vt:lpstr>Tahoma</vt:lpstr>
      <vt:lpstr>Microsoft YaHei</vt:lpstr>
      <vt:lpstr>Arial Unicode MS</vt:lpstr>
      <vt:lpstr>Office Theme</vt:lpstr>
      <vt:lpstr>PowerPoint 演示文稿</vt:lpstr>
      <vt:lpstr>Content</vt:lpstr>
      <vt:lpstr>About Company</vt:lpstr>
      <vt:lpstr>PowerPoint 演示文稿</vt:lpstr>
      <vt:lpstr>PowerPoint 演示文稿</vt:lpstr>
      <vt:lpstr>Working domain or the technology</vt:lpstr>
      <vt:lpstr>About your team and reporting Manager</vt:lpstr>
      <vt:lpstr>About my team and reporting Manager</vt:lpstr>
      <vt:lpstr>Challenges Faced in Internship</vt:lpstr>
      <vt:lpstr>Objectives of the work</vt:lpstr>
      <vt:lpstr>Internship Road Map</vt:lpstr>
      <vt:lpstr>Github Link</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Faizan Mohammed</cp:lastModifiedBy>
  <cp:revision>910</cp:revision>
  <cp:lastPrinted>2018-07-24T06:37:00Z</cp:lastPrinted>
  <dcterms:created xsi:type="dcterms:W3CDTF">2018-06-07T04:06:00Z</dcterms:created>
  <dcterms:modified xsi:type="dcterms:W3CDTF">2025-02-05T11:02:30Z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49D315FECBBB4BB8A12FF141B4DA4550_13</vt:lpwstr>
  </property>
  <property fmtid="{D5CDD505-2E9C-101B-9397-08002B2CF9AE}" pid="3" name="KSOProductBuildVer">
    <vt:lpwstr>1033-12.2.0.19805</vt:lpwstr>
  </property>
</Properties>
</file>