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4"/>
  </p:sldMasterIdLst>
  <p:notesMasterIdLst>
    <p:notesMasterId r:id="rId7"/>
  </p:notesMasterIdLst>
  <p:handoutMasterIdLst>
    <p:handoutMasterId r:id="rId8"/>
  </p:handoutMasterIdLst>
  <p:sldIdLst>
    <p:sldId id="1627" r:id="rId5"/>
    <p:sldId id="1628" r:id="rId6"/>
  </p:sldIdLst>
  <p:sldSz cx="9144000" cy="6858000" type="letter"/>
  <p:notesSz cx="7102475" cy="9388475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folHlink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folHlink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folHlink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folHlink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fol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fol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fol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fol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fol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58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ST" initials="N" lastIdx="4" clrIdx="0"/>
  <p:cmAuthor id="1" name="Eric Amis" initials="EJA" lastIdx="1" clrIdx="1"/>
  <p:cmAuthor id="2" name="  " initials=" " lastIdx="2" clrIdx="2"/>
  <p:cmAuthor id="3" name="mfasolka" initials="m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800080"/>
    <a:srgbClr val="000000"/>
    <a:srgbClr val="FF5050"/>
    <a:srgbClr val="0066CC"/>
    <a:srgbClr val="FFFFFF"/>
    <a:srgbClr val="FF1717"/>
    <a:srgbClr val="CCFFFF"/>
    <a:srgbClr val="DDF2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86292" autoAdjust="0"/>
  </p:normalViewPr>
  <p:slideViewPr>
    <p:cSldViewPr snapToGrid="0">
      <p:cViewPr varScale="1">
        <p:scale>
          <a:sx n="101" d="100"/>
          <a:sy n="101" d="100"/>
        </p:scale>
        <p:origin x="-1878" y="-96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448"/>
    </p:cViewPr>
  </p:sorterViewPr>
  <p:notesViewPr>
    <p:cSldViewPr snapToGrid="0">
      <p:cViewPr>
        <p:scale>
          <a:sx n="100" d="100"/>
          <a:sy n="100" d="100"/>
        </p:scale>
        <p:origin x="-1800" y="-880"/>
      </p:cViewPr>
      <p:guideLst>
        <p:guide orient="horz" pos="2958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2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spect="1" noChangeArrowheads="1"/>
          </p:cNvSpPr>
          <p:nvPr>
            <p:ph type="body" sz="quarter" idx="3"/>
          </p:nvPr>
        </p:nvSpPr>
        <p:spPr bwMode="auto">
          <a:xfrm>
            <a:off x="534963" y="4939942"/>
            <a:ext cx="5956127" cy="43224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04" tIns="47112" rIns="95904" bIns="471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273050"/>
            <a:ext cx="6102350" cy="4576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2989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Slide</a:t>
            </a:r>
            <a:r>
              <a:rPr lang="en-US" baseline="0" dirty="0" smtClean="0"/>
              <a:t> Note Sections: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 smtClean="0"/>
          </a:p>
          <a:p>
            <a:pPr lvl="0">
              <a:buFont typeface="Arial" pitchFamily="34" charset="0"/>
              <a:buNone/>
            </a:pPr>
            <a:r>
              <a:rPr lang="en-US" i="1" dirty="0">
                <a:latin typeface="Times" pitchFamily="1" charset="0"/>
              </a:rPr>
              <a:t>Alternate Program Areas:</a:t>
            </a:r>
            <a:r>
              <a:rPr lang="en-US" dirty="0">
                <a:latin typeface="Times" pitchFamily="1" charset="0"/>
              </a:rPr>
              <a:t> If applicable, see section 3 of the Guidance Document.</a:t>
            </a:r>
          </a:p>
          <a:p>
            <a:pPr lvl="0">
              <a:buFont typeface="Arial" pitchFamily="34" charset="0"/>
              <a:buNone/>
            </a:pPr>
            <a:endParaRPr lang="en-US" dirty="0">
              <a:latin typeface="Times" pitchFamily="1" charset="0"/>
            </a:endParaRPr>
          </a:p>
          <a:p>
            <a:pPr lvl="0">
              <a:buFont typeface="Arial" pitchFamily="34" charset="0"/>
              <a:buNone/>
            </a:pPr>
            <a:r>
              <a:rPr lang="en-US" i="1" dirty="0">
                <a:latin typeface="Times" pitchFamily="1" charset="0"/>
              </a:rPr>
              <a:t>Talking Points:</a:t>
            </a:r>
            <a:r>
              <a:rPr lang="en-US" dirty="0">
                <a:latin typeface="Times" pitchFamily="1" charset="0"/>
              </a:rPr>
              <a:t> Supplemental information that further describes the major points of the project, such as customer needs, project objectives and stories about impact.</a:t>
            </a:r>
          </a:p>
          <a:p>
            <a:pPr lvl="0">
              <a:buFont typeface="Arial" pitchFamily="34" charset="0"/>
              <a:buNone/>
            </a:pPr>
            <a:endParaRPr lang="en-US" dirty="0">
              <a:latin typeface="Times" pitchFamily="1" charset="0"/>
            </a:endParaRPr>
          </a:p>
          <a:p>
            <a:pPr lvl="0">
              <a:buFont typeface="Arial" pitchFamily="34" charset="0"/>
              <a:buNone/>
            </a:pPr>
            <a:r>
              <a:rPr lang="en-US" i="1" dirty="0">
                <a:latin typeface="Times" pitchFamily="1" charset="0"/>
              </a:rPr>
              <a:t>Descriptions of figures:</a:t>
            </a:r>
            <a:r>
              <a:rPr lang="en-US" dirty="0">
                <a:latin typeface="Times" pitchFamily="1" charset="0"/>
              </a:rPr>
              <a:t> What do each of them show?  In addition, if the figure needs a credit, please provide it here.</a:t>
            </a:r>
          </a:p>
          <a:p>
            <a:pPr lvl="0">
              <a:buFont typeface="Arial" pitchFamily="34" charset="0"/>
              <a:buNone/>
            </a:pPr>
            <a:endParaRPr lang="en-US" dirty="0">
              <a:latin typeface="Times" pitchFamily="1" charset="0"/>
            </a:endParaRPr>
          </a:p>
          <a:p>
            <a:pPr lvl="0">
              <a:buFont typeface="Arial" pitchFamily="34" charset="0"/>
              <a:buNone/>
            </a:pPr>
            <a:r>
              <a:rPr lang="en-US" i="1" dirty="0">
                <a:latin typeface="Times" pitchFamily="1" charset="0"/>
              </a:rPr>
              <a:t>Contact:</a:t>
            </a:r>
            <a:r>
              <a:rPr lang="en-US" dirty="0">
                <a:latin typeface="Times" pitchFamily="1" charset="0"/>
              </a:rPr>
              <a:t> The name and division of the primary project contact.</a:t>
            </a:r>
          </a:p>
          <a:p>
            <a:pPr lvl="0">
              <a:buFont typeface="Arial" pitchFamily="34" charset="0"/>
              <a:buNone/>
            </a:pPr>
            <a:endParaRPr lang="en-US" dirty="0">
              <a:latin typeface="Times" pitchFamily="1" charset="0"/>
            </a:endParaRPr>
          </a:p>
          <a:p>
            <a:pPr lvl="0">
              <a:buFont typeface="Arial" pitchFamily="34" charset="0"/>
              <a:buNone/>
            </a:pPr>
            <a:r>
              <a:rPr lang="en-US" dirty="0">
                <a:latin typeface="Times" pitchFamily="1" charset="0"/>
              </a:rPr>
              <a:t>LIST OF CUSTOMERS AND PARTNERS:</a:t>
            </a:r>
          </a:p>
          <a:p>
            <a:pPr lvl="0">
              <a:buFont typeface="Arial" pitchFamily="34" charset="0"/>
              <a:buNone/>
            </a:pPr>
            <a:r>
              <a:rPr lang="en-US" dirty="0">
                <a:latin typeface="Times" pitchFamily="1" charset="0"/>
              </a:rPr>
              <a:t>Company, Contact and Title, State</a:t>
            </a:r>
          </a:p>
          <a:p>
            <a:pPr lvl="0">
              <a:buFont typeface="Arial" pitchFamily="34" charset="0"/>
              <a:buNone/>
            </a:pPr>
            <a:endParaRPr lang="en-US" dirty="0">
              <a:latin typeface="Times" pitchFamily="1" charset="0"/>
            </a:endParaRPr>
          </a:p>
          <a:p>
            <a:pPr lvl="0">
              <a:buFont typeface="Arial" pitchFamily="34" charset="0"/>
              <a:buNone/>
            </a:pPr>
            <a:endParaRPr lang="en-US" dirty="0">
              <a:latin typeface="Times" pitchFamily="1" charset="0"/>
            </a:endParaRPr>
          </a:p>
          <a:p>
            <a:pPr lvl="0"/>
            <a:r>
              <a:rPr lang="en-US" i="1" dirty="0">
                <a:latin typeface="Times" pitchFamily="1" charset="0"/>
              </a:rPr>
              <a:t>References:</a:t>
            </a:r>
            <a:r>
              <a:rPr lang="en-US" dirty="0">
                <a:latin typeface="Times" pitchFamily="1" charset="0"/>
              </a:rPr>
              <a:t> </a:t>
            </a:r>
            <a:r>
              <a:rPr lang="en-US" dirty="0" smtClean="0">
                <a:latin typeface="Times" pitchFamily="1" charset="0"/>
              </a:rPr>
              <a:t>Bibliographic information for one or two recent, significant publications from the project.</a:t>
            </a:r>
            <a:endParaRPr lang="en-US" dirty="0">
              <a:latin typeface="Times" pitchFamily="1" charset="0"/>
            </a:endParaRPr>
          </a:p>
          <a:p>
            <a:pPr lvl="0">
              <a:buFont typeface="Arial" pitchFamily="34" charset="0"/>
              <a:buNone/>
            </a:pPr>
            <a:endParaRPr lang="en-US" dirty="0">
              <a:latin typeface="Times" pitchFamily="1" charset="0"/>
            </a:endParaRPr>
          </a:p>
          <a:p>
            <a:pPr lvl="0">
              <a:buFont typeface="Arial" pitchFamily="34" charset="0"/>
              <a:buNone/>
            </a:pPr>
            <a:r>
              <a:rPr lang="en-US" i="1" dirty="0">
                <a:latin typeface="Times" pitchFamily="1" charset="0"/>
              </a:rPr>
              <a:t>Date:  </a:t>
            </a:r>
            <a:r>
              <a:rPr lang="en-US" dirty="0">
                <a:latin typeface="Times" pitchFamily="1" charset="0"/>
              </a:rPr>
              <a:t>Date that slide was created or last </a:t>
            </a:r>
            <a:r>
              <a:rPr lang="en-US" dirty="0" smtClean="0">
                <a:latin typeface="Times" pitchFamily="1" charset="0"/>
              </a:rPr>
              <a:t>updated.</a:t>
            </a:r>
            <a:endParaRPr lang="en-US" i="1" dirty="0">
              <a:latin typeface="Times" pitchFamily="1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2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Note</a:t>
            </a:r>
            <a:r>
              <a:rPr lang="en-US" baseline="0" dirty="0" smtClean="0"/>
              <a:t> Sections:</a:t>
            </a:r>
          </a:p>
          <a:p>
            <a:pPr lvl="1"/>
            <a:endParaRPr lang="en-US" dirty="0"/>
          </a:p>
          <a:p>
            <a:pPr lvl="0"/>
            <a:r>
              <a:rPr lang="en-US" i="1" dirty="0">
                <a:latin typeface="Times" pitchFamily="1" charset="0"/>
              </a:rPr>
              <a:t>Talking Points:</a:t>
            </a:r>
            <a:r>
              <a:rPr lang="en-US" dirty="0">
                <a:latin typeface="Times" pitchFamily="1" charset="0"/>
              </a:rPr>
              <a:t> Supplemental information that further describes the major points of the project, such as customer needs, project objectives and stories about impact.</a:t>
            </a:r>
          </a:p>
          <a:p>
            <a:pPr lvl="0"/>
            <a:r>
              <a:rPr lang="en-US" dirty="0">
                <a:latin typeface="Times" pitchFamily="1" charset="0"/>
              </a:rPr>
              <a:t> </a:t>
            </a:r>
          </a:p>
          <a:p>
            <a:pPr lvl="0"/>
            <a:r>
              <a:rPr lang="en-US" i="1" dirty="0">
                <a:latin typeface="Times" pitchFamily="1" charset="0"/>
              </a:rPr>
              <a:t>Descriptions of figures:</a:t>
            </a:r>
            <a:r>
              <a:rPr lang="en-US" dirty="0">
                <a:latin typeface="Times" pitchFamily="1" charset="0"/>
              </a:rPr>
              <a:t> What do each of them show?  In addition, if the figure needs a credit, please provide it here.</a:t>
            </a:r>
          </a:p>
          <a:p>
            <a:pPr lvl="0"/>
            <a:endParaRPr lang="en-US" dirty="0">
              <a:latin typeface="Times" pitchFamily="1" charset="0"/>
            </a:endParaRPr>
          </a:p>
          <a:p>
            <a:pPr lvl="0"/>
            <a:r>
              <a:rPr lang="en-US" i="1" dirty="0">
                <a:latin typeface="Times" pitchFamily="1" charset="0"/>
              </a:rPr>
              <a:t>References:</a:t>
            </a:r>
            <a:r>
              <a:rPr lang="en-US" dirty="0">
                <a:latin typeface="Times" pitchFamily="1" charset="0"/>
              </a:rPr>
              <a:t> Bibliographic information for one or two </a:t>
            </a:r>
            <a:r>
              <a:rPr lang="en-US" dirty="0" smtClean="0">
                <a:latin typeface="Times" pitchFamily="1" charset="0"/>
              </a:rPr>
              <a:t>recent, </a:t>
            </a:r>
            <a:r>
              <a:rPr lang="en-US" dirty="0">
                <a:latin typeface="Times" pitchFamily="1" charset="0"/>
              </a:rPr>
              <a:t>significant publications associated with the highlight.</a:t>
            </a:r>
          </a:p>
          <a:p>
            <a:endParaRPr lang="en-US" dirty="0" smtClean="0"/>
          </a:p>
          <a:p>
            <a:pPr defTabSz="933420">
              <a:defRPr/>
            </a:pPr>
            <a:r>
              <a:rPr lang="en-US" i="1" dirty="0">
                <a:latin typeface="Times" pitchFamily="1" charset="0"/>
              </a:rPr>
              <a:t>Date:  </a:t>
            </a:r>
            <a:r>
              <a:rPr lang="en-US" dirty="0">
                <a:latin typeface="Times" pitchFamily="1" charset="0"/>
              </a:rPr>
              <a:t>Date that slide was created or last updated</a:t>
            </a:r>
            <a:endParaRPr lang="en-US" i="1" dirty="0">
              <a:latin typeface="Times" pitchFamily="1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868"/>
            <a:ext cx="9050338" cy="7318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" y="44450"/>
            <a:ext cx="9050338" cy="731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8" y="1004888"/>
            <a:ext cx="8958262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4446" rIns="91440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96114" name="Text Box 18"/>
          <p:cNvSpPr txBox="1">
            <a:spLocks noChangeArrowheads="1"/>
          </p:cNvSpPr>
          <p:nvPr userDrawn="1"/>
        </p:nvSpPr>
        <p:spPr bwMode="auto">
          <a:xfrm>
            <a:off x="7391400" y="-42863"/>
            <a:ext cx="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99CC"/>
              </a:buClr>
              <a:buSzPct val="100000"/>
              <a:defRPr/>
            </a:pPr>
            <a:endParaRPr lang="en-US"/>
          </a:p>
        </p:txBody>
      </p:sp>
      <p:sp>
        <p:nvSpPr>
          <p:cNvPr id="1796118" name="Text Box 22"/>
          <p:cNvSpPr txBox="1">
            <a:spLocks noChangeArrowheads="1"/>
          </p:cNvSpPr>
          <p:nvPr userDrawn="1"/>
        </p:nvSpPr>
        <p:spPr bwMode="auto">
          <a:xfrm>
            <a:off x="2895600" y="3081338"/>
            <a:ext cx="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99CC"/>
              </a:buClr>
              <a:buSzPct val="100000"/>
              <a:defRPr/>
            </a:pP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0" y="726139"/>
            <a:ext cx="91440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 userDrawn="1"/>
        </p:nvGrpSpPr>
        <p:grpSpPr>
          <a:xfrm>
            <a:off x="-9525" y="4008"/>
            <a:ext cx="9163050" cy="6866024"/>
            <a:chOff x="-9525" y="0"/>
            <a:chExt cx="9163050" cy="6858000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25" y="0"/>
              <a:ext cx="916305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9" descr="whitenist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457200" y="6517561"/>
              <a:ext cx="706516" cy="188039"/>
            </a:xfrm>
            <a:prstGeom prst="rect">
              <a:avLst/>
            </a:prstGeom>
          </p:spPr>
        </p:pic>
      </p:grpSp>
      <p:cxnSp>
        <p:nvCxnSpPr>
          <p:cNvPr id="3" name="Straight Connector 2"/>
          <p:cNvCxnSpPr/>
          <p:nvPr userDrawn="1"/>
        </p:nvCxnSpPr>
        <p:spPr bwMode="auto">
          <a:xfrm flipV="1">
            <a:off x="-3" y="892393"/>
            <a:ext cx="6428509" cy="1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411" y="6565713"/>
            <a:ext cx="3200400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3" r:id="rId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rgbClr val="0000FF"/>
          </a:solidFill>
          <a:latin typeface="Arial Black" pitchFamily="1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rgbClr val="0000FF"/>
          </a:solidFill>
          <a:latin typeface="Arial Black" pitchFamily="1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rgbClr val="0000FF"/>
          </a:solidFill>
          <a:latin typeface="Arial Black" pitchFamily="1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rgbClr val="0000FF"/>
          </a:solidFill>
          <a:latin typeface="Arial Black" pitchFamily="1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rgbClr val="0000FF"/>
          </a:solidFill>
          <a:latin typeface="Arial Black" pitchFamily="1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rgbClr val="0000FF"/>
          </a:solidFill>
          <a:latin typeface="Arial Black" pitchFamily="1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rgbClr val="0000FF"/>
          </a:solidFill>
          <a:latin typeface="Arial Black" pitchFamily="1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rgbClr val="0000FF"/>
          </a:solidFill>
          <a:latin typeface="Arial Black" pitchFamily="1" charset="0"/>
        </a:defRPr>
      </a:lvl9pPr>
    </p:titleStyle>
    <p:bodyStyle>
      <a:lvl1pPr marL="166688" indent="-16668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Times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98463" indent="-111125" algn="l" rtl="0" eaLnBrk="0" fontAlgn="base" hangingPunct="0">
        <a:lnSpc>
          <a:spcPct val="95000"/>
        </a:lnSpc>
        <a:spcBef>
          <a:spcPct val="15000"/>
        </a:spcBef>
        <a:spcAft>
          <a:spcPct val="0"/>
        </a:spcAft>
        <a:buClr>
          <a:schemeClr val="tx1"/>
        </a:buClr>
        <a:buFont typeface="Times"/>
        <a:buChar char="•"/>
        <a:defRPr>
          <a:solidFill>
            <a:schemeClr val="tx1"/>
          </a:solidFill>
          <a:latin typeface="+mn-lt"/>
        </a:defRPr>
      </a:lvl2pPr>
      <a:lvl3pPr marL="623888" indent="-111125" algn="l" rtl="0" eaLnBrk="0" fontAlgn="base" hangingPunct="0">
        <a:lnSpc>
          <a:spcPct val="95000"/>
        </a:lnSpc>
        <a:spcBef>
          <a:spcPct val="15000"/>
        </a:spcBef>
        <a:spcAft>
          <a:spcPct val="0"/>
        </a:spcAft>
        <a:buClr>
          <a:schemeClr val="tx1"/>
        </a:buClr>
        <a:buFont typeface="Times"/>
        <a:buChar char="•"/>
        <a:defRPr sz="1600">
          <a:solidFill>
            <a:schemeClr val="tx1"/>
          </a:solidFill>
          <a:latin typeface="+mn-lt"/>
        </a:defRPr>
      </a:lvl3pPr>
      <a:lvl4pPr marL="855663" indent="-111125" algn="l" rtl="0" eaLnBrk="0" fontAlgn="base" hangingPunct="0">
        <a:lnSpc>
          <a:spcPct val="95000"/>
        </a:lnSpc>
        <a:spcBef>
          <a:spcPct val="15000"/>
        </a:spcBef>
        <a:spcAft>
          <a:spcPct val="0"/>
        </a:spcAft>
        <a:buClr>
          <a:schemeClr val="tx1"/>
        </a:buClr>
        <a:buFont typeface="Times"/>
        <a:buChar char="•"/>
        <a:defRPr sz="1600">
          <a:solidFill>
            <a:schemeClr val="tx1"/>
          </a:solidFill>
          <a:latin typeface="+mn-lt"/>
        </a:defRPr>
      </a:lvl4pPr>
      <a:lvl5pPr marL="1081088" indent="-111125" algn="l" rtl="0" eaLnBrk="0" fontAlgn="base" hangingPunct="0">
        <a:lnSpc>
          <a:spcPct val="95000"/>
        </a:lnSpc>
        <a:spcBef>
          <a:spcPct val="15000"/>
        </a:spcBef>
        <a:spcAft>
          <a:spcPct val="0"/>
        </a:spcAft>
        <a:buClr>
          <a:schemeClr val="tx1"/>
        </a:buClr>
        <a:buFont typeface="Times"/>
        <a:buChar char="•"/>
        <a:defRPr sz="1600">
          <a:solidFill>
            <a:schemeClr val="tx1"/>
          </a:solidFill>
          <a:latin typeface="+mn-lt"/>
        </a:defRPr>
      </a:lvl5pPr>
      <a:lvl6pPr marL="1538288" indent="-111125" algn="l" rtl="0" eaLnBrk="0" fontAlgn="base" hangingPunct="0">
        <a:lnSpc>
          <a:spcPct val="95000"/>
        </a:lnSpc>
        <a:spcBef>
          <a:spcPct val="15000"/>
        </a:spcBef>
        <a:spcAft>
          <a:spcPct val="0"/>
        </a:spcAft>
        <a:buClr>
          <a:schemeClr val="tx1"/>
        </a:buClr>
        <a:buFont typeface="Times" pitchFamily="1" charset="0"/>
        <a:buChar char="•"/>
        <a:defRPr sz="1600">
          <a:solidFill>
            <a:schemeClr val="tx1"/>
          </a:solidFill>
          <a:latin typeface="+mn-lt"/>
        </a:defRPr>
      </a:lvl6pPr>
      <a:lvl7pPr marL="1995488" indent="-111125" algn="l" rtl="0" eaLnBrk="0" fontAlgn="base" hangingPunct="0">
        <a:lnSpc>
          <a:spcPct val="95000"/>
        </a:lnSpc>
        <a:spcBef>
          <a:spcPct val="15000"/>
        </a:spcBef>
        <a:spcAft>
          <a:spcPct val="0"/>
        </a:spcAft>
        <a:buClr>
          <a:schemeClr val="tx1"/>
        </a:buClr>
        <a:buFont typeface="Times" pitchFamily="1" charset="0"/>
        <a:buChar char="•"/>
        <a:defRPr sz="1600">
          <a:solidFill>
            <a:schemeClr val="tx1"/>
          </a:solidFill>
          <a:latin typeface="+mn-lt"/>
        </a:defRPr>
      </a:lvl7pPr>
      <a:lvl8pPr marL="2452688" indent="-111125" algn="l" rtl="0" eaLnBrk="0" fontAlgn="base" hangingPunct="0">
        <a:lnSpc>
          <a:spcPct val="95000"/>
        </a:lnSpc>
        <a:spcBef>
          <a:spcPct val="15000"/>
        </a:spcBef>
        <a:spcAft>
          <a:spcPct val="0"/>
        </a:spcAft>
        <a:buClr>
          <a:schemeClr val="tx1"/>
        </a:buClr>
        <a:buFont typeface="Times" pitchFamily="1" charset="0"/>
        <a:buChar char="•"/>
        <a:defRPr sz="1600">
          <a:solidFill>
            <a:schemeClr val="tx1"/>
          </a:solidFill>
          <a:latin typeface="+mn-lt"/>
        </a:defRPr>
      </a:lvl8pPr>
      <a:lvl9pPr marL="2909888" indent="-111125" algn="l" rtl="0" eaLnBrk="0" fontAlgn="base" hangingPunct="0">
        <a:lnSpc>
          <a:spcPct val="95000"/>
        </a:lnSpc>
        <a:spcBef>
          <a:spcPct val="15000"/>
        </a:spcBef>
        <a:spcAft>
          <a:spcPct val="0"/>
        </a:spcAft>
        <a:buClr>
          <a:schemeClr val="tx1"/>
        </a:buClr>
        <a:buFont typeface="Times" pitchFamily="1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4596166" y="4585989"/>
            <a:ext cx="2865966" cy="41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44446" bIns="44446"/>
          <a:lstStyle/>
          <a:p>
            <a:pPr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buFont typeface="Times"/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Customers and Partners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339720" name="Picture 8"/>
          <p:cNvPicPr>
            <a:picLocks noChangeAspect="1" noChangeArrowheads="1"/>
          </p:cNvPicPr>
          <p:nvPr/>
        </p:nvPicPr>
        <p:blipFill>
          <a:blip r:embed="rId3" cstate="print"/>
          <a:srcRect b="19328"/>
          <a:stretch>
            <a:fillRect/>
          </a:stretch>
        </p:blipFill>
        <p:spPr bwMode="auto">
          <a:xfrm>
            <a:off x="6029149" y="5795286"/>
            <a:ext cx="792163" cy="3921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3918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1027" y="3270652"/>
            <a:ext cx="1906017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9388" indent="-11430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4294967295"/>
          </p:nvPr>
        </p:nvSpPr>
        <p:spPr>
          <a:xfrm>
            <a:off x="90488" y="1004888"/>
            <a:ext cx="4347041" cy="5373687"/>
          </a:xfrm>
        </p:spPr>
        <p:txBody>
          <a:bodyPr/>
          <a:lstStyle/>
          <a:p>
            <a:r>
              <a:rPr lang="en-US" sz="1600" dirty="0" smtClean="0"/>
              <a:t>Need</a:t>
            </a:r>
          </a:p>
          <a:p>
            <a:pPr lvl="1"/>
            <a:r>
              <a:rPr lang="en-US" sz="1400" dirty="0" smtClean="0"/>
              <a:t>Do not change fonts, font sizes or indents.</a:t>
            </a:r>
          </a:p>
          <a:p>
            <a:r>
              <a:rPr lang="en-US" sz="1600" dirty="0" smtClean="0"/>
              <a:t>Objectives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See above</a:t>
            </a:r>
          </a:p>
          <a:p>
            <a:r>
              <a:rPr lang="en-US" sz="1600" dirty="0" smtClean="0"/>
              <a:t>Achievements and Impact</a:t>
            </a:r>
          </a:p>
          <a:p>
            <a:pPr lvl="1"/>
            <a:r>
              <a:rPr lang="en-US" sz="1400" dirty="0" smtClean="0"/>
              <a:t>If this is a newer project, you may change the title to “Anticipated Impact” and list some benefits to customers expected from the project.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77268" y="4200048"/>
            <a:ext cx="1522684" cy="276999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FF"/>
                </a:solidFill>
                <a:latin typeface="+mn-lt"/>
              </a:rPr>
              <a:t>CMOS Gate Stack</a:t>
            </a:r>
            <a:endParaRPr lang="en-US" sz="1200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8636" y="3300353"/>
            <a:ext cx="1645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Figures should have a one or two line label formatted like this: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762758" y="4959638"/>
            <a:ext cx="385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cluster of partner logo images is effective here.  You may move the “Customers and Partners” label around to accommodate them.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02283" y="751526"/>
            <a:ext cx="19493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Best Fit Program Area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0007" y="1111107"/>
            <a:ext cx="21103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Program Areas Are:</a:t>
            </a:r>
          </a:p>
          <a:p>
            <a:endParaRPr lang="en-US" sz="400" dirty="0" smtClean="0"/>
          </a:p>
          <a:p>
            <a:r>
              <a:rPr lang="en-US" sz="1100" i="1" dirty="0" smtClean="0"/>
              <a:t>Advanced Materials</a:t>
            </a:r>
          </a:p>
          <a:p>
            <a:r>
              <a:rPr lang="en-US" sz="1100" i="1" dirty="0" smtClean="0"/>
              <a:t>Biosciences and Health</a:t>
            </a:r>
            <a:endParaRPr lang="en-US" sz="1100" i="1" dirty="0" smtClean="0">
              <a:solidFill>
                <a:srgbClr val="FF0000"/>
              </a:solidFill>
            </a:endParaRPr>
          </a:p>
          <a:p>
            <a:r>
              <a:rPr lang="en-US" sz="1100" i="1" dirty="0" smtClean="0"/>
              <a:t>Energy</a:t>
            </a:r>
          </a:p>
          <a:p>
            <a:r>
              <a:rPr lang="en-US" sz="1100" i="1" dirty="0" smtClean="0"/>
              <a:t>Environment and Climate</a:t>
            </a:r>
          </a:p>
          <a:p>
            <a:r>
              <a:rPr lang="en-US" sz="1100" i="1" dirty="0" smtClean="0"/>
              <a:t>Manufacturing</a:t>
            </a:r>
            <a:endParaRPr lang="en-US" sz="1100" i="1" dirty="0" smtClean="0"/>
          </a:p>
          <a:p>
            <a:r>
              <a:rPr lang="en-US" sz="1100" i="1" dirty="0" smtClean="0"/>
              <a:t>Physical Infrastructure</a:t>
            </a:r>
          </a:p>
          <a:p>
            <a:r>
              <a:rPr lang="en-US" sz="1100" i="1" dirty="0" smtClean="0"/>
              <a:t>Safety, Security and Forensics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0071" y="4255996"/>
            <a:ext cx="249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Remember to provide slide notes in the notes section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" y="109766"/>
            <a:ext cx="9050338" cy="731838"/>
          </a:xfrm>
        </p:spPr>
        <p:txBody>
          <a:bodyPr/>
          <a:lstStyle/>
          <a:p>
            <a:r>
              <a:rPr lang="en-US" dirty="0" smtClean="0"/>
              <a:t>Highlight:  Title of Project Highlight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488" y="1004888"/>
            <a:ext cx="5620030" cy="5715000"/>
          </a:xfrm>
        </p:spPr>
        <p:txBody>
          <a:bodyPr/>
          <a:lstStyle/>
          <a:p>
            <a:r>
              <a:rPr lang="en-US" sz="1600" dirty="0" smtClean="0"/>
              <a:t>This slide is “free-form” with the following restrictions</a:t>
            </a:r>
            <a:r>
              <a:rPr lang="en-US" sz="18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Title bar font and spacing cannot be changed.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Entire highlight must be contained on one slide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Arial is the only font to be used and Arial 14pt is the smallest font to be used for text (except graphics labels)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Graphics should have two line labels as shown to the right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You may provide as many highlights as you wish, as long as each is contained to one slide</a:t>
            </a:r>
          </a:p>
          <a:p>
            <a:pPr>
              <a:buFont typeface="Arial" pitchFamily="34" charset="0"/>
              <a:buChar char="•"/>
            </a:pPr>
            <a:endParaRPr lang="en-US" sz="1800" b="0" dirty="0" smtClean="0"/>
          </a:p>
          <a:p>
            <a:endParaRPr lang="en-US" dirty="0"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2139" y="2170131"/>
            <a:ext cx="1906017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565894" y="1714136"/>
            <a:ext cx="1607436" cy="461665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FF"/>
                </a:solidFill>
                <a:latin typeface="+mn-lt"/>
              </a:rPr>
              <a:t>CMOS Gate Stack:  it is very small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0312" y="4549698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to provide slide notes in the notes section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1104&quot;&gt;&lt;property id=&quot;20148&quot; value=&quot;5&quot;/&gt;&lt;property id=&quot;20300&quot; value=&quot;Slide 1 - &amp;quot;Project Title&amp;quot;&quot;/&gt;&lt;property id=&quot;20307&quot; value=&quot;1627&quot;/&gt;&lt;/object&gt;&lt;object type=&quot;3&quot; unique_id=&quot;11126&quot;&gt;&lt;property id=&quot;20148&quot; value=&quot;5&quot;/&gt;&lt;property id=&quot;20300&quot; value=&quot;Slide 2 - &amp;quot;Highlight:  Title of Project Highlight &amp;quot;&quot;/&gt;&lt;property id=&quot;20307&quot; value=&quot;162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SEL 2003 Org Chart">
  <a:themeElements>
    <a:clrScheme name="MSEL 2003 Org Chart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MSEL 2003 Org Char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457200" marR="0" indent="0" algn="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99CC"/>
          </a:buClr>
          <a:buSzPct val="100000"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457200" marR="0" indent="0" algn="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99CC"/>
          </a:buClr>
          <a:buSzPct val="100000"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EL 2003 Org Ch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EL 2003 Org Char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EL 2003 Org Char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EL 2003 Org Char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EL 2003 Org Char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EL 2003 Org Char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EL 2003 Org Char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AD2D962FBF39478DD22B41ABA36FCD" ma:contentTypeVersion="4" ma:contentTypeDescription="Create a new document." ma:contentTypeScope="" ma:versionID="32a3b7f4328986f2ced3318d9bf1d722">
  <xsd:schema xmlns:xsd="http://www.w3.org/2001/XMLSchema" xmlns:xs="http://www.w3.org/2001/XMLSchema" xmlns:p="http://schemas.microsoft.com/office/2006/metadata/properties" xmlns:ns2="c86178f4-2584-4dc3-af7c-8b89e8c4a777" targetNamespace="http://schemas.microsoft.com/office/2006/metadata/properties" ma:root="true" ma:fieldsID="638f6e24592989354754ab413ddd0a44" ns2:_="">
    <xsd:import namespace="c86178f4-2584-4dc3-af7c-8b89e8c4a777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178f4-2584-4dc3-af7c-8b89e8c4a777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c7a5ca2-0687-487a-8eb1-dbcd7010ee75}" ma:internalName="TaxCatchAll" ma:showField="CatchAllData" ma:web="c86178f4-2584-4dc3-af7c-8b89e8c4a7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TaxKeywordTaxHTField xmlns="c86178f4-2584-4dc3-af7c-8b89e8c4a777">
      <Terms xmlns="http://schemas.microsoft.com/office/infopath/2007/PartnerControls"/>
    </TaxKeywordTaxHTField>
    <TaxCatchAll xmlns="c86178f4-2584-4dc3-af7c-8b89e8c4a777"/>
  </documentManagement>
</p:properties>
</file>

<file path=customXml/itemProps1.xml><?xml version="1.0" encoding="utf-8"?>
<ds:datastoreItem xmlns:ds="http://schemas.openxmlformats.org/officeDocument/2006/customXml" ds:itemID="{C8D53AB2-4C3B-4D78-84E7-5342D68734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4E6119-86B0-411B-9BFD-4040EA499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6178f4-2584-4dc3-af7c-8b89e8c4a7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5A0405-7631-444C-A842-9382F2E81BE3}">
  <ds:schemaRefs>
    <ds:schemaRef ds:uri="c86178f4-2584-4dc3-af7c-8b89e8c4a777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69971</TotalTime>
  <Pages>1</Pages>
  <Words>440</Words>
  <Application>Microsoft Office PowerPoint</Application>
  <PresentationFormat>Letter Paper (8.5x11 in)</PresentationFormat>
  <Paragraphs>57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MSEL 2003 Org Chart</vt:lpstr>
      <vt:lpstr>Project Title</vt:lpstr>
      <vt:lpstr>Highlight:  Title of Project Highlight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FY2007 MSEL Biomaterials Project Overviews</dc:title>
  <dc:creator>Fasolka, Michael J.</dc:creator>
  <cp:lastModifiedBy>Fasolka, Michael J.</cp:lastModifiedBy>
  <cp:revision>1585</cp:revision>
  <cp:lastPrinted>2015-02-25T18:13:26Z</cp:lastPrinted>
  <dcterms:created xsi:type="dcterms:W3CDTF">2008-11-04T21:11:08Z</dcterms:created>
  <dcterms:modified xsi:type="dcterms:W3CDTF">2015-06-08T17:41:22Z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0x010100BEAD2D962FBF39478DD22B41ABA36FCD</vt:lpwstr>
  </property>
</Properties>
</file>