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324" r:id="rId4"/>
    <p:sldId id="308" r:id="rId5"/>
    <p:sldId id="309" r:id="rId6"/>
    <p:sldId id="310" r:id="rId7"/>
    <p:sldId id="311" r:id="rId8"/>
    <p:sldId id="312" r:id="rId9"/>
    <p:sldId id="319" r:id="rId10"/>
    <p:sldId id="317" r:id="rId11"/>
    <p:sldId id="274" r:id="rId12"/>
    <p:sldId id="275" r:id="rId13"/>
    <p:sldId id="276" r:id="rId14"/>
    <p:sldId id="325" r:id="rId15"/>
    <p:sldId id="326" r:id="rId16"/>
    <p:sldId id="278" r:id="rId17"/>
    <p:sldId id="277" r:id="rId18"/>
    <p:sldId id="290" r:id="rId19"/>
    <p:sldId id="330" r:id="rId20"/>
    <p:sldId id="327" r:id="rId21"/>
    <p:sldId id="32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2044DA-AB20-4D42-8935-329FE0DF808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4431CF1-B03D-4E1A-AB03-1293CEBE4069}">
      <dgm:prSet/>
      <dgm:spPr/>
      <dgm:t>
        <a:bodyPr/>
        <a:lstStyle/>
        <a:p>
          <a:pPr>
            <a:defRPr cap="all"/>
          </a:pPr>
          <a:r>
            <a:rPr lang="es-CO" dirty="0"/>
            <a:t>La estructuración de sistemas basados en datos permite tener ventajas competitivas y tener fuentes potenciales de generación de información y conocimiento. </a:t>
          </a:r>
          <a:endParaRPr lang="en-US" dirty="0"/>
        </a:p>
      </dgm:t>
    </dgm:pt>
    <dgm:pt modelId="{8F536BE1-ECC1-4351-91E8-841A49519663}" type="parTrans" cxnId="{D4A6060A-EDAC-4764-A5A0-3879B56B2729}">
      <dgm:prSet/>
      <dgm:spPr/>
      <dgm:t>
        <a:bodyPr/>
        <a:lstStyle/>
        <a:p>
          <a:endParaRPr lang="en-US"/>
        </a:p>
      </dgm:t>
    </dgm:pt>
    <dgm:pt modelId="{FFEFB099-3C93-4568-935F-D65169D1B714}" type="sibTrans" cxnId="{D4A6060A-EDAC-4764-A5A0-3879B56B2729}">
      <dgm:prSet/>
      <dgm:spPr/>
      <dgm:t>
        <a:bodyPr/>
        <a:lstStyle/>
        <a:p>
          <a:endParaRPr lang="en-US"/>
        </a:p>
      </dgm:t>
    </dgm:pt>
    <dgm:pt modelId="{1BD49C41-1942-4B82-A1C7-035221858D45}">
      <dgm:prSet/>
      <dgm:spPr/>
      <dgm:t>
        <a:bodyPr/>
        <a:lstStyle/>
        <a:p>
          <a:pPr>
            <a:defRPr cap="all"/>
          </a:pPr>
          <a:r>
            <a:rPr lang="es-CO" dirty="0"/>
            <a:t>También permite diseñar sistemas que almacenen , procesen y expongan datos en entornos empresariales que permitan a las compañías generar soluciones mantenibles con el tiempo y que generen rentabilidad. </a:t>
          </a:r>
          <a:endParaRPr lang="en-US" dirty="0"/>
        </a:p>
      </dgm:t>
    </dgm:pt>
    <dgm:pt modelId="{0BAFCA4A-76A1-4C99-913D-C33C209A3A55}" type="parTrans" cxnId="{EB488757-1420-49D4-8652-6E455E16C251}">
      <dgm:prSet/>
      <dgm:spPr/>
      <dgm:t>
        <a:bodyPr/>
        <a:lstStyle/>
        <a:p>
          <a:endParaRPr lang="en-US"/>
        </a:p>
      </dgm:t>
    </dgm:pt>
    <dgm:pt modelId="{E93348D9-53A5-4143-9E53-168B04A1FDF0}" type="sibTrans" cxnId="{EB488757-1420-49D4-8652-6E455E16C251}">
      <dgm:prSet/>
      <dgm:spPr/>
      <dgm:t>
        <a:bodyPr/>
        <a:lstStyle/>
        <a:p>
          <a:endParaRPr lang="en-US"/>
        </a:p>
      </dgm:t>
    </dgm:pt>
    <dgm:pt modelId="{904C21B5-D4E3-4230-93DE-4CACF821A44E}" type="pres">
      <dgm:prSet presAssocID="{5C2044DA-AB20-4D42-8935-329FE0DF808F}" presName="root" presStyleCnt="0">
        <dgm:presLayoutVars>
          <dgm:dir/>
          <dgm:resizeHandles val="exact"/>
        </dgm:presLayoutVars>
      </dgm:prSet>
      <dgm:spPr/>
    </dgm:pt>
    <dgm:pt modelId="{7305F694-19F4-478F-80C8-E49E4FA077DD}" type="pres">
      <dgm:prSet presAssocID="{04431CF1-B03D-4E1A-AB03-1293CEBE4069}" presName="compNode" presStyleCnt="0"/>
      <dgm:spPr/>
    </dgm:pt>
    <dgm:pt modelId="{CC613585-6AAC-401F-8D62-56FF90653B7C}" type="pres">
      <dgm:prSet presAssocID="{04431CF1-B03D-4E1A-AB03-1293CEBE4069}" presName="iconBgRect" presStyleLbl="bgShp" presStyleIdx="0" presStyleCnt="2"/>
      <dgm:spPr/>
    </dgm:pt>
    <dgm:pt modelId="{C5908F03-7F40-44D7-B3BB-B421CB13079F}" type="pres">
      <dgm:prSet presAssocID="{04431CF1-B03D-4E1A-AB03-1293CEBE406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C12576D-D7DB-4EA5-9775-161F3867950B}" type="pres">
      <dgm:prSet presAssocID="{04431CF1-B03D-4E1A-AB03-1293CEBE4069}" presName="spaceRect" presStyleCnt="0"/>
      <dgm:spPr/>
    </dgm:pt>
    <dgm:pt modelId="{FDCBDA7A-F06B-4022-A569-316507C0128B}" type="pres">
      <dgm:prSet presAssocID="{04431CF1-B03D-4E1A-AB03-1293CEBE4069}" presName="textRect" presStyleLbl="revTx" presStyleIdx="0" presStyleCnt="2" custLinFactNeighborY="3196">
        <dgm:presLayoutVars>
          <dgm:chMax val="1"/>
          <dgm:chPref val="1"/>
        </dgm:presLayoutVars>
      </dgm:prSet>
      <dgm:spPr/>
    </dgm:pt>
    <dgm:pt modelId="{E2BE8C27-B379-46D0-A521-7E74FCB74F1F}" type="pres">
      <dgm:prSet presAssocID="{FFEFB099-3C93-4568-935F-D65169D1B714}" presName="sibTrans" presStyleCnt="0"/>
      <dgm:spPr/>
    </dgm:pt>
    <dgm:pt modelId="{B440C4B7-FDD6-48B2-AA05-3411893DD27B}" type="pres">
      <dgm:prSet presAssocID="{1BD49C41-1942-4B82-A1C7-035221858D45}" presName="compNode" presStyleCnt="0"/>
      <dgm:spPr/>
    </dgm:pt>
    <dgm:pt modelId="{3331EB43-1673-4698-B52F-D5E90F5C642C}" type="pres">
      <dgm:prSet presAssocID="{1BD49C41-1942-4B82-A1C7-035221858D45}" presName="iconBgRect" presStyleLbl="bgShp" presStyleIdx="1" presStyleCnt="2"/>
      <dgm:spPr/>
    </dgm:pt>
    <dgm:pt modelId="{5676CD9F-83D8-4C5F-9433-F6AFCEDFA7B7}" type="pres">
      <dgm:prSet presAssocID="{1BD49C41-1942-4B82-A1C7-035221858D4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E13B1EA-332B-40A2-9464-2BE7A665861B}" type="pres">
      <dgm:prSet presAssocID="{1BD49C41-1942-4B82-A1C7-035221858D45}" presName="spaceRect" presStyleCnt="0"/>
      <dgm:spPr/>
    </dgm:pt>
    <dgm:pt modelId="{915DCCF0-139D-4377-9D9C-2EC18721D6EC}" type="pres">
      <dgm:prSet presAssocID="{1BD49C41-1942-4B82-A1C7-035221858D4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4A6060A-EDAC-4764-A5A0-3879B56B2729}" srcId="{5C2044DA-AB20-4D42-8935-329FE0DF808F}" destId="{04431CF1-B03D-4E1A-AB03-1293CEBE4069}" srcOrd="0" destOrd="0" parTransId="{8F536BE1-ECC1-4351-91E8-841A49519663}" sibTransId="{FFEFB099-3C93-4568-935F-D65169D1B714}"/>
    <dgm:cxn modelId="{34FC4C36-C829-43FE-AB0C-8FA88931B316}" type="presOf" srcId="{1BD49C41-1942-4B82-A1C7-035221858D45}" destId="{915DCCF0-139D-4377-9D9C-2EC18721D6EC}" srcOrd="0" destOrd="0" presId="urn:microsoft.com/office/officeart/2018/5/layout/IconCircleLabelList"/>
    <dgm:cxn modelId="{EB488757-1420-49D4-8652-6E455E16C251}" srcId="{5C2044DA-AB20-4D42-8935-329FE0DF808F}" destId="{1BD49C41-1942-4B82-A1C7-035221858D45}" srcOrd="1" destOrd="0" parTransId="{0BAFCA4A-76A1-4C99-913D-C33C209A3A55}" sibTransId="{E93348D9-53A5-4143-9E53-168B04A1FDF0}"/>
    <dgm:cxn modelId="{18108C7E-701E-40B9-B1DE-5FB86AED72A3}" type="presOf" srcId="{04431CF1-B03D-4E1A-AB03-1293CEBE4069}" destId="{FDCBDA7A-F06B-4022-A569-316507C0128B}" srcOrd="0" destOrd="0" presId="urn:microsoft.com/office/officeart/2018/5/layout/IconCircleLabelList"/>
    <dgm:cxn modelId="{9CDEBB9A-C00C-4E89-A29A-ECBA7F95E02A}" type="presOf" srcId="{5C2044DA-AB20-4D42-8935-329FE0DF808F}" destId="{904C21B5-D4E3-4230-93DE-4CACF821A44E}" srcOrd="0" destOrd="0" presId="urn:microsoft.com/office/officeart/2018/5/layout/IconCircleLabelList"/>
    <dgm:cxn modelId="{9AB273C0-4569-402A-B8DD-3A4C7EAF2BF0}" type="presParOf" srcId="{904C21B5-D4E3-4230-93DE-4CACF821A44E}" destId="{7305F694-19F4-478F-80C8-E49E4FA077DD}" srcOrd="0" destOrd="0" presId="urn:microsoft.com/office/officeart/2018/5/layout/IconCircleLabelList"/>
    <dgm:cxn modelId="{045E59C0-446D-4156-98FA-98D4D7D586F3}" type="presParOf" srcId="{7305F694-19F4-478F-80C8-E49E4FA077DD}" destId="{CC613585-6AAC-401F-8D62-56FF90653B7C}" srcOrd="0" destOrd="0" presId="urn:microsoft.com/office/officeart/2018/5/layout/IconCircleLabelList"/>
    <dgm:cxn modelId="{3E27720A-417B-419A-88A5-6674B8B3B41E}" type="presParOf" srcId="{7305F694-19F4-478F-80C8-E49E4FA077DD}" destId="{C5908F03-7F40-44D7-B3BB-B421CB13079F}" srcOrd="1" destOrd="0" presId="urn:microsoft.com/office/officeart/2018/5/layout/IconCircleLabelList"/>
    <dgm:cxn modelId="{E581DF7F-0CE5-431D-9147-DB25162C9790}" type="presParOf" srcId="{7305F694-19F4-478F-80C8-E49E4FA077DD}" destId="{1C12576D-D7DB-4EA5-9775-161F3867950B}" srcOrd="2" destOrd="0" presId="urn:microsoft.com/office/officeart/2018/5/layout/IconCircleLabelList"/>
    <dgm:cxn modelId="{67DBC40F-0BA9-4C40-A661-9FF4F3A58634}" type="presParOf" srcId="{7305F694-19F4-478F-80C8-E49E4FA077DD}" destId="{FDCBDA7A-F06B-4022-A569-316507C0128B}" srcOrd="3" destOrd="0" presId="urn:microsoft.com/office/officeart/2018/5/layout/IconCircleLabelList"/>
    <dgm:cxn modelId="{21E14D32-3F7D-4633-AAAA-F83E1D8FB031}" type="presParOf" srcId="{904C21B5-D4E3-4230-93DE-4CACF821A44E}" destId="{E2BE8C27-B379-46D0-A521-7E74FCB74F1F}" srcOrd="1" destOrd="0" presId="urn:microsoft.com/office/officeart/2018/5/layout/IconCircleLabelList"/>
    <dgm:cxn modelId="{6BE04456-C224-408A-82EE-177C7FC5C962}" type="presParOf" srcId="{904C21B5-D4E3-4230-93DE-4CACF821A44E}" destId="{B440C4B7-FDD6-48B2-AA05-3411893DD27B}" srcOrd="2" destOrd="0" presId="urn:microsoft.com/office/officeart/2018/5/layout/IconCircleLabelList"/>
    <dgm:cxn modelId="{F16720AF-F6D9-41F6-8BA7-AA792C1882BB}" type="presParOf" srcId="{B440C4B7-FDD6-48B2-AA05-3411893DD27B}" destId="{3331EB43-1673-4698-B52F-D5E90F5C642C}" srcOrd="0" destOrd="0" presId="urn:microsoft.com/office/officeart/2018/5/layout/IconCircleLabelList"/>
    <dgm:cxn modelId="{2A0BFB8A-E17C-4935-B2FE-F478E1798F9B}" type="presParOf" srcId="{B440C4B7-FDD6-48B2-AA05-3411893DD27B}" destId="{5676CD9F-83D8-4C5F-9433-F6AFCEDFA7B7}" srcOrd="1" destOrd="0" presId="urn:microsoft.com/office/officeart/2018/5/layout/IconCircleLabelList"/>
    <dgm:cxn modelId="{D2E14C8C-8936-4D66-8AD2-7274F5BB327D}" type="presParOf" srcId="{B440C4B7-FDD6-48B2-AA05-3411893DD27B}" destId="{0E13B1EA-332B-40A2-9464-2BE7A665861B}" srcOrd="2" destOrd="0" presId="urn:microsoft.com/office/officeart/2018/5/layout/IconCircleLabelList"/>
    <dgm:cxn modelId="{48C3714B-6B3B-4745-ABEF-CC269841B312}" type="presParOf" srcId="{B440C4B7-FDD6-48B2-AA05-3411893DD27B}" destId="{915DCCF0-139D-4377-9D9C-2EC18721D6E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A3AA40-1129-4613-A427-310A5933E8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75B4114-E907-4C45-A8F8-CAB1C50AA050}">
      <dgm:prSet/>
      <dgm:spPr/>
      <dgm:t>
        <a:bodyPr/>
        <a:lstStyle/>
        <a:p>
          <a:r>
            <a:rPr lang="es-ES_tradnl" dirty="0"/>
            <a:t>Comprende y entiende el concepto y la aplicación del diseño de la arquitectura orientada a Big Data.</a:t>
          </a:r>
          <a:endParaRPr lang="en-US" dirty="0"/>
        </a:p>
      </dgm:t>
    </dgm:pt>
    <dgm:pt modelId="{2E1581C7-8417-4C96-8FDD-6AE24954909E}" type="parTrans" cxnId="{70788CBE-39AA-43B5-9E28-E2EBE4D5E220}">
      <dgm:prSet/>
      <dgm:spPr/>
      <dgm:t>
        <a:bodyPr/>
        <a:lstStyle/>
        <a:p>
          <a:endParaRPr lang="en-US"/>
        </a:p>
      </dgm:t>
    </dgm:pt>
    <dgm:pt modelId="{C8F69BBF-325D-445F-B5F3-C21603752B69}" type="sibTrans" cxnId="{70788CBE-39AA-43B5-9E28-E2EBE4D5E220}">
      <dgm:prSet/>
      <dgm:spPr/>
      <dgm:t>
        <a:bodyPr/>
        <a:lstStyle/>
        <a:p>
          <a:endParaRPr lang="en-US"/>
        </a:p>
      </dgm:t>
    </dgm:pt>
    <dgm:pt modelId="{BD518846-6580-4A5C-BCB4-0B321D99B3CB}">
      <dgm:prSet/>
      <dgm:spPr/>
      <dgm:t>
        <a:bodyPr/>
        <a:lstStyle/>
        <a:p>
          <a:r>
            <a:rPr lang="es-ES_tradnl" dirty="0"/>
            <a:t>Comprende las aspectos básicos del diseño de una arquitectura y su relación con otros entornos empresariales.</a:t>
          </a:r>
          <a:endParaRPr lang="en-US" dirty="0"/>
        </a:p>
      </dgm:t>
    </dgm:pt>
    <dgm:pt modelId="{DCA19955-9D61-4071-97F3-5AF001CB0F66}" type="parTrans" cxnId="{B986B2ED-53AA-47B0-9624-E45E637667C3}">
      <dgm:prSet/>
      <dgm:spPr/>
      <dgm:t>
        <a:bodyPr/>
        <a:lstStyle/>
        <a:p>
          <a:endParaRPr lang="en-US"/>
        </a:p>
      </dgm:t>
    </dgm:pt>
    <dgm:pt modelId="{98452A71-5B43-4035-B6EE-77A91E1EFEBE}" type="sibTrans" cxnId="{B986B2ED-53AA-47B0-9624-E45E637667C3}">
      <dgm:prSet/>
      <dgm:spPr/>
      <dgm:t>
        <a:bodyPr/>
        <a:lstStyle/>
        <a:p>
          <a:endParaRPr lang="en-US"/>
        </a:p>
      </dgm:t>
    </dgm:pt>
    <dgm:pt modelId="{765CA32F-4635-429A-B17C-190F7FE5D652}">
      <dgm:prSet/>
      <dgm:spPr/>
      <dgm:t>
        <a:bodyPr/>
        <a:lstStyle/>
        <a:p>
          <a:r>
            <a:rPr lang="es-ES_tradnl" dirty="0"/>
            <a:t>Relaciona la importancia de los datos para la industria actual y como base para el futuro.</a:t>
          </a:r>
          <a:endParaRPr lang="en-US" dirty="0"/>
        </a:p>
      </dgm:t>
    </dgm:pt>
    <dgm:pt modelId="{3135FC1D-5EDE-4D31-AD35-D1626887CB4A}" type="parTrans" cxnId="{1F0E4606-0088-4837-9F95-835F64D98E7E}">
      <dgm:prSet/>
      <dgm:spPr/>
      <dgm:t>
        <a:bodyPr/>
        <a:lstStyle/>
        <a:p>
          <a:endParaRPr lang="en-US"/>
        </a:p>
      </dgm:t>
    </dgm:pt>
    <dgm:pt modelId="{93DA6DB0-0B57-4263-AE3A-265158106EA4}" type="sibTrans" cxnId="{1F0E4606-0088-4837-9F95-835F64D98E7E}">
      <dgm:prSet/>
      <dgm:spPr/>
      <dgm:t>
        <a:bodyPr/>
        <a:lstStyle/>
        <a:p>
          <a:endParaRPr lang="en-US"/>
        </a:p>
      </dgm:t>
    </dgm:pt>
    <dgm:pt modelId="{2896C5EC-DBC0-47A1-988A-1701273CA48C}" type="pres">
      <dgm:prSet presAssocID="{06A3AA40-1129-4613-A427-310A5933E874}" presName="root" presStyleCnt="0">
        <dgm:presLayoutVars>
          <dgm:dir/>
          <dgm:resizeHandles val="exact"/>
        </dgm:presLayoutVars>
      </dgm:prSet>
      <dgm:spPr/>
    </dgm:pt>
    <dgm:pt modelId="{4C8988A8-7147-4690-9005-6A100A92969B}" type="pres">
      <dgm:prSet presAssocID="{B75B4114-E907-4C45-A8F8-CAB1C50AA050}" presName="compNode" presStyleCnt="0"/>
      <dgm:spPr/>
    </dgm:pt>
    <dgm:pt modelId="{5D12EC60-CE36-4767-A8F4-CA3416B4D528}" type="pres">
      <dgm:prSet presAssocID="{B75B4114-E907-4C45-A8F8-CAB1C50AA050}" presName="bgRect" presStyleLbl="bgShp" presStyleIdx="0" presStyleCnt="3"/>
      <dgm:spPr/>
    </dgm:pt>
    <dgm:pt modelId="{39ED5BF8-FE47-4B0F-98F0-79189B0F5BBC}" type="pres">
      <dgm:prSet presAssocID="{B75B4114-E907-4C45-A8F8-CAB1C50AA0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3FE44A6-4694-4303-B1E5-7040B9BD3793}" type="pres">
      <dgm:prSet presAssocID="{B75B4114-E907-4C45-A8F8-CAB1C50AA050}" presName="spaceRect" presStyleCnt="0"/>
      <dgm:spPr/>
    </dgm:pt>
    <dgm:pt modelId="{600AB7DE-C991-4BA4-8267-8151B64E978D}" type="pres">
      <dgm:prSet presAssocID="{B75B4114-E907-4C45-A8F8-CAB1C50AA050}" presName="parTx" presStyleLbl="revTx" presStyleIdx="0" presStyleCnt="3">
        <dgm:presLayoutVars>
          <dgm:chMax val="0"/>
          <dgm:chPref val="0"/>
        </dgm:presLayoutVars>
      </dgm:prSet>
      <dgm:spPr/>
    </dgm:pt>
    <dgm:pt modelId="{681A4FF8-3133-4712-8FE8-80138DAF87A7}" type="pres">
      <dgm:prSet presAssocID="{C8F69BBF-325D-445F-B5F3-C21603752B69}" presName="sibTrans" presStyleCnt="0"/>
      <dgm:spPr/>
    </dgm:pt>
    <dgm:pt modelId="{DCC2DB05-F956-46DE-BC7A-8FBB5FCC59DA}" type="pres">
      <dgm:prSet presAssocID="{BD518846-6580-4A5C-BCB4-0B321D99B3CB}" presName="compNode" presStyleCnt="0"/>
      <dgm:spPr/>
    </dgm:pt>
    <dgm:pt modelId="{2142F0BA-E48C-4690-BE50-2D65EF1A1094}" type="pres">
      <dgm:prSet presAssocID="{BD518846-6580-4A5C-BCB4-0B321D99B3CB}" presName="bgRect" presStyleLbl="bgShp" presStyleIdx="1" presStyleCnt="3"/>
      <dgm:spPr/>
    </dgm:pt>
    <dgm:pt modelId="{C078A411-4D03-4DCE-ABEF-838F1ADA918D}" type="pres">
      <dgm:prSet presAssocID="{BD518846-6580-4A5C-BCB4-0B321D99B3C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C8312E9-D974-4E2A-9C17-DF21066AB335}" type="pres">
      <dgm:prSet presAssocID="{BD518846-6580-4A5C-BCB4-0B321D99B3CB}" presName="spaceRect" presStyleCnt="0"/>
      <dgm:spPr/>
    </dgm:pt>
    <dgm:pt modelId="{E85AA038-8139-4742-AFAE-02A42A11B1C6}" type="pres">
      <dgm:prSet presAssocID="{BD518846-6580-4A5C-BCB4-0B321D99B3CB}" presName="parTx" presStyleLbl="revTx" presStyleIdx="1" presStyleCnt="3">
        <dgm:presLayoutVars>
          <dgm:chMax val="0"/>
          <dgm:chPref val="0"/>
        </dgm:presLayoutVars>
      </dgm:prSet>
      <dgm:spPr/>
    </dgm:pt>
    <dgm:pt modelId="{1035EC91-A76F-4435-A407-B110D8D6395F}" type="pres">
      <dgm:prSet presAssocID="{98452A71-5B43-4035-B6EE-77A91E1EFEBE}" presName="sibTrans" presStyleCnt="0"/>
      <dgm:spPr/>
    </dgm:pt>
    <dgm:pt modelId="{2BC635A6-EB31-4F7C-BD26-5A90D3F87656}" type="pres">
      <dgm:prSet presAssocID="{765CA32F-4635-429A-B17C-190F7FE5D652}" presName="compNode" presStyleCnt="0"/>
      <dgm:spPr/>
    </dgm:pt>
    <dgm:pt modelId="{1D9DBAF9-87F3-4268-A3A1-9E889D8591C0}" type="pres">
      <dgm:prSet presAssocID="{765CA32F-4635-429A-B17C-190F7FE5D652}" presName="bgRect" presStyleLbl="bgShp" presStyleIdx="2" presStyleCnt="3"/>
      <dgm:spPr/>
    </dgm:pt>
    <dgm:pt modelId="{0A6591C4-7AE1-4F6F-BB97-7E47F16C320A}" type="pres">
      <dgm:prSet presAssocID="{765CA32F-4635-429A-B17C-190F7FE5D6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D7BD27FA-B3D6-41A9-BC40-CA2C9158E648}" type="pres">
      <dgm:prSet presAssocID="{765CA32F-4635-429A-B17C-190F7FE5D652}" presName="spaceRect" presStyleCnt="0"/>
      <dgm:spPr/>
    </dgm:pt>
    <dgm:pt modelId="{29154A90-2822-452F-A1BD-C1EB17BA58A5}" type="pres">
      <dgm:prSet presAssocID="{765CA32F-4635-429A-B17C-190F7FE5D65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F0E4606-0088-4837-9F95-835F64D98E7E}" srcId="{06A3AA40-1129-4613-A427-310A5933E874}" destId="{765CA32F-4635-429A-B17C-190F7FE5D652}" srcOrd="2" destOrd="0" parTransId="{3135FC1D-5EDE-4D31-AD35-D1626887CB4A}" sibTransId="{93DA6DB0-0B57-4263-AE3A-265158106EA4}"/>
    <dgm:cxn modelId="{B5597EB3-E1C7-43E9-8E69-6795A6A73D2C}" type="presOf" srcId="{765CA32F-4635-429A-B17C-190F7FE5D652}" destId="{29154A90-2822-452F-A1BD-C1EB17BA58A5}" srcOrd="0" destOrd="0" presId="urn:microsoft.com/office/officeart/2018/2/layout/IconVerticalSolidList"/>
    <dgm:cxn modelId="{2DB430B4-6580-4F9F-922D-00ECAD4754E6}" type="presOf" srcId="{B75B4114-E907-4C45-A8F8-CAB1C50AA050}" destId="{600AB7DE-C991-4BA4-8267-8151B64E978D}" srcOrd="0" destOrd="0" presId="urn:microsoft.com/office/officeart/2018/2/layout/IconVerticalSolidList"/>
    <dgm:cxn modelId="{70788CBE-39AA-43B5-9E28-E2EBE4D5E220}" srcId="{06A3AA40-1129-4613-A427-310A5933E874}" destId="{B75B4114-E907-4C45-A8F8-CAB1C50AA050}" srcOrd="0" destOrd="0" parTransId="{2E1581C7-8417-4C96-8FDD-6AE24954909E}" sibTransId="{C8F69BBF-325D-445F-B5F3-C21603752B69}"/>
    <dgm:cxn modelId="{DEDC57BF-8C7C-4794-B68B-71CA7B8CB8A3}" type="presOf" srcId="{BD518846-6580-4A5C-BCB4-0B321D99B3CB}" destId="{E85AA038-8139-4742-AFAE-02A42A11B1C6}" srcOrd="0" destOrd="0" presId="urn:microsoft.com/office/officeart/2018/2/layout/IconVerticalSolidList"/>
    <dgm:cxn modelId="{B986B2ED-53AA-47B0-9624-E45E637667C3}" srcId="{06A3AA40-1129-4613-A427-310A5933E874}" destId="{BD518846-6580-4A5C-BCB4-0B321D99B3CB}" srcOrd="1" destOrd="0" parTransId="{DCA19955-9D61-4071-97F3-5AF001CB0F66}" sibTransId="{98452A71-5B43-4035-B6EE-77A91E1EFEBE}"/>
    <dgm:cxn modelId="{BB08E4F8-05E3-4A4B-B820-0C6206DCB0B6}" type="presOf" srcId="{06A3AA40-1129-4613-A427-310A5933E874}" destId="{2896C5EC-DBC0-47A1-988A-1701273CA48C}" srcOrd="0" destOrd="0" presId="urn:microsoft.com/office/officeart/2018/2/layout/IconVerticalSolidList"/>
    <dgm:cxn modelId="{2C607283-EA4B-4495-9754-D31F944D6CF9}" type="presParOf" srcId="{2896C5EC-DBC0-47A1-988A-1701273CA48C}" destId="{4C8988A8-7147-4690-9005-6A100A92969B}" srcOrd="0" destOrd="0" presId="urn:microsoft.com/office/officeart/2018/2/layout/IconVerticalSolidList"/>
    <dgm:cxn modelId="{C1220720-68AF-4AB1-BE2A-0F62E908D7D2}" type="presParOf" srcId="{4C8988A8-7147-4690-9005-6A100A92969B}" destId="{5D12EC60-CE36-4767-A8F4-CA3416B4D528}" srcOrd="0" destOrd="0" presId="urn:microsoft.com/office/officeart/2018/2/layout/IconVerticalSolidList"/>
    <dgm:cxn modelId="{C0C759C0-6748-4422-9A84-A1992280CBAA}" type="presParOf" srcId="{4C8988A8-7147-4690-9005-6A100A92969B}" destId="{39ED5BF8-FE47-4B0F-98F0-79189B0F5BBC}" srcOrd="1" destOrd="0" presId="urn:microsoft.com/office/officeart/2018/2/layout/IconVerticalSolidList"/>
    <dgm:cxn modelId="{D86B6CB9-C8A3-4C9A-A4A8-69BF81B61CB0}" type="presParOf" srcId="{4C8988A8-7147-4690-9005-6A100A92969B}" destId="{33FE44A6-4694-4303-B1E5-7040B9BD3793}" srcOrd="2" destOrd="0" presId="urn:microsoft.com/office/officeart/2018/2/layout/IconVerticalSolidList"/>
    <dgm:cxn modelId="{CC9FB0EC-B221-46D7-99E9-A494C99CFD02}" type="presParOf" srcId="{4C8988A8-7147-4690-9005-6A100A92969B}" destId="{600AB7DE-C991-4BA4-8267-8151B64E978D}" srcOrd="3" destOrd="0" presId="urn:microsoft.com/office/officeart/2018/2/layout/IconVerticalSolidList"/>
    <dgm:cxn modelId="{7A6E3942-A6D1-44D1-88A8-7B75D9F88AB7}" type="presParOf" srcId="{2896C5EC-DBC0-47A1-988A-1701273CA48C}" destId="{681A4FF8-3133-4712-8FE8-80138DAF87A7}" srcOrd="1" destOrd="0" presId="urn:microsoft.com/office/officeart/2018/2/layout/IconVerticalSolidList"/>
    <dgm:cxn modelId="{DAC9D5F3-A43E-4D20-A538-6DB86C2E58D4}" type="presParOf" srcId="{2896C5EC-DBC0-47A1-988A-1701273CA48C}" destId="{DCC2DB05-F956-46DE-BC7A-8FBB5FCC59DA}" srcOrd="2" destOrd="0" presId="urn:microsoft.com/office/officeart/2018/2/layout/IconVerticalSolidList"/>
    <dgm:cxn modelId="{E20F9F44-C34C-41B4-8B65-758A6A9C8DE7}" type="presParOf" srcId="{DCC2DB05-F956-46DE-BC7A-8FBB5FCC59DA}" destId="{2142F0BA-E48C-4690-BE50-2D65EF1A1094}" srcOrd="0" destOrd="0" presId="urn:microsoft.com/office/officeart/2018/2/layout/IconVerticalSolidList"/>
    <dgm:cxn modelId="{A2A732A5-3532-4AE9-BD20-6FD825A7D7DD}" type="presParOf" srcId="{DCC2DB05-F956-46DE-BC7A-8FBB5FCC59DA}" destId="{C078A411-4D03-4DCE-ABEF-838F1ADA918D}" srcOrd="1" destOrd="0" presId="urn:microsoft.com/office/officeart/2018/2/layout/IconVerticalSolidList"/>
    <dgm:cxn modelId="{EBFFA421-FA68-40B5-8004-12493704AA4F}" type="presParOf" srcId="{DCC2DB05-F956-46DE-BC7A-8FBB5FCC59DA}" destId="{AC8312E9-D974-4E2A-9C17-DF21066AB335}" srcOrd="2" destOrd="0" presId="urn:microsoft.com/office/officeart/2018/2/layout/IconVerticalSolidList"/>
    <dgm:cxn modelId="{D361FCC1-5A7A-4680-8297-28682D91BD6A}" type="presParOf" srcId="{DCC2DB05-F956-46DE-BC7A-8FBB5FCC59DA}" destId="{E85AA038-8139-4742-AFAE-02A42A11B1C6}" srcOrd="3" destOrd="0" presId="urn:microsoft.com/office/officeart/2018/2/layout/IconVerticalSolidList"/>
    <dgm:cxn modelId="{40C3E257-1BD3-4D35-A896-D297C8C328A0}" type="presParOf" srcId="{2896C5EC-DBC0-47A1-988A-1701273CA48C}" destId="{1035EC91-A76F-4435-A407-B110D8D6395F}" srcOrd="3" destOrd="0" presId="urn:microsoft.com/office/officeart/2018/2/layout/IconVerticalSolidList"/>
    <dgm:cxn modelId="{364D9BCD-835F-4DA6-B533-CF4D23461A08}" type="presParOf" srcId="{2896C5EC-DBC0-47A1-988A-1701273CA48C}" destId="{2BC635A6-EB31-4F7C-BD26-5A90D3F87656}" srcOrd="4" destOrd="0" presId="urn:microsoft.com/office/officeart/2018/2/layout/IconVerticalSolidList"/>
    <dgm:cxn modelId="{2EC205E9-2326-4F43-BEBB-B00022D93DDA}" type="presParOf" srcId="{2BC635A6-EB31-4F7C-BD26-5A90D3F87656}" destId="{1D9DBAF9-87F3-4268-A3A1-9E889D8591C0}" srcOrd="0" destOrd="0" presId="urn:microsoft.com/office/officeart/2018/2/layout/IconVerticalSolidList"/>
    <dgm:cxn modelId="{F9C425A6-0DCA-4CF3-8592-1CC8C75AB78E}" type="presParOf" srcId="{2BC635A6-EB31-4F7C-BD26-5A90D3F87656}" destId="{0A6591C4-7AE1-4F6F-BB97-7E47F16C320A}" srcOrd="1" destOrd="0" presId="urn:microsoft.com/office/officeart/2018/2/layout/IconVerticalSolidList"/>
    <dgm:cxn modelId="{A41862CB-D8A5-458E-9DEC-4D22BD2FF186}" type="presParOf" srcId="{2BC635A6-EB31-4F7C-BD26-5A90D3F87656}" destId="{D7BD27FA-B3D6-41A9-BC40-CA2C9158E648}" srcOrd="2" destOrd="0" presId="urn:microsoft.com/office/officeart/2018/2/layout/IconVerticalSolidList"/>
    <dgm:cxn modelId="{7938BCFE-748F-48B5-BDD3-954DB1A67EDF}" type="presParOf" srcId="{2BC635A6-EB31-4F7C-BD26-5A90D3F87656}" destId="{29154A90-2822-452F-A1BD-C1EB17BA58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13585-6AAC-401F-8D62-56FF90653B7C}">
      <dsp:nvSpPr>
        <dsp:cNvPr id="0" name=""/>
        <dsp:cNvSpPr/>
      </dsp:nvSpPr>
      <dsp:spPr>
        <a:xfrm>
          <a:off x="2040228" y="45872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08F03-7F40-44D7-B3BB-B421CB13079F}">
      <dsp:nvSpPr>
        <dsp:cNvPr id="0" name=""/>
        <dsp:cNvSpPr/>
      </dsp:nvSpPr>
      <dsp:spPr>
        <a:xfrm>
          <a:off x="2508228" y="92672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BDA7A-F06B-4022-A569-316507C0128B}">
      <dsp:nvSpPr>
        <dsp:cNvPr id="0" name=""/>
        <dsp:cNvSpPr/>
      </dsp:nvSpPr>
      <dsp:spPr>
        <a:xfrm>
          <a:off x="1338228" y="3363891"/>
          <a:ext cx="36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100" kern="1200" dirty="0"/>
            <a:t>La estructuración de sistemas basados en datos permite tener ventajas competitivas y tener fuentes potenciales de generación de información y conocimiento. </a:t>
          </a:r>
          <a:endParaRPr lang="en-US" sz="1100" kern="1200" dirty="0"/>
        </a:p>
      </dsp:txBody>
      <dsp:txXfrm>
        <a:off x="1338228" y="3363891"/>
        <a:ext cx="3600000" cy="787500"/>
      </dsp:txXfrm>
    </dsp:sp>
    <dsp:sp modelId="{3331EB43-1673-4698-B52F-D5E90F5C642C}">
      <dsp:nvSpPr>
        <dsp:cNvPr id="0" name=""/>
        <dsp:cNvSpPr/>
      </dsp:nvSpPr>
      <dsp:spPr>
        <a:xfrm>
          <a:off x="6270228" y="45872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76CD9F-83D8-4C5F-9433-F6AFCEDFA7B7}">
      <dsp:nvSpPr>
        <dsp:cNvPr id="0" name=""/>
        <dsp:cNvSpPr/>
      </dsp:nvSpPr>
      <dsp:spPr>
        <a:xfrm>
          <a:off x="6738228" y="92672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DCCF0-139D-4377-9D9C-2EC18721D6EC}">
      <dsp:nvSpPr>
        <dsp:cNvPr id="0" name=""/>
        <dsp:cNvSpPr/>
      </dsp:nvSpPr>
      <dsp:spPr>
        <a:xfrm>
          <a:off x="5568228" y="3338723"/>
          <a:ext cx="36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100" kern="1200" dirty="0"/>
            <a:t>También permite diseñar sistemas que almacenen , procesen y expongan datos en entornos empresariales que permitan a las compañías generar soluciones mantenibles con el tiempo y que generen rentabilidad. </a:t>
          </a:r>
          <a:endParaRPr lang="en-US" sz="1100" kern="1200" dirty="0"/>
        </a:p>
      </dsp:txBody>
      <dsp:txXfrm>
        <a:off x="5568228" y="3338723"/>
        <a:ext cx="3600000" cy="78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2EC60-CE36-4767-A8F4-CA3416B4D528}">
      <dsp:nvSpPr>
        <dsp:cNvPr id="0" name=""/>
        <dsp:cNvSpPr/>
      </dsp:nvSpPr>
      <dsp:spPr>
        <a:xfrm>
          <a:off x="0" y="559"/>
          <a:ext cx="10506456" cy="1309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ED5BF8-FE47-4B0F-98F0-79189B0F5BBC}">
      <dsp:nvSpPr>
        <dsp:cNvPr id="0" name=""/>
        <dsp:cNvSpPr/>
      </dsp:nvSpPr>
      <dsp:spPr>
        <a:xfrm>
          <a:off x="396173" y="295234"/>
          <a:ext cx="720315" cy="720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AB7DE-C991-4BA4-8267-8151B64E978D}">
      <dsp:nvSpPr>
        <dsp:cNvPr id="0" name=""/>
        <dsp:cNvSpPr/>
      </dsp:nvSpPr>
      <dsp:spPr>
        <a:xfrm>
          <a:off x="1512662" y="559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Comprende y entiende el concepto y la aplicación del diseño de la arquitectura orientada a Big Data.</a:t>
          </a:r>
          <a:endParaRPr lang="en-US" sz="2500" kern="1200" dirty="0"/>
        </a:p>
      </dsp:txBody>
      <dsp:txXfrm>
        <a:off x="1512662" y="559"/>
        <a:ext cx="8993793" cy="1309664"/>
      </dsp:txXfrm>
    </dsp:sp>
    <dsp:sp modelId="{2142F0BA-E48C-4690-BE50-2D65EF1A1094}">
      <dsp:nvSpPr>
        <dsp:cNvPr id="0" name=""/>
        <dsp:cNvSpPr/>
      </dsp:nvSpPr>
      <dsp:spPr>
        <a:xfrm>
          <a:off x="0" y="1637640"/>
          <a:ext cx="10506456" cy="1309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8A411-4D03-4DCE-ABEF-838F1ADA918D}">
      <dsp:nvSpPr>
        <dsp:cNvPr id="0" name=""/>
        <dsp:cNvSpPr/>
      </dsp:nvSpPr>
      <dsp:spPr>
        <a:xfrm>
          <a:off x="396173" y="1932315"/>
          <a:ext cx="720315" cy="7203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AA038-8139-4742-AFAE-02A42A11B1C6}">
      <dsp:nvSpPr>
        <dsp:cNvPr id="0" name=""/>
        <dsp:cNvSpPr/>
      </dsp:nvSpPr>
      <dsp:spPr>
        <a:xfrm>
          <a:off x="1512662" y="1637640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Comprende las aspectos básicos del diseño de una arquitectura y su relación con otros entornos empresariales.</a:t>
          </a:r>
          <a:endParaRPr lang="en-US" sz="2500" kern="1200" dirty="0"/>
        </a:p>
      </dsp:txBody>
      <dsp:txXfrm>
        <a:off x="1512662" y="1637640"/>
        <a:ext cx="8993793" cy="1309664"/>
      </dsp:txXfrm>
    </dsp:sp>
    <dsp:sp modelId="{1D9DBAF9-87F3-4268-A3A1-9E889D8591C0}">
      <dsp:nvSpPr>
        <dsp:cNvPr id="0" name=""/>
        <dsp:cNvSpPr/>
      </dsp:nvSpPr>
      <dsp:spPr>
        <a:xfrm>
          <a:off x="0" y="3274721"/>
          <a:ext cx="10506456" cy="1309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591C4-7AE1-4F6F-BB97-7E47F16C320A}">
      <dsp:nvSpPr>
        <dsp:cNvPr id="0" name=""/>
        <dsp:cNvSpPr/>
      </dsp:nvSpPr>
      <dsp:spPr>
        <a:xfrm>
          <a:off x="396173" y="3569396"/>
          <a:ext cx="720315" cy="7203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54A90-2822-452F-A1BD-C1EB17BA58A5}">
      <dsp:nvSpPr>
        <dsp:cNvPr id="0" name=""/>
        <dsp:cNvSpPr/>
      </dsp:nvSpPr>
      <dsp:spPr>
        <a:xfrm>
          <a:off x="1512662" y="3274721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Relaciona la importancia de los datos para la industria actual y como base para el futuro.</a:t>
          </a:r>
          <a:endParaRPr lang="en-US" sz="2500" kern="1200" dirty="0"/>
        </a:p>
      </dsp:txBody>
      <dsp:txXfrm>
        <a:off x="1512662" y="3274721"/>
        <a:ext cx="8993793" cy="1309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050F-D482-4908-9AB3-A1CBD7BC0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E36BF-7DDC-4F72-AD36-2245DAD9B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EF4BB-7F2D-4F91-A7A0-138CEECF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F26-9A96-46AB-BFF1-AB94093C487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4C338-D4E3-4806-83C5-1AE1F80F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688D7-DAD7-48CD-B702-4A699379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8017-7E59-4129-8414-441D24C3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3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7BAA1-8582-450C-A641-1FC68EDE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CEF12-CD69-47E6-A473-3BAD6830B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114FD-BCF3-4CB1-88FA-80D7296A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F26-9A96-46AB-BFF1-AB94093C487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E5E6E-6737-4735-BC20-006037EC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42D0A-F47D-4602-B2D9-B700E202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8017-7E59-4129-8414-441D24C3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3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FEF14-1024-4C7B-8BA5-9AE9A279E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DB1DA-D872-45CA-91DB-245B8B66D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E4998-4D89-4906-90E6-1898338C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F26-9A96-46AB-BFF1-AB94093C487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CFE5-E567-47B5-96FE-6770A869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63E48-AACE-4180-8DED-76116377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8017-7E59-4129-8414-441D24C3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7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845D-72FB-4691-8FB9-01A6300E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B93E6-0E14-401D-A9D8-C3125C03A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735D1-4346-48D8-97B7-C7506D63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F26-9A96-46AB-BFF1-AB94093C487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923F0-E688-40D9-98AD-BAAC86068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7CAE5-9983-443C-A3EE-2DC324D2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8017-7E59-4129-8414-441D24C3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0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756C-1592-4D07-9655-E232FA57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7B562-38A8-4D4F-B1EF-2E1B41B4B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6DAB2-4E69-4284-A755-9ECC309F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F26-9A96-46AB-BFF1-AB94093C487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084F2-EDB7-4F5D-B4DB-E2DD4CD2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4D757-9101-45B7-8049-DE6945BC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8017-7E59-4129-8414-441D24C3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8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AA5C-90A2-45B3-8265-3953D1B5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7EC5F-962E-4950-80DB-2177013D3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43EEB-4BF4-44AB-93F8-B8DC1148F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C47D1-B91C-426A-AD46-B40083B5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F26-9A96-46AB-BFF1-AB94093C487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587E0-2F9C-4133-BA93-23C3A116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D8F73-BED2-4160-8DA3-4A097D51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8017-7E59-4129-8414-441D24C3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2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FFAE-520D-4BC8-9DB3-07F61E10A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F5162-81A9-475B-8325-1115477AD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AD784-FBD6-42EB-A6CC-3EB3E14F4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66F6F-77CD-40B3-A947-B2161304A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4318C-3950-4E06-9800-07D7F8522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AE48B-FA59-49BB-8014-41D3BEFD5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F26-9A96-46AB-BFF1-AB94093C487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A9F23-F3F4-49AC-889B-6EBC5D4B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E7ECFA-78AC-4C7B-9715-1EFDC2B6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8017-7E59-4129-8414-441D24C3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5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4819F-0B7F-4CA0-A6F0-5B93BD94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124A36-B5AA-4BA5-B0A0-00CF9E3E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F26-9A96-46AB-BFF1-AB94093C487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135D1-E879-407C-999C-EE78BA06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D52BA-11F5-43ED-BC03-C5C39ACF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8017-7E59-4129-8414-441D24C3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2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2D110D-DB19-415B-8811-7388D109D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F26-9A96-46AB-BFF1-AB94093C487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B8038-E1F9-405D-8762-0964F131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14002-045A-4946-AF5E-127BE5BE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8017-7E59-4129-8414-441D24C3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2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89A3-F65F-4A09-83D8-1511BF9C3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7525E-BFE8-4ACF-B701-55BF79F72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F041F-D0B5-4F4B-B5D0-79D0CA6C2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44CB-0D89-4786-98E0-EA44658BE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F26-9A96-46AB-BFF1-AB94093C487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BE458-5036-4B56-AABA-44409A08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F8EC5-F145-41EA-AB36-5F4F5010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8017-7E59-4129-8414-441D24C3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1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F31A-31B8-43AD-B2E8-262A2016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FAF8F-6A63-4055-8076-644C03437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26BF5-2A6B-4E07-89AE-B6D6E8073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23B67-0C44-4649-8C0D-E65D8130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F26-9A96-46AB-BFF1-AB94093C487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F27B5-F35A-478C-A98B-A1E63F15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87BAD-41E7-448C-8A06-4D11B707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8017-7E59-4129-8414-441D24C3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9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00628-9885-40A0-85D9-C16A4523D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2FBBC-1B24-4DFA-89F8-B2AE05AA7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8FA6C-4F6C-4CA8-97FB-5D30B05C7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49F26-9A96-46AB-BFF1-AB94093C487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6425F-9F68-40F5-BC46-876698B0C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04B69-237A-4899-A006-2EC842933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C8017-7E59-4129-8414-441D24C3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6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msung.com/us/computing/memory-storage/solid-state-drives/ssd-860-evo-2-5--sata-iii-2tb-mz-76e2t0b-am/" TargetMode="External"/><Relationship Id="rId3" Type="http://schemas.openxmlformats.org/officeDocument/2006/relationships/image" Target="../media/image23.jpeg"/><Relationship Id="rId7" Type="http://schemas.openxmlformats.org/officeDocument/2006/relationships/hyperlink" Target="https://www.fayerwayer.com/2019/02/tarjeta-microsd-1tb/" TargetMode="External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idacticaselectronicas.com/images/stories/virtuemart/product/SD16GB_C10.png" TargetMode="Externa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www.pcmag.com/news/367289/every-minute-online-is-a-battle-for-consumer-atten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rbes.com/sites/bernardmarr/2018/05/21/how-much-data-do-we-create-every-day-the-mind-blowing-stats-everyone-should-read/#26c56b4960b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rNe9T1FRhwg" TargetMode="External"/><Relationship Id="rId5" Type="http://schemas.openxmlformats.org/officeDocument/2006/relationships/hyperlink" Target="https://www.xataka.com/ordenadores/ibm-350-el-primer-ordenador-con-disco-duro" TargetMode="Externa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9.jpeg"/><Relationship Id="rId7" Type="http://schemas.openxmlformats.org/officeDocument/2006/relationships/hyperlink" Target="https://elretronostalgico.wordpress.com/2017/03/30/el-laserdisc-o-ese-gran-desconocido-en-la-guerra-entre-el-vhs-y-betamax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Disquete" TargetMode="External"/><Relationship Id="rId5" Type="http://schemas.openxmlformats.org/officeDocument/2006/relationships/hyperlink" Target="https://www.amazon.com/-/es/Seagate-BarraCuda-Pro-computadora-ST12000DM0007/dp/B082YJHBHC" TargetMode="Externa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CuadroTexto 2"/>
          <p:cNvSpPr txBox="1"/>
          <p:nvPr/>
        </p:nvSpPr>
        <p:spPr>
          <a:xfrm>
            <a:off x="753925" y="2076450"/>
            <a:ext cx="10684151" cy="1345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CO" altLang="es-CO" sz="560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Arquitectura de Big Data</a:t>
            </a:r>
          </a:p>
        </p:txBody>
      </p:sp>
    </p:spTree>
    <p:extLst>
      <p:ext uri="{BB962C8B-B14F-4D97-AF65-F5344CB8AC3E}">
        <p14:creationId xmlns:p14="http://schemas.microsoft.com/office/powerpoint/2010/main" val="2070853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micro sd">
            <a:extLst>
              <a:ext uri="{FF2B5EF4-FFF2-40B4-BE49-F238E27FC236}">
                <a16:creationId xmlns:a16="http://schemas.microsoft.com/office/drawing/2014/main" id="{7CC407AC-019E-4247-B746-37CDF3B22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47" y="-13049"/>
            <a:ext cx="2827606" cy="282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para micro 1 tb">
            <a:extLst>
              <a:ext uri="{FF2B5EF4-FFF2-40B4-BE49-F238E27FC236}">
                <a16:creationId xmlns:a16="http://schemas.microsoft.com/office/drawing/2014/main" id="{98E18B5D-3103-4D05-85BC-6DF0CD9E6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n para ssd 2 tb">
            <a:extLst>
              <a:ext uri="{FF2B5EF4-FFF2-40B4-BE49-F238E27FC236}">
                <a16:creationId xmlns:a16="http://schemas.microsoft.com/office/drawing/2014/main" id="{E5F02D00-F49E-41DF-B209-EB888E07A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78344"/>
            <a:ext cx="4406703" cy="293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n para m2 ssd 2tb">
            <a:extLst>
              <a:ext uri="{FF2B5EF4-FFF2-40B4-BE49-F238E27FC236}">
                <a16:creationId xmlns:a16="http://schemas.microsoft.com/office/drawing/2014/main" id="{FDAFDB0F-0062-4B17-8D97-1F25D2EA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393" y="3805237"/>
            <a:ext cx="4048125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5EE5DA-7B7E-4D15-A3CD-88092C948C69}"/>
              </a:ext>
            </a:extLst>
          </p:cNvPr>
          <p:cNvSpPr txBox="1"/>
          <p:nvPr/>
        </p:nvSpPr>
        <p:spPr>
          <a:xfrm>
            <a:off x="1673080" y="2445225"/>
            <a:ext cx="154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Micro SD 16gb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B3278B-1720-4F1C-AE60-A56FA51EB329}"/>
              </a:ext>
            </a:extLst>
          </p:cNvPr>
          <p:cNvSpPr txBox="1"/>
          <p:nvPr/>
        </p:nvSpPr>
        <p:spPr>
          <a:xfrm>
            <a:off x="6828696" y="3476057"/>
            <a:ext cx="341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Micro SD 1tb en menos de un 1cm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FE7E02-FE42-47BD-A577-D7A3D66CA23F}"/>
              </a:ext>
            </a:extLst>
          </p:cNvPr>
          <p:cNvSpPr txBox="1"/>
          <p:nvPr/>
        </p:nvSpPr>
        <p:spPr>
          <a:xfrm>
            <a:off x="4295952" y="515302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SSD 1 TB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BC7F7A-D5C0-40D6-B954-7FD1488A1F27}"/>
              </a:ext>
            </a:extLst>
          </p:cNvPr>
          <p:cNvSpPr txBox="1"/>
          <p:nvPr/>
        </p:nvSpPr>
        <p:spPr>
          <a:xfrm>
            <a:off x="10710571" y="478607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M2 2 TB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3003B8-7EEE-4FD1-BA9E-E3373EA32A29}"/>
              </a:ext>
            </a:extLst>
          </p:cNvPr>
          <p:cNvSpPr txBox="1"/>
          <p:nvPr/>
        </p:nvSpPr>
        <p:spPr>
          <a:xfrm>
            <a:off x="0" y="6196558"/>
            <a:ext cx="54088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Fuentes:</a:t>
            </a:r>
          </a:p>
          <a:p>
            <a:r>
              <a:rPr lang="en-US" sz="800" dirty="0">
                <a:hlinkClick r:id="rId6"/>
              </a:rPr>
              <a:t>https://www.didacticaselectronicas.com/images/stories/virtuemart/product/SD16GB_C10.png</a:t>
            </a:r>
            <a:endParaRPr lang="en-US" sz="800" dirty="0"/>
          </a:p>
          <a:p>
            <a:r>
              <a:rPr lang="en-US" sz="800" dirty="0">
                <a:hlinkClick r:id="rId7"/>
              </a:rPr>
              <a:t>https://www.fayerwayer.com/2019/02/tarjeta-microsd-1tb/</a:t>
            </a:r>
            <a:endParaRPr lang="en-US" sz="800" dirty="0"/>
          </a:p>
          <a:p>
            <a:r>
              <a:rPr lang="en-US" sz="800" dirty="0">
                <a:hlinkClick r:id="rId8"/>
              </a:rPr>
              <a:t>https://www.samsung.com/us/computing/memory-storage/solid-state-drives/ssd-860-evo-2-5--sata-iii-2tb-mz-76e2t0b-am/</a:t>
            </a:r>
            <a:endParaRPr lang="en-US" sz="800" dirty="0"/>
          </a:p>
          <a:p>
            <a:r>
              <a:rPr lang="en-US" sz="800" dirty="0"/>
              <a:t>https://www.samsung.com/za/memory-storage/970-evo-nvme-m2-ssd/MZ-V7E2T0BW/</a:t>
            </a:r>
          </a:p>
        </p:txBody>
      </p:sp>
    </p:spTree>
    <p:extLst>
      <p:ext uri="{BB962C8B-B14F-4D97-AF65-F5344CB8AC3E}">
        <p14:creationId xmlns:p14="http://schemas.microsoft.com/office/powerpoint/2010/main" val="872332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BDDD9DFC-9A74-46D0-9673-6F1DADB7A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8268" y="643466"/>
            <a:ext cx="10175464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3355596" y="6214533"/>
            <a:ext cx="601490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O" sz="800" dirty="0"/>
              <a:t>Data </a:t>
            </a:r>
            <a:r>
              <a:rPr lang="es-CO" sz="800" dirty="0" err="1"/>
              <a:t>Science</a:t>
            </a:r>
            <a:r>
              <a:rPr lang="es-CO" sz="800" dirty="0"/>
              <a:t>. Disponible en Línea: https://whatsthebigdata.files.wordpress.com/2016/10/ai_data-science-diagram2.jpg?w=640</a:t>
            </a:r>
          </a:p>
        </p:txBody>
      </p:sp>
    </p:spTree>
    <p:extLst>
      <p:ext uri="{BB962C8B-B14F-4D97-AF65-F5344CB8AC3E}">
        <p14:creationId xmlns:p14="http://schemas.microsoft.com/office/powerpoint/2010/main" val="1722569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56" y="950498"/>
            <a:ext cx="10858080" cy="4590786"/>
          </a:xfrm>
        </p:spPr>
      </p:pic>
      <p:sp>
        <p:nvSpPr>
          <p:cNvPr id="8" name="Rectángulo 7"/>
          <p:cNvSpPr/>
          <p:nvPr/>
        </p:nvSpPr>
        <p:spPr>
          <a:xfrm>
            <a:off x="3280096" y="6078013"/>
            <a:ext cx="577162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800" dirty="0"/>
              <a:t>Artificial </a:t>
            </a:r>
            <a:r>
              <a:rPr lang="es-CO" sz="800" dirty="0" err="1"/>
              <a:t>Intelligence</a:t>
            </a:r>
            <a:r>
              <a:rPr lang="es-CO" sz="800" dirty="0"/>
              <a:t>. Disponible en Línea: https://hackernoon.com/jump-start-to-artificial-intelligence-f6eb30d624ec</a:t>
            </a:r>
          </a:p>
        </p:txBody>
      </p:sp>
    </p:spTree>
    <p:extLst>
      <p:ext uri="{BB962C8B-B14F-4D97-AF65-F5344CB8AC3E}">
        <p14:creationId xmlns:p14="http://schemas.microsoft.com/office/powerpoint/2010/main" val="3799811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3116323" y="6346149"/>
            <a:ext cx="595935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800" dirty="0"/>
              <a:t>Data </a:t>
            </a:r>
            <a:r>
              <a:rPr lang="es-CO" sz="800" dirty="0" err="1"/>
              <a:t>Science</a:t>
            </a:r>
            <a:r>
              <a:rPr lang="es-CO" sz="800" dirty="0"/>
              <a:t>. Disponible en Línea: https://bookdown.org/dparedesi/data-science-con-r/introducci%C3%B3n.html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DB77AEE-EC46-486A-B064-E60E0DAC3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637" y="610367"/>
            <a:ext cx="6858000" cy="573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378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DFBCC-A41F-465B-9C45-3F4327FF0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98" r="8538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2606E-E0CD-46A7-8531-3DC075AF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CO" sz="4800" dirty="0"/>
              <a:t>Conceptos importantes.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2054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414E6-8FA2-4836-9CDD-01D319738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CO" sz="4000" dirty="0"/>
              <a:t>Analítica de datos</a:t>
            </a:r>
            <a:endParaRPr 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A2EDD-FA85-4991-8D06-CC9D390D4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algn="just"/>
            <a:r>
              <a:rPr lang="es-CO" sz="1700" b="0" i="0" dirty="0">
                <a:effectLst/>
                <a:latin typeface="-apple-system"/>
              </a:rPr>
              <a:t>La analítica de datos es un conjunto de procesos y tareas que sirven para identificar algunas necesidades y problemas y trabajar en su solución a través de los datos. Esto se logra utilizando herramientas y técnicas, pero sobre todo conocimiento experto que tienen criterio para determinar la mejor manera de medir si la solución está dando resultado o no. </a:t>
            </a:r>
          </a:p>
          <a:p>
            <a:pPr algn="just"/>
            <a:r>
              <a:rPr lang="es-CO" sz="1700" b="0" i="0" dirty="0">
                <a:effectLst/>
                <a:latin typeface="-apple-system"/>
              </a:rPr>
              <a:t>Es un tema de mucho reconocimiento actualmente que combina técnicas de muchos campos, como la tecnología, la matemática y el conocimiento de negocio para poder brindar mejores oportunidades de resolver problemas.</a:t>
            </a:r>
          </a:p>
          <a:p>
            <a:pPr algn="just"/>
            <a:r>
              <a:rPr lang="es-CO" sz="1700" b="0" i="0" dirty="0">
                <a:effectLst/>
                <a:latin typeface="-apple-system"/>
              </a:rPr>
              <a:t>La mayoría de las empresas y entornos de trabajo poseen cantidades suficientes de datos que deben ser aprovechados y pasan por etapas de adquisición, procesamiento o transformación, modelamiento, validación y exposición. Todas estas etapas conducen a un mejor aprovechamiento de la información que se encuentra en los datos y generan conocimiento que es donde está el verdadero valor de los datos.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58463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9DB36-F3D5-402D-9165-181B565C6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CO" sz="4000"/>
              <a:t> Artificial Intelligence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CF99-AF33-463A-8BF8-35355EC89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algn="just" fontAlgn="base"/>
            <a:r>
              <a:rPr lang="es-CO" sz="2000" b="1" i="1" dirty="0"/>
              <a:t>Sistemas que </a:t>
            </a:r>
            <a:r>
              <a:rPr lang="es-ES" sz="2000" b="1" i="1" dirty="0"/>
              <a:t>¨</a:t>
            </a:r>
            <a:r>
              <a:rPr lang="es-CO" sz="2000" b="1" i="1" dirty="0"/>
              <a:t>piensan¨ como humanos</a:t>
            </a:r>
            <a:r>
              <a:rPr lang="es-CO" sz="2000" dirty="0"/>
              <a:t>: modelan las propiedades del procesamiento cognitivo de los humanos, como por ejemplo un resolutor general de problemas y sistemas que construyen modelos internos de su mundo.</a:t>
            </a:r>
          </a:p>
          <a:p>
            <a:pPr algn="just" fontAlgn="base"/>
            <a:r>
              <a:rPr lang="es-CO" sz="2000" b="1" i="1" dirty="0"/>
              <a:t>Sistemas que actúan como humanos</a:t>
            </a:r>
            <a:r>
              <a:rPr lang="es-CO" sz="2000" dirty="0"/>
              <a:t>: pueden realizar cosas específicas que hacen los humanos, lo que incluye tareas como el </a:t>
            </a:r>
            <a:r>
              <a:rPr lang="es-CO" sz="2000" b="1" dirty="0"/>
              <a:t>Test de Turing</a:t>
            </a:r>
            <a:r>
              <a:rPr lang="es-CO" sz="2000" dirty="0"/>
              <a:t>, procesamiento de lenguaje natural, razonamiento automático, representación del conocimiento, aprendizaje automático, visión computacional y robótica.</a:t>
            </a:r>
          </a:p>
        </p:txBody>
      </p:sp>
    </p:spTree>
    <p:extLst>
      <p:ext uri="{BB962C8B-B14F-4D97-AF65-F5344CB8AC3E}">
        <p14:creationId xmlns:p14="http://schemas.microsoft.com/office/powerpoint/2010/main" val="4135604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AEA10-DE2A-4BA8-8C68-FE63D65DE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CO" sz="4000" dirty="0"/>
              <a:t>Machine </a:t>
            </a:r>
            <a:r>
              <a:rPr lang="es-CO" sz="4000" dirty="0" err="1"/>
              <a:t>Learning</a:t>
            </a:r>
            <a:endParaRPr lang="es-CO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F7567-37B9-4CE7-B8C9-28FB1A40F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algn="just"/>
            <a:r>
              <a:rPr lang="es-CO" sz="2000" dirty="0"/>
              <a:t>El aprendizaje automático es la ciencia de conseguir que las computadoras actúen sin haber sido explícitamente programadas.</a:t>
            </a:r>
          </a:p>
          <a:p>
            <a:pPr algn="just"/>
            <a:endParaRPr lang="es-CO" sz="2000" dirty="0"/>
          </a:p>
          <a:p>
            <a:pPr algn="just"/>
            <a:r>
              <a:rPr lang="es-CO" sz="2000" dirty="0"/>
              <a:t>Vehículos que funcionan sin conductor, reconocimiento práctico de voz, búsqueda efectiva en la web, y un conocimiento infinitamente mejorado del genoma humano.</a:t>
            </a:r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949983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ACA4F-BC33-4657-A003-ED7DAB9D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CO" sz="4000" dirty="0"/>
              <a:t>Data </a:t>
            </a:r>
            <a:r>
              <a:rPr lang="es-CO" sz="4000" dirty="0" err="1"/>
              <a:t>Mining</a:t>
            </a:r>
            <a:endParaRPr 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C958B-2977-4AEB-9F6E-569F11B51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algn="just"/>
            <a:r>
              <a:rPr lang="es-CO" sz="2000" dirty="0"/>
              <a:t>La minería de datos es el proceso de detectar la información procesable de los conjuntos grandes de datos. Utiliza el análisis matemático para deducir los patrones y tendencias que existen en los datos. Normalmente, estos </a:t>
            </a:r>
            <a:r>
              <a:rPr lang="es-CO" sz="2000" dirty="0">
                <a:highlight>
                  <a:srgbClr val="FFFF00"/>
                </a:highlight>
              </a:rPr>
              <a:t>patrones </a:t>
            </a:r>
            <a:r>
              <a:rPr lang="es-CO" sz="2000" dirty="0"/>
              <a:t>no se pueden detectar mediante la exploración tradicional de los datos porque las relaciones son demasiado complejas o porque hay demasiado datos. (Microsoft, 2016)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1298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ACA4F-BC33-4657-A003-ED7DAB9D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CO" sz="4000" dirty="0"/>
              <a:t>Arquitectura de Datos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C958B-2977-4AEB-9F6E-569F11B51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algn="just"/>
            <a:r>
              <a:rPr lang="es-CO" sz="2000" dirty="0"/>
              <a:t>Son los procesos de diseño de infraestructura empresarial que consiste en analizar métodos no convencionales para el almacenamiento, procesamiento, mantenimiento y exposición de  amplios volúmenes datos.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443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s-CO" dirty="0"/>
              <a:t>Pertinencia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CEAE89B-785D-4878-A66D-57991636B2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580507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5054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9336-169E-436A-B52D-8C9E1D5A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Bibliografía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83E06-1C2D-4D5B-8FCE-4133D9F82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/>
              <a:t>Downey, A.B. (2015). Think Python: How to think like a computer scientist (2nd Ed.)</a:t>
            </a:r>
          </a:p>
          <a:p>
            <a:r>
              <a:rPr lang="en-US" sz="2000" dirty="0" err="1"/>
              <a:t>Griffit</a:t>
            </a:r>
            <a:r>
              <a:rPr lang="en-US" sz="2000" dirty="0"/>
              <a:t>, E. (2020) Every Minute Online Is a Battle for Consumer Attention. Disponible </a:t>
            </a:r>
            <a:r>
              <a:rPr lang="en-US" sz="2000" dirty="0" err="1"/>
              <a:t>en</a:t>
            </a:r>
            <a:r>
              <a:rPr lang="en-US" sz="2000" dirty="0"/>
              <a:t>: https://www.pcmag.com/news/367289/every-minute-online-is-a-battle-for-consumer-attention</a:t>
            </a:r>
          </a:p>
          <a:p>
            <a:r>
              <a:rPr lang="en-US" sz="2000" dirty="0"/>
              <a:t>Wentworth, P., </a:t>
            </a:r>
            <a:r>
              <a:rPr lang="en-US" sz="2000" dirty="0" err="1"/>
              <a:t>Elkner</a:t>
            </a:r>
            <a:r>
              <a:rPr lang="en-US" sz="2000" dirty="0"/>
              <a:t>, J., Downey, A.B., &amp; Meyers, C. (2018). How to think like a computer scientist: Learning with Python 3 documentation (3rd Ed.)</a:t>
            </a:r>
          </a:p>
          <a:p>
            <a:r>
              <a:rPr lang="en-US" sz="2000" dirty="0" err="1"/>
              <a:t>Goicoechea</a:t>
            </a:r>
            <a:r>
              <a:rPr lang="en-US" sz="2000" dirty="0"/>
              <a:t>, 2009. CRISP-DM, Una </a:t>
            </a:r>
            <a:r>
              <a:rPr lang="en-US" sz="2000" dirty="0" err="1"/>
              <a:t>metodología</a:t>
            </a:r>
            <a:r>
              <a:rPr lang="en-US" sz="2000" dirty="0"/>
              <a:t> para </a:t>
            </a:r>
            <a:r>
              <a:rPr lang="en-US" sz="2000" dirty="0" err="1"/>
              <a:t>proyectos</a:t>
            </a:r>
            <a:r>
              <a:rPr lang="en-US" sz="2000" dirty="0"/>
              <a:t> de </a:t>
            </a:r>
            <a:r>
              <a:rPr lang="en-US" sz="2000" dirty="0" err="1"/>
              <a:t>Minería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 Disponible </a:t>
            </a:r>
            <a:r>
              <a:rPr lang="en-US" sz="2000" dirty="0" err="1"/>
              <a:t>en</a:t>
            </a:r>
            <a:r>
              <a:rPr lang="en-US" sz="2000" dirty="0"/>
              <a:t>: https://anibalgoicochea.com/2009/08/11/crisp-dm-una-metodologia-para-proyectos-de-mineria-de-datos/</a:t>
            </a:r>
          </a:p>
          <a:p>
            <a:r>
              <a:rPr lang="en-US" sz="2000" dirty="0"/>
              <a:t>KIMBALL, </a:t>
            </a:r>
            <a:r>
              <a:rPr lang="en-US" sz="2000" dirty="0" err="1"/>
              <a:t>Ralph.The</a:t>
            </a:r>
            <a:r>
              <a:rPr lang="en-US" sz="2000" dirty="0"/>
              <a:t> Data Warehouse Lifecycle Toolkit. John Wiley &amp; Sons. 1998</a:t>
            </a:r>
          </a:p>
          <a:p>
            <a:r>
              <a:rPr lang="en-US" sz="2000" dirty="0"/>
              <a:t>Moreno, Francisco. </a:t>
            </a:r>
            <a:r>
              <a:rPr lang="en-US" sz="2000" dirty="0" err="1"/>
              <a:t>Notas</a:t>
            </a:r>
            <a:r>
              <a:rPr lang="en-US" sz="2000" dirty="0"/>
              <a:t> de </a:t>
            </a:r>
            <a:r>
              <a:rPr lang="en-US" sz="2000" dirty="0" err="1"/>
              <a:t>clase</a:t>
            </a:r>
            <a:r>
              <a:rPr lang="en-US" sz="2000" dirty="0"/>
              <a:t> </a:t>
            </a:r>
            <a:r>
              <a:rPr lang="en-US" sz="2000" dirty="0" err="1"/>
              <a:t>Tópicos</a:t>
            </a:r>
            <a:r>
              <a:rPr lang="en-US" sz="2000" dirty="0"/>
              <a:t> </a:t>
            </a:r>
            <a:r>
              <a:rPr lang="en-US" sz="2000" dirty="0" err="1"/>
              <a:t>avanzados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bases de </a:t>
            </a:r>
            <a:r>
              <a:rPr lang="en-US" sz="2000" dirty="0" err="1"/>
              <a:t>datos</a:t>
            </a:r>
            <a:r>
              <a:rPr lang="en-US" sz="2000" dirty="0"/>
              <a:t>. Universidad Nacional. 2014</a:t>
            </a:r>
          </a:p>
          <a:p>
            <a:r>
              <a:rPr lang="en-US" sz="2000" dirty="0"/>
              <a:t>Microsoft 2016. </a:t>
            </a:r>
            <a:r>
              <a:rPr lang="en-US" sz="2000" dirty="0" err="1"/>
              <a:t>Minería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 y </a:t>
            </a:r>
            <a:r>
              <a:rPr lang="en-US" sz="2000" dirty="0" err="1"/>
              <a:t>Algoritmos</a:t>
            </a:r>
            <a:r>
              <a:rPr lang="en-US" sz="2000" dirty="0"/>
              <a:t> de </a:t>
            </a:r>
            <a:r>
              <a:rPr lang="en-US" sz="2000" dirty="0" err="1"/>
              <a:t>Minería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. Disponible </a:t>
            </a:r>
            <a:r>
              <a:rPr lang="en-US" sz="2000" dirty="0" err="1"/>
              <a:t>en:https</a:t>
            </a:r>
            <a:r>
              <a:rPr lang="en-US" sz="2000" dirty="0"/>
              <a:t>://msdn.microsoft.com/es-es/library/ms175595(v=sql.120).aspx</a:t>
            </a:r>
          </a:p>
          <a:p>
            <a:r>
              <a:rPr lang="en-US" sz="2000" dirty="0"/>
              <a:t>Pineda, Andrés &amp; Torres, Wilmer. </a:t>
            </a:r>
            <a:r>
              <a:rPr lang="en-US" sz="2000" dirty="0" err="1"/>
              <a:t>Prototipo</a:t>
            </a:r>
            <a:r>
              <a:rPr lang="en-US" sz="2000" dirty="0"/>
              <a:t> de una bodega de </a:t>
            </a:r>
            <a:r>
              <a:rPr lang="en-US" sz="2000" dirty="0" err="1"/>
              <a:t>datos</a:t>
            </a:r>
            <a:r>
              <a:rPr lang="en-US" sz="2000" dirty="0"/>
              <a:t> para la </a:t>
            </a:r>
            <a:r>
              <a:rPr lang="en-US" sz="2000" dirty="0" err="1"/>
              <a:t>empresa</a:t>
            </a:r>
            <a:r>
              <a:rPr lang="en-US" sz="2000" dirty="0"/>
              <a:t> </a:t>
            </a:r>
            <a:r>
              <a:rPr lang="en-US" sz="2000" dirty="0" err="1"/>
              <a:t>salón</a:t>
            </a:r>
            <a:r>
              <a:rPr lang="en-US" sz="2000" dirty="0"/>
              <a:t> del </a:t>
            </a:r>
            <a:r>
              <a:rPr lang="en-US" sz="2000" dirty="0" err="1"/>
              <a:t>Automóvil</a:t>
            </a:r>
            <a:r>
              <a:rPr lang="en-US" sz="2000" dirty="0"/>
              <a:t>. Universidad Libre. 2011</a:t>
            </a:r>
          </a:p>
          <a:p>
            <a:r>
              <a:rPr lang="en-US" sz="2000" dirty="0"/>
              <a:t>MOSS, Larissa T. ATRE, Shaku. Business Intelligence Roadmap: The Complete Project Lifecycle for Decision-Support Applications. Editorial Pearson Education. </a:t>
            </a:r>
            <a:r>
              <a:rPr lang="en-US" sz="2000" dirty="0" err="1"/>
              <a:t>Tercera</a:t>
            </a:r>
            <a:r>
              <a:rPr lang="en-US" sz="2000" dirty="0"/>
              <a:t> ed. Boston. 2003.</a:t>
            </a:r>
          </a:p>
          <a:p>
            <a:r>
              <a:rPr lang="en-US" sz="2000" dirty="0"/>
              <a:t>https://www.icas.com/ca-today-news/10-companies-using-big-data</a:t>
            </a:r>
          </a:p>
          <a:p>
            <a:r>
              <a:rPr lang="en-US" sz="2000" dirty="0"/>
              <a:t>https://www.gigabitmagazine.com/top10/top-10-biggest-data-centres-world</a:t>
            </a:r>
          </a:p>
        </p:txBody>
      </p:sp>
    </p:spTree>
    <p:extLst>
      <p:ext uri="{BB962C8B-B14F-4D97-AF65-F5344CB8AC3E}">
        <p14:creationId xmlns:p14="http://schemas.microsoft.com/office/powerpoint/2010/main" val="1434362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9336-169E-436A-B52D-8C9E1D5A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Bibliografía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83E06-1C2D-4D5B-8FCE-4133D9F82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sz="2000" dirty="0"/>
          </a:p>
          <a:p>
            <a:r>
              <a:rPr lang="en-US" sz="2000" dirty="0" err="1"/>
              <a:t>Imágenes</a:t>
            </a:r>
            <a:endParaRPr lang="en-US" sz="2000" dirty="0"/>
          </a:p>
          <a:p>
            <a:r>
              <a:rPr lang="en-US" sz="2000" dirty="0"/>
              <a:t>https://www.xataka.com/ordenadores/ibm-350-el-primer-ordenador-con-disco-duro</a:t>
            </a:r>
          </a:p>
          <a:p>
            <a:r>
              <a:rPr lang="en-US" sz="2000" dirty="0"/>
              <a:t>https://www.youtube.com/watch?v=rNe9T1FRhwg</a:t>
            </a:r>
          </a:p>
          <a:p>
            <a:r>
              <a:rPr lang="en-US" sz="2000" dirty="0"/>
              <a:t>https://www.worthpoint.com/worthopedia/combo-rodime-ro352-10mb-mfm-hard-1819161708</a:t>
            </a:r>
          </a:p>
          <a:p>
            <a:r>
              <a:rPr lang="en-US" sz="2000" dirty="0"/>
              <a:t>https://www.amazon.com/-/es/Seagate-BarraCuda-Pro-computadora-ST12000DM0007/dp/B082YJHBHC</a:t>
            </a:r>
          </a:p>
          <a:p>
            <a:r>
              <a:rPr lang="en-US" sz="2000" dirty="0"/>
              <a:t>https://es.wikipedia.org/wiki/Disquete</a:t>
            </a:r>
          </a:p>
          <a:p>
            <a:r>
              <a:rPr lang="en-US" sz="2000" dirty="0"/>
              <a:t>https://elretronostalgico.wordpress.com/2017/03/30/el-laserdisc-o-ese-gran-desconocido-en-la-guerra-entre-el-vhs-y-betamax/</a:t>
            </a:r>
          </a:p>
          <a:p>
            <a:r>
              <a:rPr lang="en-US" sz="2000" dirty="0"/>
              <a:t>https://www.tierragamer.com/wp-content/uploads/2019/02/cd-dvd-blu-ray-discs-660x400.jpg</a:t>
            </a:r>
          </a:p>
          <a:p>
            <a:r>
              <a:rPr lang="en-US" sz="2000" dirty="0"/>
              <a:t>https://www.didacticaselectronicas.com/images/stories/virtuemart/product/SD16GB_C10.png</a:t>
            </a:r>
          </a:p>
          <a:p>
            <a:r>
              <a:rPr lang="en-US" sz="2000" dirty="0"/>
              <a:t>https://www.fayerwayer.com/2019/02/tarjeta-microsd-1tb/</a:t>
            </a:r>
          </a:p>
          <a:p>
            <a:r>
              <a:rPr lang="en-US" sz="2000" dirty="0"/>
              <a:t>https://www.samsung.com/us/computing/memory-storage/solid-state-drives/ssd-860-evo-2-5--sata-iii-2tb-mz-76e2t0b-am/</a:t>
            </a:r>
          </a:p>
          <a:p>
            <a:r>
              <a:rPr lang="en-US" sz="2000" dirty="0"/>
              <a:t>https://www.samsung.com/za/memory-storage/970-evo-nvme-m2-ssd/MZ-V7E2T0BW/</a:t>
            </a:r>
          </a:p>
          <a:p>
            <a:r>
              <a:rPr lang="en-US" sz="2000" dirty="0"/>
              <a:t>https://whatsthebigdata.files.wordpress.com/2016/10/ai_data-science-diagram2.jpg?w=640</a:t>
            </a:r>
          </a:p>
          <a:p>
            <a:r>
              <a:rPr lang="en-US" sz="2000" dirty="0"/>
              <a:t>https://hackernoon.com/jump-start-to-artificial-intelligence-f6eb30d624ec</a:t>
            </a:r>
          </a:p>
          <a:p>
            <a:r>
              <a:rPr lang="en-US" sz="2000" dirty="0"/>
              <a:t>https://bookdown.org/dparedesi/data-science-con-r/introducci%C3%B3n.html</a:t>
            </a:r>
          </a:p>
        </p:txBody>
      </p:sp>
    </p:spTree>
    <p:extLst>
      <p:ext uri="{BB962C8B-B14F-4D97-AF65-F5344CB8AC3E}">
        <p14:creationId xmlns:p14="http://schemas.microsoft.com/office/powerpoint/2010/main" val="3835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s-CO" dirty="0"/>
              <a:t>Objetivos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B9AC85D-B288-46AB-90C8-2587E5A65E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79756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706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3886892E-5C66-4642-9EBB-698ACC3E4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400"/>
            <a:ext cx="12192000" cy="6874400"/>
          </a:xfrm>
        </p:spPr>
      </p:pic>
    </p:spTree>
    <p:extLst>
      <p:ext uri="{BB962C8B-B14F-4D97-AF65-F5344CB8AC3E}">
        <p14:creationId xmlns:p14="http://schemas.microsoft.com/office/powerpoint/2010/main" val="217496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D8F62C-A2C9-407C-9F04-BC7F30DF18ED}"/>
              </a:ext>
            </a:extLst>
          </p:cNvPr>
          <p:cNvSpPr txBox="1"/>
          <p:nvPr/>
        </p:nvSpPr>
        <p:spPr>
          <a:xfrm>
            <a:off x="122951" y="6581001"/>
            <a:ext cx="8593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Fuente: https://www.pcmag.com/news/367289/every-minute-online-is-a-battle-for-consumer-attention</a:t>
            </a:r>
            <a:endParaRPr lang="en-US" sz="1200" dirty="0"/>
          </a:p>
        </p:txBody>
      </p:sp>
      <p:pic>
        <p:nvPicPr>
          <p:cNvPr id="3" name="Picture 2" descr="A picture containing device&#10;&#10;Description automatically generated">
            <a:extLst>
              <a:ext uri="{FF2B5EF4-FFF2-40B4-BE49-F238E27FC236}">
                <a16:creationId xmlns:a16="http://schemas.microsoft.com/office/drawing/2014/main" id="{0602141C-1B19-4669-9AC0-027CDB5C5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3" y="0"/>
            <a:ext cx="6254620" cy="64008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F91DFCE-AD5E-4183-BE24-B613C4619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85725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55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D89B8-BFD4-4A9E-BDD0-73BDC1AB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Estadísticas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63724-D94E-44BB-B6A1-84B5AAD45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738" y="3003550"/>
            <a:ext cx="7500938" cy="2736850"/>
          </a:xfrm>
        </p:spPr>
        <p:txBody>
          <a:bodyPr wrap="square" anchor="t">
            <a:normAutofit/>
          </a:bodyPr>
          <a:lstStyle/>
          <a:p>
            <a:r>
              <a:rPr lang="es-CO" sz="1500" i="1" dirty="0"/>
              <a:t> 1.7MB cada Segundo por cada persona!!</a:t>
            </a:r>
          </a:p>
          <a:p>
            <a:r>
              <a:rPr lang="es-CO" sz="1500" i="1" dirty="0"/>
              <a:t>3,8 Billones de personas en internet con un crecimiento de casi 8% cada dos años.</a:t>
            </a:r>
          </a:p>
          <a:p>
            <a:r>
              <a:rPr lang="es-CO" sz="1500" i="1" dirty="0"/>
              <a:t>90 % de los datos han sido creados en los dos últimos años.</a:t>
            </a:r>
          </a:p>
          <a:p>
            <a:r>
              <a:rPr lang="es-CO" sz="1500" i="1" dirty="0"/>
              <a:t>La mitad de las búsquedas se realizan desde móviles.</a:t>
            </a:r>
          </a:p>
          <a:p>
            <a:r>
              <a:rPr lang="es-CO" sz="1500" i="1" dirty="0"/>
              <a:t>Google procesa mas de 40mil búsquedas por segundo. 3.5 billones de búsquedas por día y 5 billones con otros buscadores.</a:t>
            </a:r>
          </a:p>
          <a:p>
            <a:r>
              <a:rPr lang="es-CO" sz="1500" i="1" dirty="0"/>
              <a:t>2 billones de usuarios de Facebook  = 1 de cada 4 personas tiene FB.</a:t>
            </a:r>
          </a:p>
          <a:p>
            <a:r>
              <a:rPr lang="es-CO" sz="1500" i="1" dirty="0"/>
              <a:t>300 millones de fotos por día.</a:t>
            </a:r>
          </a:p>
          <a:p>
            <a:endParaRPr lang="es-CO" sz="1500" i="1" dirty="0"/>
          </a:p>
          <a:p>
            <a:endParaRPr lang="es-CO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BC827-A921-4C1E-AE1A-AFFAF32F14A8}"/>
              </a:ext>
            </a:extLst>
          </p:cNvPr>
          <p:cNvSpPr txBox="1"/>
          <p:nvPr/>
        </p:nvSpPr>
        <p:spPr>
          <a:xfrm>
            <a:off x="8912225" y="3003550"/>
            <a:ext cx="2400300" cy="273685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hlinkClick r:id="rId2"/>
              </a:rPr>
              <a:t>https://www.forbes.com/sites/bernardmarr/2018/05/21/how-much-data-do-we-create-every-day-the-mind-blowing-stats-everyone-should-read/#26c56b4960ba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5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520A0-88CA-4DAB-9DCE-46DC59F1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CO" sz="4000"/>
              <a:t>Data Centers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5AF56-3F4F-4D9A-87B5-9ACABC9D4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s-CO" sz="2000"/>
              <a:t>Estados Unidos tiene mas de 7000 data centers</a:t>
            </a:r>
          </a:p>
          <a:p>
            <a:r>
              <a:rPr lang="es-CO" sz="2000"/>
              <a:t>Google tiene 35 con mas de 1 millón de servidores</a:t>
            </a:r>
          </a:p>
          <a:p>
            <a:r>
              <a:rPr lang="es-CO" sz="2000"/>
              <a:t>Hewlett-Packard tiene 85 data centers</a:t>
            </a:r>
          </a:p>
          <a:p>
            <a:r>
              <a:rPr lang="es-CO" sz="2000"/>
              <a:t>Data centers de mas de 600 mil m2</a:t>
            </a:r>
          </a:p>
          <a:p>
            <a:r>
              <a:rPr lang="es-CO" sz="2000"/>
              <a:t>AWS +21 Data Centers</a:t>
            </a:r>
          </a:p>
          <a:p>
            <a:r>
              <a:rPr lang="es-CO" sz="2000"/>
              <a:t>Azure +40 Data Centers</a:t>
            </a:r>
          </a:p>
          <a:p>
            <a:r>
              <a:rPr lang="es-CO" sz="2000"/>
              <a:t>Google Cloud +23 Data Centers</a:t>
            </a:r>
          </a:p>
          <a:p>
            <a:r>
              <a:rPr lang="es-CO" sz="2000"/>
              <a:t>Hostdime Inc – 80 mil servidores -  6.400 m2</a:t>
            </a:r>
          </a:p>
        </p:txBody>
      </p:sp>
    </p:spTree>
    <p:extLst>
      <p:ext uri="{BB962C8B-B14F-4D97-AF65-F5344CB8AC3E}">
        <p14:creationId xmlns:p14="http://schemas.microsoft.com/office/powerpoint/2010/main" val="2213621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C619-2187-446F-9E2D-764FA263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371" y="-21502"/>
            <a:ext cx="10515600" cy="1325563"/>
          </a:xfrm>
        </p:spPr>
        <p:txBody>
          <a:bodyPr/>
          <a:lstStyle/>
          <a:p>
            <a:r>
              <a:rPr lang="es-CO" dirty="0"/>
              <a:t>Evolución de los discos duros</a:t>
            </a:r>
            <a:endParaRPr lang="en-US" dirty="0"/>
          </a:p>
        </p:txBody>
      </p:sp>
      <p:pic>
        <p:nvPicPr>
          <p:cNvPr id="2050" name="Picture 2" descr="IBM 350, el primer ordenador con disco duro">
            <a:extLst>
              <a:ext uri="{FF2B5EF4-FFF2-40B4-BE49-F238E27FC236}">
                <a16:creationId xmlns:a16="http://schemas.microsoft.com/office/drawing/2014/main" id="{9450F61F-D61C-445D-9E3B-46F17DC24C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29" y="1146418"/>
            <a:ext cx="4606709" cy="487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90899C0-F815-4341-AA66-5F9D5FD953CF}"/>
              </a:ext>
            </a:extLst>
          </p:cNvPr>
          <p:cNvSpPr/>
          <p:nvPr/>
        </p:nvSpPr>
        <p:spPr>
          <a:xfrm>
            <a:off x="950029" y="6022082"/>
            <a:ext cx="4194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1956: </a:t>
            </a:r>
            <a:r>
              <a:rPr lang="en-US" dirty="0">
                <a:solidFill>
                  <a:srgbClr val="111111"/>
                </a:solidFill>
                <a:latin typeface="Tofino"/>
              </a:rPr>
              <a:t>IBM 350: 5MB </a:t>
            </a:r>
            <a:r>
              <a:rPr lang="en-US" dirty="0"/>
              <a:t>1.200 rpm</a:t>
            </a:r>
            <a:r>
              <a:rPr lang="en-US" dirty="0">
                <a:solidFill>
                  <a:srgbClr val="111111"/>
                </a:solidFill>
                <a:latin typeface="Tofino"/>
              </a:rPr>
              <a:t> 1 </a:t>
            </a:r>
            <a:r>
              <a:rPr lang="en-US" dirty="0" err="1">
                <a:solidFill>
                  <a:srgbClr val="111111"/>
                </a:solidFill>
                <a:latin typeface="Tofino"/>
              </a:rPr>
              <a:t>Tonelada</a:t>
            </a:r>
            <a:endParaRPr lang="en-US" b="0" i="0" dirty="0">
              <a:solidFill>
                <a:srgbClr val="111111"/>
              </a:solidFill>
              <a:effectLst/>
              <a:latin typeface="Tofino"/>
            </a:endParaRPr>
          </a:p>
        </p:txBody>
      </p:sp>
      <p:pic>
        <p:nvPicPr>
          <p:cNvPr id="2052" name="Picture 4" descr="Resultado de imagen para ST506">
            <a:extLst>
              <a:ext uri="{FF2B5EF4-FFF2-40B4-BE49-F238E27FC236}">
                <a16:creationId xmlns:a16="http://schemas.microsoft.com/office/drawing/2014/main" id="{16B052A5-72DD-407D-9968-0895002C8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442" y="1341056"/>
            <a:ext cx="4820529" cy="207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D33289-80F4-4652-9A1E-904745A3D0B9}"/>
              </a:ext>
            </a:extLst>
          </p:cNvPr>
          <p:cNvSpPr/>
          <p:nvPr/>
        </p:nvSpPr>
        <p:spPr>
          <a:xfrm>
            <a:off x="6306053" y="3429000"/>
            <a:ext cx="5387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1980: </a:t>
            </a:r>
            <a:r>
              <a:rPr lang="en-US" dirty="0">
                <a:solidFill>
                  <a:srgbClr val="111111"/>
                </a:solidFill>
                <a:latin typeface="Tofino"/>
              </a:rPr>
              <a:t>Seagate </a:t>
            </a:r>
            <a:r>
              <a:rPr lang="es-ES" dirty="0"/>
              <a:t>ST-506</a:t>
            </a:r>
            <a:r>
              <a:rPr lang="en-US" dirty="0">
                <a:solidFill>
                  <a:srgbClr val="111111"/>
                </a:solidFill>
                <a:latin typeface="Tofino"/>
              </a:rPr>
              <a:t>: 5MB </a:t>
            </a:r>
            <a:r>
              <a:rPr lang="en-US" dirty="0" err="1"/>
              <a:t>Casí</a:t>
            </a:r>
            <a:r>
              <a:rPr lang="en-US" dirty="0"/>
              <a:t> $4000 </a:t>
            </a:r>
            <a:r>
              <a:rPr lang="en-US" dirty="0" err="1"/>
              <a:t>dolares</a:t>
            </a:r>
            <a:r>
              <a:rPr lang="en-US" dirty="0"/>
              <a:t> </a:t>
            </a:r>
            <a:r>
              <a:rPr lang="en-US" dirty="0" err="1"/>
              <a:t>actuales</a:t>
            </a:r>
            <a:endParaRPr lang="en-US" dirty="0">
              <a:solidFill>
                <a:srgbClr val="111111"/>
              </a:solidFill>
              <a:latin typeface="Tofino"/>
            </a:endParaRPr>
          </a:p>
        </p:txBody>
      </p:sp>
      <p:pic>
        <p:nvPicPr>
          <p:cNvPr id="2054" name="Picture 6" descr="Resultado de imagen para Rodime RO352">
            <a:extLst>
              <a:ext uri="{FF2B5EF4-FFF2-40B4-BE49-F238E27FC236}">
                <a16:creationId xmlns:a16="http://schemas.microsoft.com/office/drawing/2014/main" id="{93D94344-128E-4DD4-BC06-38E1292ED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442" y="3763550"/>
            <a:ext cx="4820529" cy="215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6CECB8-0650-41FF-9998-F976043A3650}"/>
              </a:ext>
            </a:extLst>
          </p:cNvPr>
          <p:cNvSpPr/>
          <p:nvPr/>
        </p:nvSpPr>
        <p:spPr>
          <a:xfrm>
            <a:off x="7741769" y="6022082"/>
            <a:ext cx="2835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1980: </a:t>
            </a:r>
            <a:r>
              <a:rPr lang="en-US" dirty="0" err="1">
                <a:solidFill>
                  <a:srgbClr val="111111"/>
                </a:solidFill>
                <a:latin typeface="Tofino"/>
              </a:rPr>
              <a:t>Rodime</a:t>
            </a:r>
            <a:r>
              <a:rPr lang="en-US" dirty="0">
                <a:solidFill>
                  <a:srgbClr val="111111"/>
                </a:solidFill>
                <a:latin typeface="Tofino"/>
              </a:rPr>
              <a:t> RO352: 10MB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4AEC7-AFFE-4695-97FC-9B719FCCA479}"/>
              </a:ext>
            </a:extLst>
          </p:cNvPr>
          <p:cNvSpPr txBox="1"/>
          <p:nvPr/>
        </p:nvSpPr>
        <p:spPr>
          <a:xfrm>
            <a:off x="78273" y="6273225"/>
            <a:ext cx="4221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Fuentes: </a:t>
            </a:r>
          </a:p>
          <a:p>
            <a:r>
              <a:rPr lang="es-CO" sz="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https://www.xataka.com/ordenadores/ibm-350-el-primer-ordenador-con-disco-duro</a:t>
            </a:r>
            <a:endParaRPr lang="es-CO" sz="800" dirty="0"/>
          </a:p>
          <a:p>
            <a:r>
              <a:rPr lang="en-US" sz="8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https://www.youtube.com/watch?v=rNe9T1FRhwg</a:t>
            </a:r>
            <a:endParaRPr lang="en-US" sz="800" dirty="0"/>
          </a:p>
          <a:p>
            <a:r>
              <a:rPr lang="en-US" sz="800" dirty="0"/>
              <a:t>https://www.worthpoint.com/worthopedia/combo-rodime-ro352-10mb-mfm-hard-1819161708</a:t>
            </a:r>
          </a:p>
        </p:txBody>
      </p:sp>
    </p:spTree>
    <p:extLst>
      <p:ext uri="{BB962C8B-B14F-4D97-AF65-F5344CB8AC3E}">
        <p14:creationId xmlns:p14="http://schemas.microsoft.com/office/powerpoint/2010/main" val="54943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Seagate Barracuda Pro">
            <a:extLst>
              <a:ext uri="{FF2B5EF4-FFF2-40B4-BE49-F238E27FC236}">
                <a16:creationId xmlns:a16="http://schemas.microsoft.com/office/drawing/2014/main" id="{DF0515F8-08EC-40CE-A890-53612219F4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9" r="23116"/>
          <a:stretch/>
        </p:blipFill>
        <p:spPr bwMode="auto">
          <a:xfrm>
            <a:off x="233943" y="0"/>
            <a:ext cx="308687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83055D-A4E3-49D1-A917-44271C444D79}"/>
              </a:ext>
            </a:extLst>
          </p:cNvPr>
          <p:cNvSpPr/>
          <p:nvPr/>
        </p:nvSpPr>
        <p:spPr>
          <a:xfrm>
            <a:off x="233944" y="4351338"/>
            <a:ext cx="3086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2019: </a:t>
            </a:r>
            <a:r>
              <a:rPr lang="en-US" dirty="0">
                <a:solidFill>
                  <a:srgbClr val="111111"/>
                </a:solidFill>
                <a:latin typeface="Tofino"/>
              </a:rPr>
              <a:t>Seagate Barracuda 12 TB</a:t>
            </a:r>
          </a:p>
        </p:txBody>
      </p:sp>
      <p:pic>
        <p:nvPicPr>
          <p:cNvPr id="1028" name="Picture 4" descr="Resultado de imagen para Disquete de 8&quot;">
            <a:extLst>
              <a:ext uri="{FF2B5EF4-FFF2-40B4-BE49-F238E27FC236}">
                <a16:creationId xmlns:a16="http://schemas.microsoft.com/office/drawing/2014/main" id="{E0F36E94-BBED-4DFC-8610-6E6D0A081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022" y="168812"/>
            <a:ext cx="5781821" cy="280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38F388-5DEC-420F-A4B5-60479A8A9A86}"/>
              </a:ext>
            </a:extLst>
          </p:cNvPr>
          <p:cNvSpPr txBox="1"/>
          <p:nvPr/>
        </p:nvSpPr>
        <p:spPr>
          <a:xfrm>
            <a:off x="9734843" y="454969"/>
            <a:ext cx="22232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1971: </a:t>
            </a:r>
            <a:r>
              <a:rPr lang="en-US" b="1" dirty="0" err="1"/>
              <a:t>Disquete</a:t>
            </a:r>
            <a:r>
              <a:rPr lang="en-US" b="1" dirty="0"/>
              <a:t> de 8“ – 100Kb – 1976 </a:t>
            </a:r>
            <a:r>
              <a:rPr lang="en-US" b="1" dirty="0" err="1"/>
              <a:t>Disquete</a:t>
            </a:r>
            <a:r>
              <a:rPr lang="en-US" b="1" dirty="0"/>
              <a:t> de 5¼"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360KB – </a:t>
            </a:r>
          </a:p>
          <a:p>
            <a:r>
              <a:rPr lang="en-US" b="1" dirty="0" err="1"/>
              <a:t>Disquete</a:t>
            </a:r>
            <a:r>
              <a:rPr lang="en-US" b="1" dirty="0"/>
              <a:t> de 3,5“ 720KB y 1,44MB</a:t>
            </a:r>
          </a:p>
          <a:p>
            <a:r>
              <a:rPr lang="en-US" b="1" dirty="0"/>
              <a:t> </a:t>
            </a:r>
          </a:p>
          <a:p>
            <a:endParaRPr lang="en-US" dirty="0"/>
          </a:p>
        </p:txBody>
      </p:sp>
      <p:pic>
        <p:nvPicPr>
          <p:cNvPr id="1030" name="Picture 6" descr="Resultado de imagen para Laserdisc">
            <a:extLst>
              <a:ext uri="{FF2B5EF4-FFF2-40B4-BE49-F238E27FC236}">
                <a16:creationId xmlns:a16="http://schemas.microsoft.com/office/drawing/2014/main" id="{F5934356-F21B-4429-A18C-3E535220A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022" y="3429000"/>
            <a:ext cx="3836378" cy="306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1BA3BA-1ED9-4D77-8C99-29F990B1248A}"/>
              </a:ext>
            </a:extLst>
          </p:cNvPr>
          <p:cNvSpPr txBox="1"/>
          <p:nvPr/>
        </p:nvSpPr>
        <p:spPr>
          <a:xfrm>
            <a:off x="6161691" y="644416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1976: Laser Disc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4D2F6A-CC88-4D03-9239-601484E2C19E}"/>
              </a:ext>
            </a:extLst>
          </p:cNvPr>
          <p:cNvSpPr txBox="1"/>
          <p:nvPr/>
        </p:nvSpPr>
        <p:spPr>
          <a:xfrm>
            <a:off x="-20063" y="5736277"/>
            <a:ext cx="38828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/>
              <a:t>Fuentes: </a:t>
            </a:r>
          </a:p>
          <a:p>
            <a:r>
              <a:rPr lang="en-US" sz="800" dirty="0">
                <a:hlinkClick r:id="rId5"/>
              </a:rPr>
              <a:t>https://www.amazon.com/-/es/Seagate-BarraCuda-Pro-computadora-ST12000DM0007/dp/B082YJHBHC</a:t>
            </a:r>
            <a:endParaRPr lang="en-US" sz="800" dirty="0"/>
          </a:p>
          <a:p>
            <a:r>
              <a:rPr lang="en-US" sz="800" dirty="0">
                <a:hlinkClick r:id="rId6"/>
              </a:rPr>
              <a:t>https://es.wikipedia.org/wiki/Disquete</a:t>
            </a:r>
            <a:endParaRPr lang="en-US" sz="800" dirty="0"/>
          </a:p>
          <a:p>
            <a:r>
              <a:rPr lang="en-US" sz="800" dirty="0">
                <a:hlinkClick r:id="rId7"/>
              </a:rPr>
              <a:t>https://elretronostalgico.wordpress.com/2017/03/30/el-laserdisc-o-ese-gran-desconocido-en-la-guerra-entre-el-vhs-y-betamax/</a:t>
            </a:r>
            <a:endParaRPr lang="en-US" sz="800" dirty="0"/>
          </a:p>
          <a:p>
            <a:r>
              <a:rPr lang="en-US" sz="800" dirty="0"/>
              <a:t>https://www.tierragamer.com/wp-content/uploads/2019/02/cd-dvd-blu-ray-discs-660x400.jpg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133CAD-A624-4C32-AD50-0013C85A2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00" y="3661859"/>
            <a:ext cx="4295582" cy="260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1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760</TotalTime>
  <Words>1486</Words>
  <Application>Microsoft Office PowerPoint</Application>
  <PresentationFormat>Widescreen</PresentationFormat>
  <Paragraphs>103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Tofino</vt:lpstr>
      <vt:lpstr>Office Theme</vt:lpstr>
      <vt:lpstr>PowerPoint Presentation</vt:lpstr>
      <vt:lpstr>Pertinencia</vt:lpstr>
      <vt:lpstr>Objetivos</vt:lpstr>
      <vt:lpstr>PowerPoint Presentation</vt:lpstr>
      <vt:lpstr>PowerPoint Presentation</vt:lpstr>
      <vt:lpstr>Estadísticas</vt:lpstr>
      <vt:lpstr>Data Centers</vt:lpstr>
      <vt:lpstr>Evolución de los discos duros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Conceptos importantes.</vt:lpstr>
      <vt:lpstr>Analítica de datos</vt:lpstr>
      <vt:lpstr> Artificial Intelligence</vt:lpstr>
      <vt:lpstr>Machine Learning</vt:lpstr>
      <vt:lpstr>Data Mining</vt:lpstr>
      <vt:lpstr>Arquitectura de Datos</vt:lpstr>
      <vt:lpstr>Bibliografía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Faider Florez Valencia</dc:creator>
  <cp:lastModifiedBy>Faider</cp:lastModifiedBy>
  <cp:revision>35</cp:revision>
  <dcterms:created xsi:type="dcterms:W3CDTF">2020-08-10T15:12:44Z</dcterms:created>
  <dcterms:modified xsi:type="dcterms:W3CDTF">2021-08-29T21:34:17Z</dcterms:modified>
</cp:coreProperties>
</file>