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364" r:id="rId3"/>
    <p:sldId id="358" r:id="rId4"/>
    <p:sldId id="359" r:id="rId5"/>
    <p:sldId id="360" r:id="rId6"/>
    <p:sldId id="361" r:id="rId7"/>
    <p:sldId id="365" r:id="rId8"/>
    <p:sldId id="366" r:id="rId9"/>
    <p:sldId id="367" r:id="rId10"/>
    <p:sldId id="368" r:id="rId11"/>
    <p:sldId id="369" r:id="rId12"/>
    <p:sldId id="370" r:id="rId13"/>
    <p:sldId id="372" r:id="rId14"/>
    <p:sldId id="371" r:id="rId15"/>
    <p:sldId id="373" r:id="rId16"/>
    <p:sldId id="376" r:id="rId17"/>
    <p:sldId id="378" r:id="rId18"/>
    <p:sldId id="380" r:id="rId19"/>
    <p:sldId id="379" r:id="rId20"/>
    <p:sldId id="381" r:id="rId21"/>
    <p:sldId id="330" r:id="rId22"/>
    <p:sldId id="331" r:id="rId23"/>
    <p:sldId id="332" r:id="rId24"/>
    <p:sldId id="333" r:id="rId25"/>
    <p:sldId id="334" r:id="rId26"/>
    <p:sldId id="335" r:id="rId27"/>
    <p:sldId id="336" r:id="rId28"/>
    <p:sldId id="337" r:id="rId29"/>
    <p:sldId id="339" r:id="rId30"/>
    <p:sldId id="340" r:id="rId31"/>
    <p:sldId id="382" r:id="rId32"/>
    <p:sldId id="341" r:id="rId33"/>
    <p:sldId id="327" r:id="rId34"/>
    <p:sldId id="32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0" d="100"/>
          <a:sy n="110" d="100"/>
        </p:scale>
        <p:origin x="5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BD684-D18B-41B3-8F77-97B2B05C968A}"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B10C-69FD-45F2-B52C-7C597214E48B}" type="slidenum">
              <a:rPr lang="en-US" smtClean="0"/>
              <a:t>‹#›</a:t>
            </a:fld>
            <a:endParaRPr lang="en-US"/>
          </a:p>
        </p:txBody>
      </p:sp>
    </p:spTree>
    <p:extLst>
      <p:ext uri="{BB962C8B-B14F-4D97-AF65-F5344CB8AC3E}">
        <p14:creationId xmlns:p14="http://schemas.microsoft.com/office/powerpoint/2010/main" val="38572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050F-D482-4908-9AB3-A1CBD7BC0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E36BF-7DDC-4F72-AD36-2245DAD9B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8EF4BB-7F2D-4F91-A7A0-138CEECF0259}"/>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9D84C338-D4E3-4806-83C5-1AE1F80FC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688D7-DAD7-48CD-B702-4A699379439C}"/>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151813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BAA1-8582-450C-A641-1FC68EDE2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DCEF12-CD69-47E6-A473-3BAD6830B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114FD-BCF3-4CB1-88FA-80D7296AD2D3}"/>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5BFE5E6E-6737-4735-BC20-006037EC3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42D0A-F47D-4602-B2D9-B700E202DB83}"/>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4698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FEF14-1024-4C7B-8BA5-9AE9A279E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8DB1DA-D872-45CA-91DB-245B8B66D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4998-4D89-4906-90E6-1898338CCA07}"/>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7C8BCFE5-E567-47B5-96FE-6770A8690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63E48-AACE-4180-8DED-761163777242}"/>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162837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845D-72FB-4691-8FB9-01A6300EB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B93E6-0E14-401D-A9D8-C3125C03A3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735D1-4346-48D8-97B7-C7506D637AC6}"/>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CD2923F0-E688-40D9-98AD-BAAC86068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7CAE5-9983-443C-A3EE-2DC324D2F11B}"/>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329590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756C-1592-4D07-9655-E232FA576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C7B562-38A8-4D4F-B1EF-2E1B41B4B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6DAB2-4E69-4284-A755-9ECC309FD7A6}"/>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8B3084F2-EDB7-4F5D-B4DB-E2DD4CD24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D757-9101-45B7-8049-DE6945BC33E8}"/>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287448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AA5C-90A2-45B3-8265-3953D1B5E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7EC5F-962E-4950-80DB-2177013D3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43EEB-4BF4-44AB-93F8-B8DC1148F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C47D1-B91C-426A-AD46-B40083B5D743}"/>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6" name="Footer Placeholder 5">
            <a:extLst>
              <a:ext uri="{FF2B5EF4-FFF2-40B4-BE49-F238E27FC236}">
                <a16:creationId xmlns:a16="http://schemas.microsoft.com/office/drawing/2014/main" id="{D3D587E0-2F9C-4133-BA93-23C3A116A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D8F73-BED2-4160-8DA3-4A097D5185F5}"/>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3238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FFAE-520D-4BC8-9DB3-07F61E10A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F5162-81A9-475B-8325-1115477AD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AD784-FBD6-42EB-A6CC-3EB3E14F4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A66F6F-77CD-40B3-A947-B2161304A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4318C-3950-4E06-9800-07D7F8522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AAE48B-FA59-49BB-8014-41D3BEFD5983}"/>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8" name="Footer Placeholder 7">
            <a:extLst>
              <a:ext uri="{FF2B5EF4-FFF2-40B4-BE49-F238E27FC236}">
                <a16:creationId xmlns:a16="http://schemas.microsoft.com/office/drawing/2014/main" id="{CA4A9F23-F3F4-49AC-889B-6EBC5D4B3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E7ECFA-78AC-4C7B-9715-1EFDC2B60797}"/>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144395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819F-0B7F-4CA0-A6F0-5B93BD949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24A36-B5AA-4BA5-B0A0-00CF9E3EBF75}"/>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4" name="Footer Placeholder 3">
            <a:extLst>
              <a:ext uri="{FF2B5EF4-FFF2-40B4-BE49-F238E27FC236}">
                <a16:creationId xmlns:a16="http://schemas.microsoft.com/office/drawing/2014/main" id="{126135D1-E879-407C-999C-EE78BA0686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0D52BA-11F5-43ED-BC03-C5C39ACF1284}"/>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33517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D110D-DB19-415B-8811-7388D109DE3D}"/>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3" name="Footer Placeholder 2">
            <a:extLst>
              <a:ext uri="{FF2B5EF4-FFF2-40B4-BE49-F238E27FC236}">
                <a16:creationId xmlns:a16="http://schemas.microsoft.com/office/drawing/2014/main" id="{297B8038-E1F9-405D-8762-0964F13161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14002-045A-4946-AF5E-127BE5BE1093}"/>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168332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89A3-F65F-4A09-83D8-1511BF9C3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67525E-BFE8-4ACF-B701-55BF79F72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F041F-D0B5-4F4B-B5D0-79D0CA6C2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44CB-0D89-4786-98E0-EA44658BE6BE}"/>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6" name="Footer Placeholder 5">
            <a:extLst>
              <a:ext uri="{FF2B5EF4-FFF2-40B4-BE49-F238E27FC236}">
                <a16:creationId xmlns:a16="http://schemas.microsoft.com/office/drawing/2014/main" id="{A07BE458-5036-4B56-AABA-44409A085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F8EC5-F145-41EA-AB36-5F4F501097ED}"/>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254291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F31A-31B8-43AD-B2E8-262A2016F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FAF8F-6A63-4055-8076-644C03437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26BF5-2A6B-4E07-89AE-B6D6E807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23B67-0C44-4649-8C0D-E65D81308E2A}"/>
              </a:ext>
            </a:extLst>
          </p:cNvPr>
          <p:cNvSpPr>
            <a:spLocks noGrp="1"/>
          </p:cNvSpPr>
          <p:nvPr>
            <p:ph type="dt" sz="half" idx="10"/>
          </p:nvPr>
        </p:nvSpPr>
        <p:spPr/>
        <p:txBody>
          <a:bodyPr/>
          <a:lstStyle/>
          <a:p>
            <a:fld id="{FD749F26-9A96-46AB-BFF1-AB94093C4876}" type="datetimeFigureOut">
              <a:rPr lang="en-US" smtClean="0"/>
              <a:t>8/29/2021</a:t>
            </a:fld>
            <a:endParaRPr lang="en-US"/>
          </a:p>
        </p:txBody>
      </p:sp>
      <p:sp>
        <p:nvSpPr>
          <p:cNvPr id="6" name="Footer Placeholder 5">
            <a:extLst>
              <a:ext uri="{FF2B5EF4-FFF2-40B4-BE49-F238E27FC236}">
                <a16:creationId xmlns:a16="http://schemas.microsoft.com/office/drawing/2014/main" id="{D85F27B5-F35A-478C-A98B-A1E63F15F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87BAD-41E7-448C-8A06-4D11B7070362}"/>
              </a:ext>
            </a:extLst>
          </p:cNvPr>
          <p:cNvSpPr>
            <a:spLocks noGrp="1"/>
          </p:cNvSpPr>
          <p:nvPr>
            <p:ph type="sldNum" sz="quarter" idx="12"/>
          </p:nvPr>
        </p:nvSpPr>
        <p:spPr/>
        <p:txBody>
          <a:bodyPr/>
          <a:lstStyle/>
          <a:p>
            <a:fld id="{B76C8017-7E59-4129-8414-441D24C322F9}" type="slidenum">
              <a:rPr lang="en-US" smtClean="0"/>
              <a:t>‹#›</a:t>
            </a:fld>
            <a:endParaRPr lang="en-US"/>
          </a:p>
        </p:txBody>
      </p:sp>
    </p:spTree>
    <p:extLst>
      <p:ext uri="{BB962C8B-B14F-4D97-AF65-F5344CB8AC3E}">
        <p14:creationId xmlns:p14="http://schemas.microsoft.com/office/powerpoint/2010/main" val="321669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00628-9885-40A0-85D9-C16A4523D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42FBBC-1B24-4DFA-89F8-B2AE05AA7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8FA6C-4F6C-4CA8-97FB-5D30B05C7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49F26-9A96-46AB-BFF1-AB94093C4876}" type="datetimeFigureOut">
              <a:rPr lang="en-US" smtClean="0"/>
              <a:t>8/29/2021</a:t>
            </a:fld>
            <a:endParaRPr lang="en-US"/>
          </a:p>
        </p:txBody>
      </p:sp>
      <p:sp>
        <p:nvSpPr>
          <p:cNvPr id="5" name="Footer Placeholder 4">
            <a:extLst>
              <a:ext uri="{FF2B5EF4-FFF2-40B4-BE49-F238E27FC236}">
                <a16:creationId xmlns:a16="http://schemas.microsoft.com/office/drawing/2014/main" id="{C866425F-9F68-40F5-BC46-876698B0C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04B69-237A-4899-A006-2EC842933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C8017-7E59-4129-8414-441D24C322F9}" type="slidenum">
              <a:rPr lang="en-US" smtClean="0"/>
              <a:t>‹#›</a:t>
            </a:fld>
            <a:endParaRPr lang="en-US"/>
          </a:p>
        </p:txBody>
      </p:sp>
    </p:spTree>
    <p:extLst>
      <p:ext uri="{BB962C8B-B14F-4D97-AF65-F5344CB8AC3E}">
        <p14:creationId xmlns:p14="http://schemas.microsoft.com/office/powerpoint/2010/main" val="284096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s-es/solutions/architecture/" TargetMode="External"/><Relationship Id="rId2" Type="http://schemas.openxmlformats.org/officeDocument/2006/relationships/hyperlink" Target="https://aws.amazon.com/es/architecture/analytics-big-data/?achp_ra1&amp;?cards-all.sort-by=item.additionalFields.sortDate&amp;cards-all.sort-order=desc&amp;awsf.reference-architecture=content-type%23reference-arch-diagram%7Ccontent-type%23solution#Filter_by.3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unir.net/ingenieria/revista/noticias/arquitectura-big-data/54920503026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3" name="CuadroTexto 2"/>
          <p:cNvSpPr txBox="1"/>
          <p:nvPr/>
        </p:nvSpPr>
        <p:spPr>
          <a:xfrm>
            <a:off x="753925" y="2076450"/>
            <a:ext cx="10684151" cy="134513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s-CO" altLang="es-CO" sz="5600" kern="1200" cap="all" dirty="0">
                <a:solidFill>
                  <a:srgbClr val="FFFFFF"/>
                </a:solidFill>
                <a:latin typeface="+mj-lt"/>
                <a:ea typeface="+mj-ea"/>
                <a:cs typeface="+mj-cs"/>
              </a:rPr>
              <a:t>Arquitectura de </a:t>
            </a:r>
            <a:r>
              <a:rPr lang="es-CO" altLang="es-CO" sz="5600" kern="1200" cap="all">
                <a:solidFill>
                  <a:srgbClr val="FFFFFF"/>
                </a:solidFill>
                <a:latin typeface="+mj-lt"/>
                <a:ea typeface="+mj-ea"/>
                <a:cs typeface="+mj-cs"/>
              </a:rPr>
              <a:t>Big Data</a:t>
            </a:r>
            <a:endParaRPr lang="es-CO" altLang="es-CO" sz="5600" kern="1200" cap="all" dirty="0">
              <a:solidFill>
                <a:srgbClr val="FFFFFF"/>
              </a:solidFill>
              <a:latin typeface="+mj-lt"/>
              <a:ea typeface="+mj-ea"/>
              <a:cs typeface="+mj-cs"/>
            </a:endParaRPr>
          </a:p>
        </p:txBody>
      </p:sp>
    </p:spTree>
    <p:extLst>
      <p:ext uri="{BB962C8B-B14F-4D97-AF65-F5344CB8AC3E}">
        <p14:creationId xmlns:p14="http://schemas.microsoft.com/office/powerpoint/2010/main" val="207085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9B5B2-9272-4D1A-9D90-2D8899BF03D4}"/>
              </a:ext>
            </a:extLst>
          </p:cNvPr>
          <p:cNvPicPr>
            <a:picLocks noChangeAspect="1"/>
          </p:cNvPicPr>
          <p:nvPr/>
        </p:nvPicPr>
        <p:blipFill>
          <a:blip r:embed="rId2"/>
          <a:stretch>
            <a:fillRect/>
          </a:stretch>
        </p:blipFill>
        <p:spPr>
          <a:xfrm>
            <a:off x="0" y="1040456"/>
            <a:ext cx="12192000" cy="4777088"/>
          </a:xfrm>
          <a:prstGeom prst="rect">
            <a:avLst/>
          </a:prstGeom>
        </p:spPr>
      </p:pic>
      <p:sp>
        <p:nvSpPr>
          <p:cNvPr id="5" name="Title 1">
            <a:extLst>
              <a:ext uri="{FF2B5EF4-FFF2-40B4-BE49-F238E27FC236}">
                <a16:creationId xmlns:a16="http://schemas.microsoft.com/office/drawing/2014/main" id="{29A51376-6936-4E0F-BC65-E65775098AC7}"/>
              </a:ext>
            </a:extLst>
          </p:cNvPr>
          <p:cNvSpPr>
            <a:spLocks noGrp="1"/>
          </p:cNvSpPr>
          <p:nvPr>
            <p:ph type="title"/>
          </p:nvPr>
        </p:nvSpPr>
        <p:spPr>
          <a:xfrm>
            <a:off x="838200" y="0"/>
            <a:ext cx="10515600" cy="681036"/>
          </a:xfrm>
        </p:spPr>
        <p:txBody>
          <a:bodyPr>
            <a:normAutofit fontScale="90000"/>
          </a:bodyPr>
          <a:lstStyle/>
          <a:p>
            <a:r>
              <a:rPr lang="es-CO" dirty="0"/>
              <a:t>Sistemas en </a:t>
            </a:r>
            <a:r>
              <a:rPr lang="es-CO" dirty="0" err="1"/>
              <a:t>Streaming</a:t>
            </a:r>
            <a:endParaRPr lang="en-US" dirty="0"/>
          </a:p>
        </p:txBody>
      </p:sp>
    </p:spTree>
    <p:extLst>
      <p:ext uri="{BB962C8B-B14F-4D97-AF65-F5344CB8AC3E}">
        <p14:creationId xmlns:p14="http://schemas.microsoft.com/office/powerpoint/2010/main" val="85352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AF03B-B016-49F2-9E36-DF148148A364}"/>
              </a:ext>
            </a:extLst>
          </p:cNvPr>
          <p:cNvPicPr>
            <a:picLocks noChangeAspect="1"/>
          </p:cNvPicPr>
          <p:nvPr/>
        </p:nvPicPr>
        <p:blipFill>
          <a:blip r:embed="rId2"/>
          <a:stretch>
            <a:fillRect/>
          </a:stretch>
        </p:blipFill>
        <p:spPr>
          <a:xfrm>
            <a:off x="0" y="1301323"/>
            <a:ext cx="12192000" cy="4255354"/>
          </a:xfrm>
          <a:prstGeom prst="rect">
            <a:avLst/>
          </a:prstGeom>
        </p:spPr>
      </p:pic>
      <p:sp>
        <p:nvSpPr>
          <p:cNvPr id="5" name="Title 1">
            <a:extLst>
              <a:ext uri="{FF2B5EF4-FFF2-40B4-BE49-F238E27FC236}">
                <a16:creationId xmlns:a16="http://schemas.microsoft.com/office/drawing/2014/main" id="{DB119A13-165F-4E2D-A5FA-BA5EDA8B2760}"/>
              </a:ext>
            </a:extLst>
          </p:cNvPr>
          <p:cNvSpPr>
            <a:spLocks noGrp="1"/>
          </p:cNvSpPr>
          <p:nvPr>
            <p:ph type="title"/>
          </p:nvPr>
        </p:nvSpPr>
        <p:spPr>
          <a:xfrm>
            <a:off x="838200" y="0"/>
            <a:ext cx="10515600" cy="681036"/>
          </a:xfrm>
        </p:spPr>
        <p:txBody>
          <a:bodyPr>
            <a:normAutofit fontScale="90000"/>
          </a:bodyPr>
          <a:lstStyle/>
          <a:p>
            <a:r>
              <a:rPr lang="es-CO" dirty="0"/>
              <a:t>Análisis en tiempo real de eventos de sensores</a:t>
            </a:r>
            <a:endParaRPr lang="en-US" dirty="0"/>
          </a:p>
        </p:txBody>
      </p:sp>
      <p:pic>
        <p:nvPicPr>
          <p:cNvPr id="6" name="Picture 5">
            <a:extLst>
              <a:ext uri="{FF2B5EF4-FFF2-40B4-BE49-F238E27FC236}">
                <a16:creationId xmlns:a16="http://schemas.microsoft.com/office/drawing/2014/main" id="{C1A4A3C5-4EA7-4FC8-99E4-E55903189522}"/>
              </a:ext>
            </a:extLst>
          </p:cNvPr>
          <p:cNvPicPr>
            <a:picLocks noChangeAspect="1"/>
          </p:cNvPicPr>
          <p:nvPr/>
        </p:nvPicPr>
        <p:blipFill>
          <a:blip r:embed="rId3"/>
          <a:stretch>
            <a:fillRect/>
          </a:stretch>
        </p:blipFill>
        <p:spPr>
          <a:xfrm>
            <a:off x="0" y="1273986"/>
            <a:ext cx="12192000" cy="4310027"/>
          </a:xfrm>
          <a:prstGeom prst="rect">
            <a:avLst/>
          </a:prstGeom>
        </p:spPr>
      </p:pic>
    </p:spTree>
    <p:extLst>
      <p:ext uri="{BB962C8B-B14F-4D97-AF65-F5344CB8AC3E}">
        <p14:creationId xmlns:p14="http://schemas.microsoft.com/office/powerpoint/2010/main" val="116805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EBB111-40B7-4CAB-845D-B48D294911D2}"/>
              </a:ext>
            </a:extLst>
          </p:cNvPr>
          <p:cNvPicPr>
            <a:picLocks noChangeAspect="1"/>
          </p:cNvPicPr>
          <p:nvPr/>
        </p:nvPicPr>
        <p:blipFill>
          <a:blip r:embed="rId2"/>
          <a:stretch>
            <a:fillRect/>
          </a:stretch>
        </p:blipFill>
        <p:spPr>
          <a:xfrm>
            <a:off x="0" y="986101"/>
            <a:ext cx="12192000" cy="4885798"/>
          </a:xfrm>
          <a:prstGeom prst="rect">
            <a:avLst/>
          </a:prstGeom>
        </p:spPr>
      </p:pic>
      <p:sp>
        <p:nvSpPr>
          <p:cNvPr id="5" name="Title 1">
            <a:extLst>
              <a:ext uri="{FF2B5EF4-FFF2-40B4-BE49-F238E27FC236}">
                <a16:creationId xmlns:a16="http://schemas.microsoft.com/office/drawing/2014/main" id="{709AB0D9-61B1-49FD-8C1F-24B5067B27F5}"/>
              </a:ext>
            </a:extLst>
          </p:cNvPr>
          <p:cNvSpPr>
            <a:spLocks noGrp="1"/>
          </p:cNvSpPr>
          <p:nvPr>
            <p:ph type="title"/>
          </p:nvPr>
        </p:nvSpPr>
        <p:spPr>
          <a:xfrm>
            <a:off x="838200" y="0"/>
            <a:ext cx="10515600" cy="681036"/>
          </a:xfrm>
        </p:spPr>
        <p:txBody>
          <a:bodyPr>
            <a:normAutofit fontScale="90000"/>
          </a:bodyPr>
          <a:lstStyle/>
          <a:p>
            <a:r>
              <a:rPr lang="es-CO" dirty="0"/>
              <a:t>Ecosistema en </a:t>
            </a:r>
            <a:r>
              <a:rPr lang="es-CO" dirty="0" err="1"/>
              <a:t>Streaming</a:t>
            </a:r>
            <a:endParaRPr lang="en-US" dirty="0"/>
          </a:p>
        </p:txBody>
      </p:sp>
    </p:spTree>
    <p:extLst>
      <p:ext uri="{BB962C8B-B14F-4D97-AF65-F5344CB8AC3E}">
        <p14:creationId xmlns:p14="http://schemas.microsoft.com/office/powerpoint/2010/main" val="173460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4B21-9C38-470F-94AF-6B3FADE2C6C8}"/>
              </a:ext>
            </a:extLst>
          </p:cNvPr>
          <p:cNvSpPr>
            <a:spLocks noGrp="1"/>
          </p:cNvSpPr>
          <p:nvPr>
            <p:ph type="title"/>
          </p:nvPr>
        </p:nvSpPr>
        <p:spPr/>
        <p:txBody>
          <a:bodyPr/>
          <a:lstStyle/>
          <a:p>
            <a:r>
              <a:rPr lang="es-CO" dirty="0"/>
              <a:t>Arquitecturas de referencia: Lambda</a:t>
            </a:r>
            <a:endParaRPr lang="en-US" dirty="0"/>
          </a:p>
        </p:txBody>
      </p:sp>
      <p:sp>
        <p:nvSpPr>
          <p:cNvPr id="3" name="Content Placeholder 2">
            <a:extLst>
              <a:ext uri="{FF2B5EF4-FFF2-40B4-BE49-F238E27FC236}">
                <a16:creationId xmlns:a16="http://schemas.microsoft.com/office/drawing/2014/main" id="{91EBE43D-05FE-460F-99FC-2CA0A8011A4C}"/>
              </a:ext>
            </a:extLst>
          </p:cNvPr>
          <p:cNvSpPr>
            <a:spLocks noGrp="1"/>
          </p:cNvSpPr>
          <p:nvPr>
            <p:ph idx="1"/>
          </p:nvPr>
        </p:nvSpPr>
        <p:spPr/>
        <p:txBody>
          <a:bodyPr>
            <a:normAutofit fontScale="92500"/>
          </a:bodyPr>
          <a:lstStyle/>
          <a:p>
            <a:r>
              <a:rPr lang="es-CO" dirty="0"/>
              <a:t>Combina datos (grandes) en reposo con datos (rápidos) en movimiento</a:t>
            </a:r>
          </a:p>
          <a:p>
            <a:r>
              <a:rPr lang="es-CO" dirty="0"/>
              <a:t>Cierra la brecha del procesamiento por lotes de alta latencia</a:t>
            </a:r>
          </a:p>
          <a:p>
            <a:r>
              <a:rPr lang="es-CO" dirty="0"/>
              <a:t>Mantiene la información en bruto para siempre</a:t>
            </a:r>
          </a:p>
          <a:p>
            <a:r>
              <a:rPr lang="es-CO" dirty="0"/>
              <a:t>Hace posible volver a ejecutar operaciones de análisis en todo el conjunto de datos si es necesario</a:t>
            </a:r>
          </a:p>
          <a:p>
            <a:pPr lvl="1"/>
            <a:r>
              <a:rPr lang="es-CO" dirty="0"/>
              <a:t>=&gt; porque la ejecución anterior tuvo un error o</a:t>
            </a:r>
          </a:p>
          <a:p>
            <a:pPr lvl="1"/>
            <a:r>
              <a:rPr lang="es-CO" dirty="0"/>
              <a:t>=&gt; porque hemos encontrado un algoritmo mejor que queremos aplicar</a:t>
            </a:r>
          </a:p>
          <a:p>
            <a:r>
              <a:rPr lang="es-CO" dirty="0"/>
              <a:t>Se debe implementar la funcionalidad dos veces</a:t>
            </a:r>
          </a:p>
          <a:p>
            <a:pPr lvl="1"/>
            <a:r>
              <a:rPr lang="es-CO" dirty="0"/>
              <a:t>Una vez por lote</a:t>
            </a:r>
          </a:p>
          <a:p>
            <a:pPr lvl="1"/>
            <a:r>
              <a:rPr lang="es-CO" dirty="0"/>
              <a:t>Una vez para transmisión en tiempo real</a:t>
            </a:r>
            <a:endParaRPr lang="en-US" dirty="0"/>
          </a:p>
        </p:txBody>
      </p:sp>
    </p:spTree>
    <p:extLst>
      <p:ext uri="{BB962C8B-B14F-4D97-AF65-F5344CB8AC3E}">
        <p14:creationId xmlns:p14="http://schemas.microsoft.com/office/powerpoint/2010/main" val="22703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AEF036-F5F9-45C8-9D51-B1DAF39D70AA}"/>
              </a:ext>
            </a:extLst>
          </p:cNvPr>
          <p:cNvPicPr>
            <a:picLocks noChangeAspect="1"/>
          </p:cNvPicPr>
          <p:nvPr/>
        </p:nvPicPr>
        <p:blipFill>
          <a:blip r:embed="rId2"/>
          <a:stretch>
            <a:fillRect/>
          </a:stretch>
        </p:blipFill>
        <p:spPr>
          <a:xfrm>
            <a:off x="0" y="939251"/>
            <a:ext cx="12192000" cy="4996276"/>
          </a:xfrm>
          <a:prstGeom prst="rect">
            <a:avLst/>
          </a:prstGeom>
        </p:spPr>
      </p:pic>
      <p:sp>
        <p:nvSpPr>
          <p:cNvPr id="5" name="Title 1">
            <a:extLst>
              <a:ext uri="{FF2B5EF4-FFF2-40B4-BE49-F238E27FC236}">
                <a16:creationId xmlns:a16="http://schemas.microsoft.com/office/drawing/2014/main" id="{4A8E4905-2A44-466E-94D1-9F73637F6BC5}"/>
              </a:ext>
            </a:extLst>
          </p:cNvPr>
          <p:cNvSpPr>
            <a:spLocks noGrp="1"/>
          </p:cNvSpPr>
          <p:nvPr>
            <p:ph type="title"/>
          </p:nvPr>
        </p:nvSpPr>
        <p:spPr>
          <a:xfrm>
            <a:off x="838200" y="0"/>
            <a:ext cx="10515600" cy="681036"/>
          </a:xfrm>
        </p:spPr>
        <p:txBody>
          <a:bodyPr>
            <a:normAutofit fontScale="90000"/>
          </a:bodyPr>
          <a:lstStyle/>
          <a:p>
            <a:r>
              <a:rPr lang="es-CO" dirty="0"/>
              <a:t>Lambda</a:t>
            </a:r>
            <a:endParaRPr lang="en-US" dirty="0"/>
          </a:p>
        </p:txBody>
      </p:sp>
    </p:spTree>
    <p:extLst>
      <p:ext uri="{BB962C8B-B14F-4D97-AF65-F5344CB8AC3E}">
        <p14:creationId xmlns:p14="http://schemas.microsoft.com/office/powerpoint/2010/main" val="259533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9A0ADF-C1A6-4B93-8217-0B93C3023DA8}"/>
              </a:ext>
            </a:extLst>
          </p:cNvPr>
          <p:cNvPicPr>
            <a:picLocks noChangeAspect="1"/>
          </p:cNvPicPr>
          <p:nvPr/>
        </p:nvPicPr>
        <p:blipFill>
          <a:blip r:embed="rId2"/>
          <a:stretch>
            <a:fillRect/>
          </a:stretch>
        </p:blipFill>
        <p:spPr>
          <a:xfrm>
            <a:off x="0" y="956051"/>
            <a:ext cx="12192000" cy="4945897"/>
          </a:xfrm>
          <a:prstGeom prst="rect">
            <a:avLst/>
          </a:prstGeom>
        </p:spPr>
      </p:pic>
      <p:sp>
        <p:nvSpPr>
          <p:cNvPr id="5" name="Title 1">
            <a:extLst>
              <a:ext uri="{FF2B5EF4-FFF2-40B4-BE49-F238E27FC236}">
                <a16:creationId xmlns:a16="http://schemas.microsoft.com/office/drawing/2014/main" id="{A1886307-C824-4762-A154-015B52B72457}"/>
              </a:ext>
            </a:extLst>
          </p:cNvPr>
          <p:cNvSpPr>
            <a:spLocks noGrp="1"/>
          </p:cNvSpPr>
          <p:nvPr>
            <p:ph type="title"/>
          </p:nvPr>
        </p:nvSpPr>
        <p:spPr>
          <a:xfrm>
            <a:off x="838200" y="0"/>
            <a:ext cx="10515600" cy="681036"/>
          </a:xfrm>
        </p:spPr>
        <p:txBody>
          <a:bodyPr>
            <a:normAutofit fontScale="90000"/>
          </a:bodyPr>
          <a:lstStyle/>
          <a:p>
            <a:r>
              <a:rPr lang="es-CO" dirty="0"/>
              <a:t>Análisis de redes sociales</a:t>
            </a:r>
            <a:endParaRPr lang="en-US" dirty="0"/>
          </a:p>
        </p:txBody>
      </p:sp>
    </p:spTree>
    <p:extLst>
      <p:ext uri="{BB962C8B-B14F-4D97-AF65-F5344CB8AC3E}">
        <p14:creationId xmlns:p14="http://schemas.microsoft.com/office/powerpoint/2010/main" val="290382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8A38-6520-4663-8444-E8186563D417}"/>
              </a:ext>
            </a:extLst>
          </p:cNvPr>
          <p:cNvSpPr>
            <a:spLocks noGrp="1"/>
          </p:cNvSpPr>
          <p:nvPr>
            <p:ph type="title"/>
          </p:nvPr>
        </p:nvSpPr>
        <p:spPr/>
        <p:txBody>
          <a:bodyPr/>
          <a:lstStyle/>
          <a:p>
            <a:r>
              <a:rPr lang="es-CO" dirty="0"/>
              <a:t>Arquitecturas de referencia: Kappa</a:t>
            </a:r>
            <a:endParaRPr lang="en-US" dirty="0"/>
          </a:p>
        </p:txBody>
      </p:sp>
      <p:sp>
        <p:nvSpPr>
          <p:cNvPr id="3" name="Content Placeholder 2">
            <a:extLst>
              <a:ext uri="{FF2B5EF4-FFF2-40B4-BE49-F238E27FC236}">
                <a16:creationId xmlns:a16="http://schemas.microsoft.com/office/drawing/2014/main" id="{76A04F6B-E31A-43A3-BAB5-36DFAB19DBD2}"/>
              </a:ext>
            </a:extLst>
          </p:cNvPr>
          <p:cNvSpPr>
            <a:spLocks noGrp="1"/>
          </p:cNvSpPr>
          <p:nvPr>
            <p:ph idx="1"/>
          </p:nvPr>
        </p:nvSpPr>
        <p:spPr/>
        <p:txBody>
          <a:bodyPr>
            <a:normAutofit fontScale="92500" lnSpcReduction="10000"/>
          </a:bodyPr>
          <a:lstStyle/>
          <a:p>
            <a:r>
              <a:rPr lang="es-CO" dirty="0"/>
              <a:t>S</a:t>
            </a:r>
            <a:r>
              <a:rPr lang="en-US" dirty="0" err="1"/>
              <a:t>treaming</a:t>
            </a:r>
            <a:r>
              <a:rPr lang="en-US" dirty="0"/>
              <a:t> </a:t>
            </a:r>
            <a:r>
              <a:rPr lang="en-US" dirty="0" err="1"/>
              <a:t>escalado</a:t>
            </a:r>
            <a:r>
              <a:rPr lang="en-US" dirty="0"/>
              <a:t> a Big Data</a:t>
            </a:r>
          </a:p>
          <a:p>
            <a:r>
              <a:rPr lang="es-CO" dirty="0"/>
              <a:t> Algunos utilizan la misma infraestructura base, es decir, Hadoop YARN</a:t>
            </a:r>
          </a:p>
          <a:p>
            <a:r>
              <a:rPr lang="es-CO" dirty="0"/>
              <a:t>Implementar la lógica de procesamiento / análisis solo una vez</a:t>
            </a:r>
          </a:p>
          <a:p>
            <a:r>
              <a:rPr lang="es-CO" dirty="0"/>
              <a:t>Puede reproducir eventos históricos desde una repositorio de eventos históricos (sin procesar)</a:t>
            </a:r>
          </a:p>
          <a:p>
            <a:pPr lvl="1"/>
            <a:r>
              <a:rPr lang="es-CO" dirty="0"/>
              <a:t>Ya sea por el componente de mensajería o de datos sin procesar (depósito)</a:t>
            </a:r>
          </a:p>
          <a:p>
            <a:r>
              <a:rPr lang="es-CO" dirty="0"/>
              <a:t>Las actualizaciones de la lógica de procesamiento / reproducción de eventos se manejan mediante la implementación de una nueva versión de la lógica en paralelo a la anterior</a:t>
            </a:r>
          </a:p>
          <a:p>
            <a:r>
              <a:rPr lang="es-CO" dirty="0"/>
              <a:t>La nueva lógica reprocesará los eventos hasta que se ponga al día con los eventos actuales y luego la versión antigua se puede retirar de servicio.</a:t>
            </a:r>
            <a:endParaRPr lang="en-US" dirty="0"/>
          </a:p>
        </p:txBody>
      </p:sp>
    </p:spTree>
    <p:extLst>
      <p:ext uri="{BB962C8B-B14F-4D97-AF65-F5344CB8AC3E}">
        <p14:creationId xmlns:p14="http://schemas.microsoft.com/office/powerpoint/2010/main" val="60438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BFCEDA-7F6A-433E-A2ED-A1403366C719}"/>
              </a:ext>
            </a:extLst>
          </p:cNvPr>
          <p:cNvPicPr>
            <a:picLocks noChangeAspect="1"/>
          </p:cNvPicPr>
          <p:nvPr/>
        </p:nvPicPr>
        <p:blipFill>
          <a:blip r:embed="rId2"/>
          <a:stretch>
            <a:fillRect/>
          </a:stretch>
        </p:blipFill>
        <p:spPr>
          <a:xfrm>
            <a:off x="0" y="909320"/>
            <a:ext cx="12192000" cy="5039360"/>
          </a:xfrm>
          <a:prstGeom prst="rect">
            <a:avLst/>
          </a:prstGeom>
        </p:spPr>
      </p:pic>
      <p:sp>
        <p:nvSpPr>
          <p:cNvPr id="3" name="Title 1">
            <a:extLst>
              <a:ext uri="{FF2B5EF4-FFF2-40B4-BE49-F238E27FC236}">
                <a16:creationId xmlns:a16="http://schemas.microsoft.com/office/drawing/2014/main" id="{475FC998-7940-4C45-99F1-7C8C77CD46B3}"/>
              </a:ext>
            </a:extLst>
          </p:cNvPr>
          <p:cNvSpPr txBox="1">
            <a:spLocks/>
          </p:cNvSpPr>
          <p:nvPr/>
        </p:nvSpPr>
        <p:spPr>
          <a:xfrm>
            <a:off x="838200" y="0"/>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Kappa</a:t>
            </a:r>
            <a:endParaRPr lang="en-US" dirty="0"/>
          </a:p>
        </p:txBody>
      </p:sp>
    </p:spTree>
    <p:extLst>
      <p:ext uri="{BB962C8B-B14F-4D97-AF65-F5344CB8AC3E}">
        <p14:creationId xmlns:p14="http://schemas.microsoft.com/office/powerpoint/2010/main" val="427773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971E-67C6-4BF2-AFB8-13369B341120}"/>
              </a:ext>
            </a:extLst>
          </p:cNvPr>
          <p:cNvSpPr>
            <a:spLocks noGrp="1"/>
          </p:cNvSpPr>
          <p:nvPr>
            <p:ph type="title"/>
          </p:nvPr>
        </p:nvSpPr>
        <p:spPr/>
        <p:txBody>
          <a:bodyPr/>
          <a:lstStyle/>
          <a:p>
            <a:r>
              <a:rPr lang="es-CO" dirty="0"/>
              <a:t>Arquitecturas de referencia: Unificada</a:t>
            </a:r>
            <a:endParaRPr lang="en-US" dirty="0"/>
          </a:p>
        </p:txBody>
      </p:sp>
      <p:pic>
        <p:nvPicPr>
          <p:cNvPr id="4" name="Picture 3">
            <a:extLst>
              <a:ext uri="{FF2B5EF4-FFF2-40B4-BE49-F238E27FC236}">
                <a16:creationId xmlns:a16="http://schemas.microsoft.com/office/drawing/2014/main" id="{285D0A0C-51D6-4C98-BEE7-B7C86B9B3DB3}"/>
              </a:ext>
            </a:extLst>
          </p:cNvPr>
          <p:cNvPicPr>
            <a:picLocks noChangeAspect="1"/>
          </p:cNvPicPr>
          <p:nvPr/>
        </p:nvPicPr>
        <p:blipFill>
          <a:blip r:embed="rId2"/>
          <a:stretch>
            <a:fillRect/>
          </a:stretch>
        </p:blipFill>
        <p:spPr>
          <a:xfrm>
            <a:off x="75501" y="1436994"/>
            <a:ext cx="12029814" cy="5055881"/>
          </a:xfrm>
          <a:prstGeom prst="rect">
            <a:avLst/>
          </a:prstGeom>
        </p:spPr>
      </p:pic>
    </p:spTree>
    <p:extLst>
      <p:ext uri="{BB962C8B-B14F-4D97-AF65-F5344CB8AC3E}">
        <p14:creationId xmlns:p14="http://schemas.microsoft.com/office/powerpoint/2010/main" val="110808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B237115-D2FA-4D1C-BEE7-C99FCAA45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483"/>
            <a:ext cx="12192000" cy="5479033"/>
          </a:xfrm>
          <a:prstGeom prst="rect">
            <a:avLst/>
          </a:prstGeom>
        </p:spPr>
      </p:pic>
      <p:sp>
        <p:nvSpPr>
          <p:cNvPr id="5" name="Title 1">
            <a:extLst>
              <a:ext uri="{FF2B5EF4-FFF2-40B4-BE49-F238E27FC236}">
                <a16:creationId xmlns:a16="http://schemas.microsoft.com/office/drawing/2014/main" id="{C587FC0A-E728-49AF-B281-A80EB4B177E3}"/>
              </a:ext>
            </a:extLst>
          </p:cNvPr>
          <p:cNvSpPr txBox="1">
            <a:spLocks/>
          </p:cNvSpPr>
          <p:nvPr/>
        </p:nvSpPr>
        <p:spPr>
          <a:xfrm>
            <a:off x="838200" y="0"/>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a:t>Unificada</a:t>
            </a:r>
            <a:endParaRPr lang="en-US" dirty="0"/>
          </a:p>
        </p:txBody>
      </p:sp>
    </p:spTree>
    <p:extLst>
      <p:ext uri="{BB962C8B-B14F-4D97-AF65-F5344CB8AC3E}">
        <p14:creationId xmlns:p14="http://schemas.microsoft.com/office/powerpoint/2010/main" val="362545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4042-4555-48D7-AE37-21DFFEBB8FF2}"/>
              </a:ext>
            </a:extLst>
          </p:cNvPr>
          <p:cNvSpPr>
            <a:spLocks noGrp="1"/>
          </p:cNvSpPr>
          <p:nvPr>
            <p:ph type="title"/>
          </p:nvPr>
        </p:nvSpPr>
        <p:spPr/>
        <p:txBody>
          <a:bodyPr/>
          <a:lstStyle/>
          <a:p>
            <a:r>
              <a:rPr lang="es-CO" dirty="0"/>
              <a:t>Arquitecturas de referencia: Tradicional</a:t>
            </a:r>
            <a:endParaRPr lang="en-US" dirty="0"/>
          </a:p>
        </p:txBody>
      </p:sp>
      <p:sp>
        <p:nvSpPr>
          <p:cNvPr id="3" name="Content Placeholder 2">
            <a:extLst>
              <a:ext uri="{FF2B5EF4-FFF2-40B4-BE49-F238E27FC236}">
                <a16:creationId xmlns:a16="http://schemas.microsoft.com/office/drawing/2014/main" id="{A9B49B65-4CBE-460B-B275-535BE08FCCDD}"/>
              </a:ext>
            </a:extLst>
          </p:cNvPr>
          <p:cNvSpPr>
            <a:spLocks noGrp="1"/>
          </p:cNvSpPr>
          <p:nvPr>
            <p:ph idx="1"/>
          </p:nvPr>
        </p:nvSpPr>
        <p:spPr/>
        <p:txBody>
          <a:bodyPr/>
          <a:lstStyle/>
          <a:p>
            <a:r>
              <a:rPr lang="es-CO" dirty="0"/>
              <a:t>Procesamiento por lotes</a:t>
            </a:r>
          </a:p>
          <a:p>
            <a:r>
              <a:rPr lang="es-CO" dirty="0"/>
              <a:t> No sirve para casos de uso de baja latencia</a:t>
            </a:r>
          </a:p>
          <a:p>
            <a:r>
              <a:rPr lang="es-CO" dirty="0"/>
              <a:t>Puede acelerarse con </a:t>
            </a:r>
            <a:r>
              <a:rPr lang="es-CO" dirty="0" err="1"/>
              <a:t>Spark</a:t>
            </a:r>
            <a:r>
              <a:rPr lang="es-CO" dirty="0"/>
              <a:t>, pero si se coloca como alternativa a Hadoop </a:t>
            </a:r>
            <a:r>
              <a:rPr lang="es-CO" dirty="0" err="1"/>
              <a:t>Map</a:t>
            </a:r>
            <a:r>
              <a:rPr lang="es-CO" dirty="0"/>
              <a:t> / Reduce, sigue siendo procesamiento por lotes</a:t>
            </a:r>
          </a:p>
          <a:p>
            <a:r>
              <a:rPr lang="es-CO" dirty="0" err="1"/>
              <a:t>Spark</a:t>
            </a:r>
            <a:r>
              <a:rPr lang="es-CO" dirty="0"/>
              <a:t> </a:t>
            </a:r>
            <a:r>
              <a:rPr lang="es-CO" dirty="0" err="1"/>
              <a:t>Ecosystems</a:t>
            </a:r>
            <a:r>
              <a:rPr lang="es-CO" dirty="0"/>
              <a:t> ofrece muchas capacidades analíticas avanzadas adicionales (aprendizaje automático, procesamiento de gráficos,…)</a:t>
            </a:r>
            <a:endParaRPr lang="en-US" dirty="0"/>
          </a:p>
        </p:txBody>
      </p:sp>
    </p:spTree>
    <p:extLst>
      <p:ext uri="{BB962C8B-B14F-4D97-AF65-F5344CB8AC3E}">
        <p14:creationId xmlns:p14="http://schemas.microsoft.com/office/powerpoint/2010/main" val="280451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F56D-24A9-4266-80DE-488687053393}"/>
              </a:ext>
            </a:extLst>
          </p:cNvPr>
          <p:cNvSpPr>
            <a:spLocks noGrp="1"/>
          </p:cNvSpPr>
          <p:nvPr>
            <p:ph type="title"/>
          </p:nvPr>
        </p:nvSpPr>
        <p:spPr/>
        <p:txBody>
          <a:bodyPr/>
          <a:lstStyle/>
          <a:p>
            <a:r>
              <a:rPr lang="es-CO" dirty="0"/>
              <a:t>Ejercicio 1</a:t>
            </a:r>
            <a:endParaRPr lang="en-US" dirty="0"/>
          </a:p>
        </p:txBody>
      </p:sp>
      <p:sp>
        <p:nvSpPr>
          <p:cNvPr id="3" name="Content Placeholder 2">
            <a:extLst>
              <a:ext uri="{FF2B5EF4-FFF2-40B4-BE49-F238E27FC236}">
                <a16:creationId xmlns:a16="http://schemas.microsoft.com/office/drawing/2014/main" id="{14850676-0991-4BE5-B51D-24EA874186B3}"/>
              </a:ext>
            </a:extLst>
          </p:cNvPr>
          <p:cNvSpPr>
            <a:spLocks noGrp="1"/>
          </p:cNvSpPr>
          <p:nvPr>
            <p:ph idx="1"/>
          </p:nvPr>
        </p:nvSpPr>
        <p:spPr/>
        <p:txBody>
          <a:bodyPr/>
          <a:lstStyle/>
          <a:p>
            <a:r>
              <a:rPr lang="es-CO" dirty="0"/>
              <a:t>Análisis del articulo:  </a:t>
            </a:r>
            <a:r>
              <a:rPr lang="en-US" i="1" dirty="0"/>
              <a:t>A New Architecture for Real Time Data Stream</a:t>
            </a:r>
            <a:r>
              <a:rPr lang="en-US" dirty="0"/>
              <a:t>.</a:t>
            </a:r>
          </a:p>
          <a:p>
            <a:r>
              <a:rPr lang="es-CO" dirty="0"/>
              <a:t>Resumen de:</a:t>
            </a:r>
          </a:p>
          <a:p>
            <a:pPr lvl="1"/>
            <a:r>
              <a:rPr lang="es-CO" dirty="0"/>
              <a:t>Hadoop, </a:t>
            </a:r>
            <a:r>
              <a:rPr lang="es-CO" dirty="0" err="1"/>
              <a:t>Spark</a:t>
            </a:r>
            <a:r>
              <a:rPr lang="es-CO" dirty="0"/>
              <a:t>, Storm:</a:t>
            </a:r>
          </a:p>
          <a:p>
            <a:pPr lvl="1"/>
            <a:r>
              <a:rPr lang="es-CO" dirty="0"/>
              <a:t>Lambda y Kappa</a:t>
            </a:r>
          </a:p>
          <a:p>
            <a:pPr lvl="1">
              <a:buFontTx/>
              <a:buChar char="-"/>
            </a:pPr>
            <a:r>
              <a:rPr lang="es-CO" dirty="0"/>
              <a:t>Ventajas y desventajas</a:t>
            </a:r>
          </a:p>
        </p:txBody>
      </p:sp>
    </p:spTree>
    <p:extLst>
      <p:ext uri="{BB962C8B-B14F-4D97-AF65-F5344CB8AC3E}">
        <p14:creationId xmlns:p14="http://schemas.microsoft.com/office/powerpoint/2010/main" val="3704716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6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76E1C-98A8-458E-9800-B3A65B1DEF74}"/>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Cloud</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D9931C1E-0024-47FB-AC28-2FEA121AC0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399" r="16211"/>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982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7F22-084E-45F7-9458-F1A089E4FFD0}"/>
              </a:ext>
            </a:extLst>
          </p:cNvPr>
          <p:cNvSpPr>
            <a:spLocks noGrp="1"/>
          </p:cNvSpPr>
          <p:nvPr>
            <p:ph type="title"/>
          </p:nvPr>
        </p:nvSpPr>
        <p:spPr/>
        <p:txBody>
          <a:bodyPr/>
          <a:lstStyle/>
          <a:p>
            <a:r>
              <a:rPr lang="es-CO" dirty="0"/>
              <a:t>Cuando elegir la nube?</a:t>
            </a:r>
            <a:endParaRPr lang="en-US" dirty="0"/>
          </a:p>
        </p:txBody>
      </p:sp>
      <p:sp>
        <p:nvSpPr>
          <p:cNvPr id="3" name="Content Placeholder 2">
            <a:extLst>
              <a:ext uri="{FF2B5EF4-FFF2-40B4-BE49-F238E27FC236}">
                <a16:creationId xmlns:a16="http://schemas.microsoft.com/office/drawing/2014/main" id="{8EBA13BF-C304-44E9-91A8-96CFBC1B818A}"/>
              </a:ext>
            </a:extLst>
          </p:cNvPr>
          <p:cNvSpPr>
            <a:spLocks noGrp="1"/>
          </p:cNvSpPr>
          <p:nvPr>
            <p:ph idx="1"/>
          </p:nvPr>
        </p:nvSpPr>
        <p:spPr/>
        <p:txBody>
          <a:bodyPr/>
          <a:lstStyle/>
          <a:p>
            <a:r>
              <a:rPr lang="es-CO" dirty="0"/>
              <a:t>Cuando se empieza la compañía con un componente digital muy fuerte. </a:t>
            </a:r>
          </a:p>
          <a:p>
            <a:r>
              <a:rPr lang="es-CO" dirty="0"/>
              <a:t>Cuando la cantidad de datos con los que se trabajan superan ampliamente la capacidad de adquisición de hardware.</a:t>
            </a:r>
          </a:p>
          <a:p>
            <a:r>
              <a:rPr lang="es-CO" dirty="0"/>
              <a:t>Cuando el despliegue de nuevos componentes del sistema se necesita hacer de manera ágil.</a:t>
            </a:r>
          </a:p>
          <a:p>
            <a:r>
              <a:rPr lang="es-CO" dirty="0"/>
              <a:t>Cuando no se cuenta con un experiencia fuerte en mantenimiento o acceso de data centers.</a:t>
            </a:r>
          </a:p>
          <a:p>
            <a:endParaRPr lang="en-US" dirty="0"/>
          </a:p>
        </p:txBody>
      </p:sp>
    </p:spTree>
    <p:extLst>
      <p:ext uri="{BB962C8B-B14F-4D97-AF65-F5344CB8AC3E}">
        <p14:creationId xmlns:p14="http://schemas.microsoft.com/office/powerpoint/2010/main" val="358001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4EBA-A444-41B2-AB49-C0079A712033}"/>
              </a:ext>
            </a:extLst>
          </p:cNvPr>
          <p:cNvSpPr>
            <a:spLocks noGrp="1"/>
          </p:cNvSpPr>
          <p:nvPr>
            <p:ph type="title"/>
          </p:nvPr>
        </p:nvSpPr>
        <p:spPr/>
        <p:txBody>
          <a:bodyPr/>
          <a:lstStyle/>
          <a:p>
            <a:r>
              <a:rPr lang="es-CO" dirty="0"/>
              <a:t>Desventajas de tener infraestructura en Nube</a:t>
            </a:r>
            <a:endParaRPr lang="en-US" dirty="0"/>
          </a:p>
        </p:txBody>
      </p:sp>
      <p:sp>
        <p:nvSpPr>
          <p:cNvPr id="3" name="Content Placeholder 2">
            <a:extLst>
              <a:ext uri="{FF2B5EF4-FFF2-40B4-BE49-F238E27FC236}">
                <a16:creationId xmlns:a16="http://schemas.microsoft.com/office/drawing/2014/main" id="{3222DB77-BE22-4349-90CF-A56D599A08FA}"/>
              </a:ext>
            </a:extLst>
          </p:cNvPr>
          <p:cNvSpPr>
            <a:spLocks noGrp="1"/>
          </p:cNvSpPr>
          <p:nvPr>
            <p:ph idx="1"/>
          </p:nvPr>
        </p:nvSpPr>
        <p:spPr/>
        <p:txBody>
          <a:bodyPr/>
          <a:lstStyle/>
          <a:p>
            <a:r>
              <a:rPr lang="es-CO" dirty="0"/>
              <a:t>Costos </a:t>
            </a:r>
          </a:p>
          <a:p>
            <a:r>
              <a:rPr lang="es-CO" dirty="0"/>
              <a:t>Conexiones externas</a:t>
            </a:r>
          </a:p>
          <a:p>
            <a:r>
              <a:rPr lang="es-CO" dirty="0"/>
              <a:t>Configuración y Seguridad</a:t>
            </a:r>
          </a:p>
          <a:p>
            <a:r>
              <a:rPr lang="es-CO" dirty="0"/>
              <a:t>Componentes legales y de gobierno</a:t>
            </a:r>
          </a:p>
          <a:p>
            <a:r>
              <a:rPr lang="es-CO" dirty="0"/>
              <a:t>Políticas internas de aseguramiento de los datos </a:t>
            </a:r>
          </a:p>
          <a:p>
            <a:r>
              <a:rPr lang="es-CO" dirty="0"/>
              <a:t>Situación geográfica </a:t>
            </a:r>
          </a:p>
          <a:p>
            <a:r>
              <a:rPr lang="es-CO" dirty="0"/>
              <a:t>Es necesario la Automatización y el monitoreo</a:t>
            </a:r>
          </a:p>
          <a:p>
            <a:endParaRPr lang="es-CO" dirty="0"/>
          </a:p>
          <a:p>
            <a:endParaRPr lang="en-US" dirty="0"/>
          </a:p>
        </p:txBody>
      </p:sp>
    </p:spTree>
    <p:extLst>
      <p:ext uri="{BB962C8B-B14F-4D97-AF65-F5344CB8AC3E}">
        <p14:creationId xmlns:p14="http://schemas.microsoft.com/office/powerpoint/2010/main" val="282074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667A12-8472-4A32-B1A9-4081E92214D4}"/>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Pequeña comparativa	</a:t>
            </a:r>
          </a:p>
        </p:txBody>
      </p:sp>
      <p:cxnSp>
        <p:nvCxnSpPr>
          <p:cNvPr id="26" name="Straight Connector 25">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3">
            <a:extLst>
              <a:ext uri="{FF2B5EF4-FFF2-40B4-BE49-F238E27FC236}">
                <a16:creationId xmlns:a16="http://schemas.microsoft.com/office/drawing/2014/main" id="{02885CBA-CC90-440A-B0CB-74355ABCA7C8}"/>
              </a:ext>
            </a:extLst>
          </p:cNvPr>
          <p:cNvGraphicFramePr>
            <a:graphicFrameLocks/>
          </p:cNvGraphicFramePr>
          <p:nvPr>
            <p:extLst>
              <p:ext uri="{D42A27DB-BD31-4B8C-83A1-F6EECF244321}">
                <p14:modId xmlns:p14="http://schemas.microsoft.com/office/powerpoint/2010/main" val="442023359"/>
              </p:ext>
            </p:extLst>
          </p:nvPr>
        </p:nvGraphicFramePr>
        <p:xfrm>
          <a:off x="1068699" y="2150036"/>
          <a:ext cx="10054603" cy="4206243"/>
        </p:xfrm>
        <a:graphic>
          <a:graphicData uri="http://schemas.openxmlformats.org/drawingml/2006/table">
            <a:tbl>
              <a:tblPr firstRow="1" bandRow="1">
                <a:noFill/>
                <a:tableStyleId>{91EBBBCC-DAD2-459C-BE2E-F6DE35CF9A28}</a:tableStyleId>
              </a:tblPr>
              <a:tblGrid>
                <a:gridCol w="2693631">
                  <a:extLst>
                    <a:ext uri="{9D8B030D-6E8A-4147-A177-3AD203B41FA5}">
                      <a16:colId xmlns:a16="http://schemas.microsoft.com/office/drawing/2014/main" val="2723265864"/>
                    </a:ext>
                  </a:extLst>
                </a:gridCol>
                <a:gridCol w="3657954">
                  <a:extLst>
                    <a:ext uri="{9D8B030D-6E8A-4147-A177-3AD203B41FA5}">
                      <a16:colId xmlns:a16="http://schemas.microsoft.com/office/drawing/2014/main" val="4196622607"/>
                    </a:ext>
                  </a:extLst>
                </a:gridCol>
                <a:gridCol w="3703018">
                  <a:extLst>
                    <a:ext uri="{9D8B030D-6E8A-4147-A177-3AD203B41FA5}">
                      <a16:colId xmlns:a16="http://schemas.microsoft.com/office/drawing/2014/main" val="2195333429"/>
                    </a:ext>
                  </a:extLst>
                </a:gridCol>
              </a:tblGrid>
              <a:tr h="612919">
                <a:tc>
                  <a:txBody>
                    <a:bodyPr/>
                    <a:lstStyle/>
                    <a:p>
                      <a:r>
                        <a:rPr lang="en-US" sz="1800" b="0" cap="all" spc="150">
                          <a:solidFill>
                            <a:schemeClr val="lt1"/>
                          </a:solidFill>
                          <a:effectLst/>
                        </a:rPr>
                        <a:t>Amazon  </a:t>
                      </a:r>
                    </a:p>
                  </a:txBody>
                  <a:tcPr marL="151546" marR="151546" marT="151546" marB="151546" anchor="ctr">
                    <a:lnL w="12700" cmpd="sng">
                      <a:noFill/>
                    </a:lnL>
                    <a:lnR w="12700" cmpd="sng">
                      <a:noFill/>
                    </a:lnR>
                    <a:lnT w="12700" cmpd="sng">
                      <a:noFill/>
                    </a:lnT>
                    <a:lnB w="38100" cmpd="sng">
                      <a:noFill/>
                    </a:lnB>
                    <a:solidFill>
                      <a:srgbClr val="505356"/>
                    </a:solidFill>
                  </a:tcPr>
                </a:tc>
                <a:tc>
                  <a:txBody>
                    <a:bodyPr/>
                    <a:lstStyle/>
                    <a:p>
                      <a:r>
                        <a:rPr lang="en-US" sz="1800" b="0" cap="all" spc="150">
                          <a:solidFill>
                            <a:schemeClr val="lt1"/>
                          </a:solidFill>
                          <a:effectLst/>
                        </a:rPr>
                        <a:t>Microsoft Azure</a:t>
                      </a:r>
                    </a:p>
                  </a:txBody>
                  <a:tcPr marL="151546" marR="151546" marT="151546" marB="151546" anchor="ctr">
                    <a:lnL w="12700" cmpd="sng">
                      <a:noFill/>
                    </a:lnL>
                    <a:lnR w="12700" cmpd="sng">
                      <a:noFill/>
                    </a:lnR>
                    <a:lnT w="12700" cmpd="sng">
                      <a:noFill/>
                    </a:lnT>
                    <a:lnB w="38100" cmpd="sng">
                      <a:noFill/>
                    </a:lnB>
                    <a:solidFill>
                      <a:srgbClr val="505356"/>
                    </a:solidFill>
                  </a:tcPr>
                </a:tc>
                <a:tc>
                  <a:txBody>
                    <a:bodyPr/>
                    <a:lstStyle/>
                    <a:p>
                      <a:r>
                        <a:rPr lang="en-US" sz="1800" b="0" cap="all" spc="150">
                          <a:solidFill>
                            <a:schemeClr val="lt1"/>
                          </a:solidFill>
                          <a:effectLst/>
                        </a:rPr>
                        <a:t>Google Cloud</a:t>
                      </a:r>
                    </a:p>
                  </a:txBody>
                  <a:tcPr marL="151546" marR="151546" marT="151546" marB="151546"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505112767"/>
                  </a:ext>
                </a:extLst>
              </a:tr>
              <a:tr h="562404">
                <a:tc>
                  <a:txBody>
                    <a:bodyPr/>
                    <a:lstStyle/>
                    <a:p>
                      <a:r>
                        <a:rPr lang="en-US" sz="1400" b="1" cap="none" spc="0">
                          <a:solidFill>
                            <a:schemeClr val="tx1"/>
                          </a:solidFill>
                          <a:effectLst/>
                        </a:rPr>
                        <a:t>Amazon EC2        </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38100" cmpd="sng">
                      <a:noFill/>
                    </a:lnT>
                    <a:lnB w="12700" cmpd="sng">
                      <a:noFill/>
                      <a:prstDash val="solid"/>
                    </a:lnB>
                    <a:noFill/>
                  </a:tcPr>
                </a:tc>
                <a:tc>
                  <a:txBody>
                    <a:bodyPr/>
                    <a:lstStyle/>
                    <a:p>
                      <a:r>
                        <a:rPr lang="en-US" sz="1400" b="1" cap="none" spc="0">
                          <a:solidFill>
                            <a:schemeClr val="tx1"/>
                          </a:solidFill>
                          <a:effectLst/>
                        </a:rPr>
                        <a:t>Azure Virtual Machines</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38100" cmpd="sng">
                      <a:noFill/>
                    </a:lnT>
                    <a:lnB w="12700" cmpd="sng">
                      <a:noFill/>
                      <a:prstDash val="solid"/>
                    </a:lnB>
                    <a:noFill/>
                  </a:tcPr>
                </a:tc>
                <a:tc>
                  <a:txBody>
                    <a:bodyPr/>
                    <a:lstStyle/>
                    <a:p>
                      <a:r>
                        <a:rPr lang="en-US" sz="1400" b="1" cap="none" spc="0">
                          <a:solidFill>
                            <a:schemeClr val="tx1"/>
                          </a:solidFill>
                          <a:effectLst/>
                        </a:rPr>
                        <a:t>Google Compute Engine</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422383591"/>
                  </a:ext>
                </a:extLst>
              </a:tr>
              <a:tr h="562404">
                <a:tc>
                  <a:txBody>
                    <a:bodyPr/>
                    <a:lstStyle/>
                    <a:p>
                      <a:r>
                        <a:rPr lang="en-US" sz="1400" b="1" cap="none" spc="0">
                          <a:solidFill>
                            <a:schemeClr val="tx1"/>
                          </a:solidFill>
                          <a:effectLst/>
                        </a:rPr>
                        <a:t>Amazon Kinesis</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a:solidFill>
                            <a:schemeClr val="tx1"/>
                          </a:solidFill>
                          <a:effectLst/>
                        </a:rPr>
                        <a:t>Azure </a:t>
                      </a:r>
                      <a:r>
                        <a:rPr lang="en-US" sz="1400" b="1" cap="none" spc="0" err="1">
                          <a:solidFill>
                            <a:schemeClr val="tx1"/>
                          </a:solidFill>
                          <a:effectLst/>
                        </a:rPr>
                        <a:t>Eventhubs</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a:solidFill>
                            <a:schemeClr val="tx1"/>
                          </a:solidFill>
                          <a:effectLst/>
                        </a:rPr>
                        <a:t>Google PubSub</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018392207"/>
                  </a:ext>
                </a:extLst>
              </a:tr>
              <a:tr h="562404">
                <a:tc>
                  <a:txBody>
                    <a:bodyPr/>
                    <a:lstStyle/>
                    <a:p>
                      <a:r>
                        <a:rPr lang="en-US" sz="1400" b="1" cap="none" spc="0">
                          <a:solidFill>
                            <a:schemeClr val="tx1"/>
                          </a:solidFill>
                          <a:effectLst/>
                        </a:rPr>
                        <a:t>Amazon Glue</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b="1" cap="none" spc="0" dirty="0">
                          <a:solidFill>
                            <a:schemeClr val="tx1"/>
                          </a:solidFill>
                          <a:effectLst/>
                        </a:rPr>
                        <a:t>Azure Function / Databricks / Data Factory</a:t>
                      </a:r>
                      <a:endParaRPr lang="en-US" sz="1400" cap="none" spc="0" dirty="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b="1" cap="none" spc="0">
                          <a:solidFill>
                            <a:schemeClr val="tx1"/>
                          </a:solidFill>
                          <a:effectLst/>
                        </a:rPr>
                        <a:t>Google Cloud data Flow</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3719064"/>
                  </a:ext>
                </a:extLst>
              </a:tr>
              <a:tr h="562404">
                <a:tc>
                  <a:txBody>
                    <a:bodyPr/>
                    <a:lstStyle/>
                    <a:p>
                      <a:r>
                        <a:rPr lang="en-US" sz="1400" b="1" cap="none" spc="0">
                          <a:solidFill>
                            <a:schemeClr val="tx1"/>
                          </a:solidFill>
                          <a:effectLst/>
                        </a:rPr>
                        <a:t>Amazon S3</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a:solidFill>
                            <a:schemeClr val="tx1"/>
                          </a:solidFill>
                          <a:effectLst/>
                        </a:rPr>
                        <a:t>Azure Data Lake gen2</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a:solidFill>
                            <a:schemeClr val="tx1"/>
                          </a:solidFill>
                          <a:effectLst/>
                        </a:rPr>
                        <a:t>Google Cloud Storage</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411793398"/>
                  </a:ext>
                </a:extLst>
              </a:tr>
              <a:tr h="562404">
                <a:tc>
                  <a:txBody>
                    <a:bodyPr/>
                    <a:lstStyle/>
                    <a:p>
                      <a:r>
                        <a:rPr lang="en-US" sz="1400" b="1" cap="none" spc="0">
                          <a:solidFill>
                            <a:schemeClr val="tx1"/>
                          </a:solidFill>
                          <a:effectLst/>
                        </a:rPr>
                        <a:t>Amazon ML</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b="1" cap="none" spc="0">
                          <a:solidFill>
                            <a:schemeClr val="tx1"/>
                          </a:solidFill>
                          <a:effectLst/>
                        </a:rPr>
                        <a:t>Azure Machine Learning Studio</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b="1" cap="none" spc="0">
                          <a:solidFill>
                            <a:schemeClr val="tx1"/>
                          </a:solidFill>
                          <a:effectLst/>
                        </a:rPr>
                        <a:t>Google Cloud AI</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32915824"/>
                  </a:ext>
                </a:extLst>
              </a:tr>
              <a:tr h="781304">
                <a:tc>
                  <a:txBody>
                    <a:bodyPr/>
                    <a:lstStyle/>
                    <a:p>
                      <a:r>
                        <a:rPr lang="en-US" sz="1400" b="1" cap="none" spc="0">
                          <a:solidFill>
                            <a:schemeClr val="tx1"/>
                          </a:solidFill>
                          <a:effectLst/>
                        </a:rPr>
                        <a:t>Amazon Simple Notification Service</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a:solidFill>
                            <a:schemeClr val="tx1"/>
                          </a:solidFill>
                          <a:effectLst/>
                        </a:rPr>
                        <a:t>Azure Notification Hub</a:t>
                      </a:r>
                      <a:endParaRPr lang="en-US" sz="1400" cap="none" spc="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b="1" cap="none" spc="0" dirty="0">
                          <a:solidFill>
                            <a:schemeClr val="tx1"/>
                          </a:solidFill>
                          <a:effectLst/>
                        </a:rPr>
                        <a:t>Google Firebase Cloud Messaging</a:t>
                      </a:r>
                      <a:endParaRPr lang="en-US" sz="1400" cap="none" spc="0" dirty="0">
                        <a:solidFill>
                          <a:schemeClr val="tx1"/>
                        </a:solidFill>
                        <a:effectLst/>
                      </a:endParaRPr>
                    </a:p>
                  </a:txBody>
                  <a:tcPr marL="151546" marR="151546" marT="151546" marB="15154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26005834"/>
                  </a:ext>
                </a:extLst>
              </a:tr>
            </a:tbl>
          </a:graphicData>
        </a:graphic>
      </p:graphicFrame>
    </p:spTree>
    <p:extLst>
      <p:ext uri="{BB962C8B-B14F-4D97-AF65-F5344CB8AC3E}">
        <p14:creationId xmlns:p14="http://schemas.microsoft.com/office/powerpoint/2010/main" val="2570516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959E-4BB0-4EA9-9723-AE8B6FC1D77D}"/>
              </a:ext>
            </a:extLst>
          </p:cNvPr>
          <p:cNvSpPr>
            <a:spLocks noGrp="1"/>
          </p:cNvSpPr>
          <p:nvPr>
            <p:ph type="title"/>
          </p:nvPr>
        </p:nvSpPr>
        <p:spPr/>
        <p:txBody>
          <a:bodyPr>
            <a:normAutofit/>
          </a:bodyPr>
          <a:lstStyle/>
          <a:p>
            <a:r>
              <a:rPr lang="es-CO" sz="3100" dirty="0"/>
              <a:t>Caso de uso: </a:t>
            </a:r>
            <a:r>
              <a:rPr lang="es-CO" sz="3100" b="1" i="0" dirty="0">
                <a:effectLst/>
                <a:latin typeface="Roboto"/>
              </a:rPr>
              <a:t>Análisis de sentimientos de las redes sociales</a:t>
            </a:r>
            <a:br>
              <a:rPr lang="es-CO" b="1" i="0" dirty="0">
                <a:effectLst/>
                <a:latin typeface="Roboto"/>
              </a:rPr>
            </a:br>
            <a:endParaRPr lang="en-US" dirty="0"/>
          </a:p>
        </p:txBody>
      </p:sp>
      <p:sp>
        <p:nvSpPr>
          <p:cNvPr id="3" name="Content Placeholder 2">
            <a:extLst>
              <a:ext uri="{FF2B5EF4-FFF2-40B4-BE49-F238E27FC236}">
                <a16:creationId xmlns:a16="http://schemas.microsoft.com/office/drawing/2014/main" id="{FC0EB892-0B72-4306-929E-55DAB3E4267D}"/>
              </a:ext>
            </a:extLst>
          </p:cNvPr>
          <p:cNvSpPr>
            <a:spLocks noGrp="1"/>
          </p:cNvSpPr>
          <p:nvPr>
            <p:ph idx="1"/>
          </p:nvPr>
        </p:nvSpPr>
        <p:spPr/>
        <p:txBody>
          <a:bodyPr>
            <a:normAutofit/>
          </a:bodyPr>
          <a:lstStyle/>
          <a:p>
            <a:pPr algn="just"/>
            <a:r>
              <a:rPr lang="es-CO" sz="2000" b="0" i="0" dirty="0">
                <a:effectLst/>
                <a:latin typeface="Roboto"/>
              </a:rPr>
              <a:t>Una gran empresa de alimentación está lanzando diferentes productos al mercado como parte de su estrategia de expansión y diversificación.  La compañía necesita monitorizar las redes sociales para entender qué productos los consumidores disfrutan y cuáles no.  El objetivo es centrarse en la experiencia que describen los consumidores con sus productos y asegurarse que éstos sigan siendo relevantes de modo que sea posible planificar el futuro y centrar su estrategia en aquellos productos que funcionan y mejorar o reemplazar aquellos que no basándose en los comentarios de los clientes.</a:t>
            </a:r>
          </a:p>
          <a:p>
            <a:pPr lvl="1"/>
            <a:r>
              <a:rPr lang="es-CO" sz="1800" b="0" i="0" dirty="0">
                <a:effectLst/>
                <a:latin typeface="Roboto"/>
              </a:rPr>
              <a:t>Comprender cómo los consumidores usan sus productos</a:t>
            </a:r>
          </a:p>
          <a:p>
            <a:pPr lvl="1"/>
            <a:r>
              <a:rPr lang="es-CO" sz="1800" b="0" i="0" dirty="0">
                <a:effectLst/>
                <a:latin typeface="Roboto"/>
              </a:rPr>
              <a:t>Garantizar la satisfacción del cliente.</a:t>
            </a:r>
          </a:p>
          <a:p>
            <a:pPr lvl="1"/>
            <a:r>
              <a:rPr lang="es-CO" sz="1800" b="0" i="0" dirty="0">
                <a:effectLst/>
                <a:latin typeface="Roboto"/>
              </a:rPr>
              <a:t>Planificar futuras hojas de ruta</a:t>
            </a:r>
          </a:p>
          <a:p>
            <a:pPr marL="0" indent="0">
              <a:buNone/>
            </a:pPr>
            <a:br>
              <a:rPr lang="es-CO" sz="1400" dirty="0"/>
            </a:br>
            <a:endParaRPr lang="en-US" sz="2000" dirty="0"/>
          </a:p>
        </p:txBody>
      </p:sp>
    </p:spTree>
    <p:extLst>
      <p:ext uri="{BB962C8B-B14F-4D97-AF65-F5344CB8AC3E}">
        <p14:creationId xmlns:p14="http://schemas.microsoft.com/office/powerpoint/2010/main" val="212401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Análisis de sentimientos de las redes sociales">
            <a:extLst>
              <a:ext uri="{FF2B5EF4-FFF2-40B4-BE49-F238E27FC236}">
                <a16:creationId xmlns:a16="http://schemas.microsoft.com/office/drawing/2014/main" id="{AC7E2D13-7FB3-4817-850C-098B3FB356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0477" y="1323770"/>
            <a:ext cx="9951041" cy="420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45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9206-50F4-4006-ACE4-6D4E5C963697}"/>
              </a:ext>
            </a:extLst>
          </p:cNvPr>
          <p:cNvSpPr>
            <a:spLocks noGrp="1"/>
          </p:cNvSpPr>
          <p:nvPr>
            <p:ph type="title"/>
          </p:nvPr>
        </p:nvSpPr>
        <p:spPr/>
        <p:txBody>
          <a:bodyPr/>
          <a:lstStyle/>
          <a:p>
            <a:r>
              <a:rPr lang="es-CO" sz="2800" dirty="0"/>
              <a:t>Caso de uso: </a:t>
            </a:r>
            <a:r>
              <a:rPr lang="en-US" sz="2800" b="1" dirty="0" err="1"/>
              <a:t>Arquitectura</a:t>
            </a:r>
            <a:r>
              <a:rPr lang="en-US" sz="2800" b="1" dirty="0"/>
              <a:t> de IoT</a:t>
            </a:r>
            <a:br>
              <a:rPr lang="en-US" b="1" i="0" dirty="0">
                <a:effectLst/>
                <a:latin typeface="Roboto"/>
              </a:rPr>
            </a:br>
            <a:endParaRPr lang="en-US" dirty="0"/>
          </a:p>
        </p:txBody>
      </p:sp>
      <p:sp>
        <p:nvSpPr>
          <p:cNvPr id="3" name="Content Placeholder 2">
            <a:extLst>
              <a:ext uri="{FF2B5EF4-FFF2-40B4-BE49-F238E27FC236}">
                <a16:creationId xmlns:a16="http://schemas.microsoft.com/office/drawing/2014/main" id="{73D4DE90-2315-48FC-9CAC-24D60B6A38C6}"/>
              </a:ext>
            </a:extLst>
          </p:cNvPr>
          <p:cNvSpPr>
            <a:spLocks noGrp="1"/>
          </p:cNvSpPr>
          <p:nvPr>
            <p:ph idx="1"/>
          </p:nvPr>
        </p:nvSpPr>
        <p:spPr/>
        <p:txBody>
          <a:bodyPr>
            <a:normAutofit/>
          </a:bodyPr>
          <a:lstStyle/>
          <a:p>
            <a:pPr algn="just"/>
            <a:r>
              <a:rPr lang="es-CO" sz="1800" b="0" i="0" dirty="0">
                <a:effectLst/>
                <a:latin typeface="Roboto"/>
              </a:rPr>
              <a:t>Una empresa que llamaremos “</a:t>
            </a:r>
            <a:r>
              <a:rPr lang="es-CO" sz="1800" b="0" i="0" dirty="0" err="1">
                <a:effectLst/>
                <a:latin typeface="Roboto"/>
              </a:rPr>
              <a:t>cocheCar</a:t>
            </a:r>
            <a:r>
              <a:rPr lang="es-CO" sz="1800" b="0" i="0" dirty="0">
                <a:effectLst/>
                <a:latin typeface="Roboto"/>
              </a:rPr>
              <a:t>”, que se dedica a la fabricación de maquinaria de alta precisión para la fabricación de vehículos, sabe que si una de sus máquinas falla, toda la fábrica </a:t>
            </a:r>
            <a:r>
              <a:rPr lang="es-CO" sz="1800" dirty="0">
                <a:latin typeface="Roboto"/>
              </a:rPr>
              <a:t>deja de producir. Invierten mucho en monitorizarlas constantemente, y poder advertir con tiempo de sobra un posible, fallo, para que el tiempo de parada sea mínimo. Datos como   consumo eléctrico, presión, temperatura, horas de uso, tiempo en realizar una tarea y otros parámetros son de vital importancia para evaluar si alguna de las máquinas de la cadena de montaje está funcionando como se esperaba. La información proporcionada luego se utilizará priorizar proactivamente el cronograma de mantenimiento ahorrando costes a corto, medio y largo plazo.</a:t>
            </a:r>
            <a:endParaRPr lang="en-US" sz="1800" dirty="0">
              <a:latin typeface="Roboto"/>
            </a:endParaRPr>
          </a:p>
        </p:txBody>
      </p:sp>
    </p:spTree>
    <p:extLst>
      <p:ext uri="{BB962C8B-B14F-4D97-AF65-F5344CB8AC3E}">
        <p14:creationId xmlns:p14="http://schemas.microsoft.com/office/powerpoint/2010/main" val="3510609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rquitectura de IoT">
            <a:extLst>
              <a:ext uri="{FF2B5EF4-FFF2-40B4-BE49-F238E27FC236}">
                <a16:creationId xmlns:a16="http://schemas.microsoft.com/office/drawing/2014/main" id="{DC9235FB-21F6-457A-B9A2-A04BC563B0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930" y="643467"/>
            <a:ext cx="102221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88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50-72E1-4C30-9B24-E3B192D6F669}"/>
              </a:ext>
            </a:extLst>
          </p:cNvPr>
          <p:cNvSpPr>
            <a:spLocks noGrp="1"/>
          </p:cNvSpPr>
          <p:nvPr>
            <p:ph type="title"/>
          </p:nvPr>
        </p:nvSpPr>
        <p:spPr/>
        <p:txBody>
          <a:bodyPr>
            <a:normAutofit fontScale="90000"/>
          </a:bodyPr>
          <a:lstStyle/>
          <a:p>
            <a:r>
              <a:rPr lang="es-CO" sz="4000" dirty="0"/>
              <a:t>Caso de uso: </a:t>
            </a:r>
            <a:r>
              <a:rPr lang="es-CO" sz="4000" b="1" i="0" dirty="0">
                <a:effectLst/>
                <a:latin typeface="Roboto"/>
              </a:rPr>
              <a:t>Distribución de datos a nivel global</a:t>
            </a:r>
            <a:br>
              <a:rPr lang="es-CO" b="1" i="0" dirty="0">
                <a:effectLst/>
                <a:latin typeface="Roboto"/>
              </a:rPr>
            </a:br>
            <a:endParaRPr lang="en-US" dirty="0"/>
          </a:p>
        </p:txBody>
      </p:sp>
      <p:sp>
        <p:nvSpPr>
          <p:cNvPr id="3" name="Content Placeholder 2">
            <a:extLst>
              <a:ext uri="{FF2B5EF4-FFF2-40B4-BE49-F238E27FC236}">
                <a16:creationId xmlns:a16="http://schemas.microsoft.com/office/drawing/2014/main" id="{D810D85D-8AD5-4E7E-B101-1B81B2D7B0C7}"/>
              </a:ext>
            </a:extLst>
          </p:cNvPr>
          <p:cNvSpPr>
            <a:spLocks noGrp="1"/>
          </p:cNvSpPr>
          <p:nvPr>
            <p:ph idx="1"/>
          </p:nvPr>
        </p:nvSpPr>
        <p:spPr/>
        <p:txBody>
          <a:bodyPr>
            <a:normAutofit/>
          </a:bodyPr>
          <a:lstStyle/>
          <a:p>
            <a:pPr algn="just"/>
            <a:r>
              <a:rPr lang="es-CO" sz="2000" b="0" i="0" dirty="0">
                <a:effectLst/>
                <a:latin typeface="Roboto"/>
              </a:rPr>
              <a:t>Imaginemos una empresa dedicada a la distribución, a la atención al cliente o a la publicidad digital, en donde los clientes esperan tiempos de respuesta muy cortos desde que se abre un ticket de soporte hasta recibir respuesta sin importar su ubicación geográfica. Esto ocurre muy a menudo pues cada vez más se tiende a la deslocalización e implementar una solución basada en una única base de datos centralizada ya no es posible. La necesidad de un servicio resistente a fallas y picos de demanda hacen necesario la migración a la nube en combinación con otras soluciones híbridas.</a:t>
            </a:r>
          </a:p>
          <a:p>
            <a:pPr algn="just">
              <a:buFont typeface="Arial" panose="020B0604020202020204" pitchFamily="34" charset="0"/>
              <a:buChar char="•"/>
            </a:pPr>
            <a:endParaRPr lang="es-CO" sz="1400" b="0" i="0" dirty="0">
              <a:effectLst/>
              <a:latin typeface="Roboto"/>
            </a:endParaRPr>
          </a:p>
          <a:p>
            <a:pPr algn="just">
              <a:buFont typeface="Arial" panose="020B0604020202020204" pitchFamily="34" charset="0"/>
              <a:buChar char="•"/>
            </a:pPr>
            <a:r>
              <a:rPr lang="es-CO" sz="1400" b="0" i="0" dirty="0">
                <a:effectLst/>
                <a:latin typeface="Roboto"/>
              </a:rPr>
              <a:t>Implementación híbrida, que consiste en tener servicios en una nube y servicios locales. Cuando se quiere mantener servicios locales, pero también aprovechar las características de la nube.</a:t>
            </a:r>
          </a:p>
          <a:p>
            <a:pPr algn="just">
              <a:buFont typeface="Arial" panose="020B0604020202020204" pitchFamily="34" charset="0"/>
              <a:buChar char="•"/>
            </a:pPr>
            <a:r>
              <a:rPr lang="es-CO" sz="1400" b="0" i="0" dirty="0">
                <a:effectLst/>
                <a:latin typeface="Roboto"/>
              </a:rPr>
              <a:t>Implementación híbrida, que consiste en tener una nube principal y otras plataformas de proveedores de servicios en la nube. Cuando se quiere mantener las operaciones de tu proveedor de servicios en la nube actual, pero también incluir algunas características de la nube principal y configurar los dos sistemas para que se comuniquen.</a:t>
            </a:r>
          </a:p>
          <a:p>
            <a:pPr algn="just">
              <a:buFont typeface="Arial" panose="020B0604020202020204" pitchFamily="34" charset="0"/>
              <a:buChar char="•"/>
            </a:pPr>
            <a:r>
              <a:rPr lang="es-CO" sz="1400" dirty="0">
                <a:latin typeface="Roboto"/>
              </a:rPr>
              <a:t>Tener servicios de nube y </a:t>
            </a:r>
            <a:r>
              <a:rPr lang="es-CO" sz="1400" b="0" i="0" dirty="0">
                <a:effectLst/>
                <a:latin typeface="Roboto"/>
              </a:rPr>
              <a:t>usar varias regiones. Cuando se quiere admitir una transferencia de datos casi síncrona, tal vez a escala global. Configurar el servicio de nube en varias regiones permite una transferencia de datos muy rápida y casi simultánea en todo el mundo.</a:t>
            </a:r>
          </a:p>
          <a:p>
            <a:pPr algn="just"/>
            <a:endParaRPr lang="en-US" sz="2000" dirty="0"/>
          </a:p>
        </p:txBody>
      </p:sp>
    </p:spTree>
    <p:extLst>
      <p:ext uri="{BB962C8B-B14F-4D97-AF65-F5344CB8AC3E}">
        <p14:creationId xmlns:p14="http://schemas.microsoft.com/office/powerpoint/2010/main" val="5405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3C0A4-5F84-4178-992C-7CF1FC4ED7DD}"/>
              </a:ext>
            </a:extLst>
          </p:cNvPr>
          <p:cNvPicPr>
            <a:picLocks noChangeAspect="1"/>
          </p:cNvPicPr>
          <p:nvPr/>
        </p:nvPicPr>
        <p:blipFill>
          <a:blip r:embed="rId2"/>
          <a:stretch>
            <a:fillRect/>
          </a:stretch>
        </p:blipFill>
        <p:spPr>
          <a:xfrm>
            <a:off x="0" y="927382"/>
            <a:ext cx="12192000" cy="5003236"/>
          </a:xfrm>
          <a:prstGeom prst="rect">
            <a:avLst/>
          </a:prstGeom>
        </p:spPr>
      </p:pic>
      <p:sp>
        <p:nvSpPr>
          <p:cNvPr id="7" name="TextBox 6">
            <a:extLst>
              <a:ext uri="{FF2B5EF4-FFF2-40B4-BE49-F238E27FC236}">
                <a16:creationId xmlns:a16="http://schemas.microsoft.com/office/drawing/2014/main" id="{B32E8E4F-D596-4850-862B-3B188799C55E}"/>
              </a:ext>
            </a:extLst>
          </p:cNvPr>
          <p:cNvSpPr txBox="1"/>
          <p:nvPr/>
        </p:nvSpPr>
        <p:spPr>
          <a:xfrm>
            <a:off x="3803008" y="234996"/>
            <a:ext cx="4846042" cy="584775"/>
          </a:xfrm>
          <a:prstGeom prst="rect">
            <a:avLst/>
          </a:prstGeom>
          <a:noFill/>
        </p:spPr>
        <p:txBody>
          <a:bodyPr wrap="square">
            <a:spAutoFit/>
          </a:bodyPr>
          <a:lstStyle/>
          <a:p>
            <a:r>
              <a:rPr lang="es-CO" sz="3200" dirty="0"/>
              <a:t>Arquitecturas de referencia</a:t>
            </a:r>
            <a:endParaRPr lang="en-US" sz="3200" dirty="0"/>
          </a:p>
        </p:txBody>
      </p:sp>
      <p:sp>
        <p:nvSpPr>
          <p:cNvPr id="6" name="TextBox 5">
            <a:extLst>
              <a:ext uri="{FF2B5EF4-FFF2-40B4-BE49-F238E27FC236}">
                <a16:creationId xmlns:a16="http://schemas.microsoft.com/office/drawing/2014/main" id="{FC266DB9-DCB8-495E-9AF6-9710D18E2D7C}"/>
              </a:ext>
            </a:extLst>
          </p:cNvPr>
          <p:cNvSpPr txBox="1"/>
          <p:nvPr/>
        </p:nvSpPr>
        <p:spPr>
          <a:xfrm>
            <a:off x="5379024" y="6237642"/>
            <a:ext cx="1257780" cy="385362"/>
          </a:xfrm>
          <a:prstGeom prst="rect">
            <a:avLst/>
          </a:prstGeom>
          <a:noFill/>
        </p:spPr>
        <p:txBody>
          <a:bodyPr wrap="none" rtlCol="0">
            <a:spAutoFit/>
          </a:bodyPr>
          <a:lstStyle/>
          <a:p>
            <a:r>
              <a:rPr lang="es-CO" sz="1904" dirty="0"/>
              <a:t>Tradicional</a:t>
            </a:r>
          </a:p>
        </p:txBody>
      </p:sp>
    </p:spTree>
    <p:extLst>
      <p:ext uri="{BB962C8B-B14F-4D97-AF65-F5344CB8AC3E}">
        <p14:creationId xmlns:p14="http://schemas.microsoft.com/office/powerpoint/2010/main" val="747702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6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Google Cloud Platform">
            <a:extLst>
              <a:ext uri="{FF2B5EF4-FFF2-40B4-BE49-F238E27FC236}">
                <a16:creationId xmlns:a16="http://schemas.microsoft.com/office/drawing/2014/main" id="{78DB5D6E-E1DF-4F50-B9DF-0AF4963BBB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1597" y="643467"/>
            <a:ext cx="968880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182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0F00-C541-436F-AAFD-CC4A2F9FF565}"/>
              </a:ext>
            </a:extLst>
          </p:cNvPr>
          <p:cNvSpPr>
            <a:spLocks noGrp="1"/>
          </p:cNvSpPr>
          <p:nvPr>
            <p:ph type="title"/>
          </p:nvPr>
        </p:nvSpPr>
        <p:spPr/>
        <p:txBody>
          <a:bodyPr/>
          <a:lstStyle/>
          <a:p>
            <a:r>
              <a:rPr lang="es-CO" dirty="0"/>
              <a:t>Ejercicio 2</a:t>
            </a:r>
            <a:endParaRPr lang="en-US" dirty="0"/>
          </a:p>
        </p:txBody>
      </p:sp>
      <p:sp>
        <p:nvSpPr>
          <p:cNvPr id="3" name="Content Placeholder 2">
            <a:extLst>
              <a:ext uri="{FF2B5EF4-FFF2-40B4-BE49-F238E27FC236}">
                <a16:creationId xmlns:a16="http://schemas.microsoft.com/office/drawing/2014/main" id="{97BA2BE4-C67E-4090-B037-F3D953C245EC}"/>
              </a:ext>
            </a:extLst>
          </p:cNvPr>
          <p:cNvSpPr>
            <a:spLocks noGrp="1"/>
          </p:cNvSpPr>
          <p:nvPr>
            <p:ph idx="1"/>
          </p:nvPr>
        </p:nvSpPr>
        <p:spPr/>
        <p:txBody>
          <a:bodyPr/>
          <a:lstStyle/>
          <a:p>
            <a:r>
              <a:rPr lang="es-CO" dirty="0"/>
              <a:t>Elegir un caso de uso por cada una de las nubes y presentar la arquitectura de dicho caso de uso. Explicando cada componente utilizado en nube y mostrando porque esa una buena alternativa tener esta arquitectura y a que atributos de calidad le está apuntando o esta fortalecida esa arquitectura</a:t>
            </a:r>
            <a:endParaRPr lang="en-US" dirty="0"/>
          </a:p>
        </p:txBody>
      </p:sp>
    </p:spTree>
    <p:extLst>
      <p:ext uri="{BB962C8B-B14F-4D97-AF65-F5344CB8AC3E}">
        <p14:creationId xmlns:p14="http://schemas.microsoft.com/office/powerpoint/2010/main" val="77876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6E3C-AF78-4E24-922D-5108D5D222A6}"/>
              </a:ext>
            </a:extLst>
          </p:cNvPr>
          <p:cNvSpPr>
            <a:spLocks noGrp="1"/>
          </p:cNvSpPr>
          <p:nvPr>
            <p:ph type="title"/>
          </p:nvPr>
        </p:nvSpPr>
        <p:spPr/>
        <p:txBody>
          <a:bodyPr/>
          <a:lstStyle/>
          <a:p>
            <a:r>
              <a:rPr lang="es-CO" dirty="0"/>
              <a:t>Ejercicio 2</a:t>
            </a:r>
            <a:endParaRPr lang="en-US" dirty="0"/>
          </a:p>
        </p:txBody>
      </p:sp>
      <p:sp>
        <p:nvSpPr>
          <p:cNvPr id="3" name="Content Placeholder 2">
            <a:extLst>
              <a:ext uri="{FF2B5EF4-FFF2-40B4-BE49-F238E27FC236}">
                <a16:creationId xmlns:a16="http://schemas.microsoft.com/office/drawing/2014/main" id="{CE778A4C-BDD1-4376-AF6B-615C8065E86F}"/>
              </a:ext>
            </a:extLst>
          </p:cNvPr>
          <p:cNvSpPr>
            <a:spLocks noGrp="1"/>
          </p:cNvSpPr>
          <p:nvPr>
            <p:ph idx="1"/>
          </p:nvPr>
        </p:nvSpPr>
        <p:spPr/>
        <p:txBody>
          <a:bodyPr>
            <a:normAutofit fontScale="85000" lnSpcReduction="20000"/>
          </a:bodyPr>
          <a:lstStyle/>
          <a:p>
            <a:r>
              <a:rPr lang="en-US" dirty="0">
                <a:hlinkClick r:id="rId2"/>
              </a:rPr>
              <a:t>https://aws.amazon.com/es/architecture/analytics-big-data/?achp_ra1&amp;?cards-all.sort-by=item.additionalFields.sortDate&amp;cards-all.sort-order=desc&amp;awsf.reference-architecture=content-type%23reference-arch-diagram%7Ccontent-type%23solution#Filter_by.3A</a:t>
            </a:r>
            <a:endParaRPr lang="en-US" dirty="0"/>
          </a:p>
          <a:p>
            <a:endParaRPr lang="en-US" dirty="0"/>
          </a:p>
          <a:p>
            <a:r>
              <a:rPr lang="en-US" dirty="0"/>
              <a:t>https://aws.amazon.com/solutions/implementations/?solutions-all.sort-by=item.additionalFields.sortDate&amp;solutions-all.sort-order=desc&amp;awsf.AWS-Product%20Category=tech-category%23analytics</a:t>
            </a:r>
          </a:p>
          <a:p>
            <a:endParaRPr lang="en-US" dirty="0"/>
          </a:p>
          <a:p>
            <a:r>
              <a:rPr lang="en-US" dirty="0">
                <a:hlinkClick r:id="rId3"/>
              </a:rPr>
              <a:t>https://azure.microsoft.com/es-es/solutions/architecture/</a:t>
            </a:r>
            <a:endParaRPr lang="en-US" dirty="0"/>
          </a:p>
          <a:p>
            <a:endParaRPr lang="en-US" dirty="0"/>
          </a:p>
          <a:p>
            <a:r>
              <a:rPr lang="en-US" dirty="0"/>
              <a:t>https://cloud.google.com/docs/tutorials?hl=es#architecture</a:t>
            </a:r>
          </a:p>
        </p:txBody>
      </p:sp>
    </p:spTree>
    <p:extLst>
      <p:ext uri="{BB962C8B-B14F-4D97-AF65-F5344CB8AC3E}">
        <p14:creationId xmlns:p14="http://schemas.microsoft.com/office/powerpoint/2010/main" val="4034055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9336-169E-436A-B52D-8C9E1D5A3D32}"/>
              </a:ext>
            </a:extLst>
          </p:cNvPr>
          <p:cNvSpPr>
            <a:spLocks noGrp="1"/>
          </p:cNvSpPr>
          <p:nvPr>
            <p:ph type="title"/>
          </p:nvPr>
        </p:nvSpPr>
        <p:spPr/>
        <p:txBody>
          <a:bodyPr/>
          <a:lstStyle/>
          <a:p>
            <a:r>
              <a:rPr lang="es-CO" dirty="0"/>
              <a:t>Bibliografía</a:t>
            </a:r>
            <a:endParaRPr lang="en-US" dirty="0"/>
          </a:p>
        </p:txBody>
      </p:sp>
      <p:sp>
        <p:nvSpPr>
          <p:cNvPr id="3" name="Content Placeholder 2">
            <a:extLst>
              <a:ext uri="{FF2B5EF4-FFF2-40B4-BE49-F238E27FC236}">
                <a16:creationId xmlns:a16="http://schemas.microsoft.com/office/drawing/2014/main" id="{EFF83E06-1C2D-4D5B-8FCE-4133D9F82812}"/>
              </a:ext>
            </a:extLst>
          </p:cNvPr>
          <p:cNvSpPr>
            <a:spLocks noGrp="1"/>
          </p:cNvSpPr>
          <p:nvPr>
            <p:ph idx="1"/>
          </p:nvPr>
        </p:nvSpPr>
        <p:spPr/>
        <p:txBody>
          <a:bodyPr>
            <a:normAutofit/>
          </a:bodyPr>
          <a:lstStyle/>
          <a:p>
            <a:r>
              <a:rPr lang="en-US" sz="2000" dirty="0">
                <a:hlinkClick r:id="rId2"/>
              </a:rPr>
              <a:t>https://www.unir.net/ingenieria/revista/noticias/arquitectura-big-data/549205030267/</a:t>
            </a:r>
            <a:endParaRPr lang="en-US" sz="2000" dirty="0"/>
          </a:p>
          <a:p>
            <a:endParaRPr lang="en-US" sz="2000" dirty="0"/>
          </a:p>
          <a:p>
            <a:r>
              <a:rPr lang="en-US" sz="2000" dirty="0"/>
              <a:t>Pineda, Andrés &amp; Torres, Wilmer. </a:t>
            </a:r>
            <a:r>
              <a:rPr lang="en-US" sz="2000" dirty="0" err="1"/>
              <a:t>Prototipo</a:t>
            </a:r>
            <a:r>
              <a:rPr lang="en-US" sz="2000" dirty="0"/>
              <a:t> de una bodega de </a:t>
            </a:r>
            <a:r>
              <a:rPr lang="en-US" sz="2000" dirty="0" err="1"/>
              <a:t>datos</a:t>
            </a:r>
            <a:r>
              <a:rPr lang="en-US" sz="2000" dirty="0"/>
              <a:t> para la </a:t>
            </a:r>
            <a:r>
              <a:rPr lang="en-US" sz="2000" dirty="0" err="1"/>
              <a:t>empresa</a:t>
            </a:r>
            <a:r>
              <a:rPr lang="en-US" sz="2000" dirty="0"/>
              <a:t> </a:t>
            </a:r>
            <a:r>
              <a:rPr lang="en-US" sz="2000" dirty="0" err="1"/>
              <a:t>salón</a:t>
            </a:r>
            <a:r>
              <a:rPr lang="en-US" sz="2000" dirty="0"/>
              <a:t> del </a:t>
            </a:r>
            <a:r>
              <a:rPr lang="en-US" sz="2000" dirty="0" err="1"/>
              <a:t>Automóvil</a:t>
            </a:r>
            <a:r>
              <a:rPr lang="en-US" sz="2000" dirty="0"/>
              <a:t>. Universidad Libre. 2011</a:t>
            </a:r>
          </a:p>
          <a:p>
            <a:r>
              <a:rPr lang="en-US" sz="2000" dirty="0"/>
              <a:t>MOSS, Larissa T. ATRE, Shaku. Business Intelligence Roadmap: The Complete Project Lifecycle for Decision-Support Applications. Editorial Pearson Education. </a:t>
            </a:r>
            <a:r>
              <a:rPr lang="en-US" sz="2000" dirty="0" err="1"/>
              <a:t>Tercera</a:t>
            </a:r>
            <a:r>
              <a:rPr lang="en-US" sz="2000" dirty="0"/>
              <a:t> ed. Boston. 2003.</a:t>
            </a:r>
          </a:p>
          <a:p>
            <a:r>
              <a:rPr lang="en-US" sz="2000" dirty="0"/>
              <a:t>https://www.icas.com/ca-today-news/10-companies-using-big-data</a:t>
            </a:r>
          </a:p>
          <a:p>
            <a:r>
              <a:rPr lang="en-US" sz="2000" dirty="0"/>
              <a:t>https://www.gigabitmagazine.com/top10/top-10-biggest-data-centres-world</a:t>
            </a:r>
          </a:p>
        </p:txBody>
      </p:sp>
    </p:spTree>
    <p:extLst>
      <p:ext uri="{BB962C8B-B14F-4D97-AF65-F5344CB8AC3E}">
        <p14:creationId xmlns:p14="http://schemas.microsoft.com/office/powerpoint/2010/main" val="1434362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9336-169E-436A-B52D-8C9E1D5A3D32}"/>
              </a:ext>
            </a:extLst>
          </p:cNvPr>
          <p:cNvSpPr>
            <a:spLocks noGrp="1"/>
          </p:cNvSpPr>
          <p:nvPr>
            <p:ph type="title"/>
          </p:nvPr>
        </p:nvSpPr>
        <p:spPr/>
        <p:txBody>
          <a:bodyPr/>
          <a:lstStyle/>
          <a:p>
            <a:r>
              <a:rPr lang="es-CO" dirty="0"/>
              <a:t>Bibliografía</a:t>
            </a:r>
            <a:endParaRPr lang="en-US" dirty="0"/>
          </a:p>
        </p:txBody>
      </p:sp>
      <p:sp>
        <p:nvSpPr>
          <p:cNvPr id="3" name="Content Placeholder 2">
            <a:extLst>
              <a:ext uri="{FF2B5EF4-FFF2-40B4-BE49-F238E27FC236}">
                <a16:creationId xmlns:a16="http://schemas.microsoft.com/office/drawing/2014/main" id="{EFF83E06-1C2D-4D5B-8FCE-4133D9F82812}"/>
              </a:ext>
            </a:extLst>
          </p:cNvPr>
          <p:cNvSpPr>
            <a:spLocks noGrp="1"/>
          </p:cNvSpPr>
          <p:nvPr>
            <p:ph idx="1"/>
          </p:nvPr>
        </p:nvSpPr>
        <p:spPr/>
        <p:txBody>
          <a:bodyPr>
            <a:normAutofit fontScale="62500" lnSpcReduction="20000"/>
          </a:bodyPr>
          <a:lstStyle/>
          <a:p>
            <a:endParaRPr lang="en-US" sz="2000" dirty="0"/>
          </a:p>
          <a:p>
            <a:r>
              <a:rPr lang="en-US" sz="2000" dirty="0" err="1"/>
              <a:t>Imágenes</a:t>
            </a:r>
            <a:endParaRPr lang="en-US" sz="2000" dirty="0"/>
          </a:p>
          <a:p>
            <a:r>
              <a:rPr lang="en-US" sz="2000" dirty="0"/>
              <a:t>https://www.xataka.com/ordenadores/ibm-350-el-primer-ordenador-con-disco-duro</a:t>
            </a:r>
          </a:p>
          <a:p>
            <a:r>
              <a:rPr lang="en-US" sz="2000" dirty="0"/>
              <a:t>https://www.youtube.com/watch?v=rNe9T1FRhwg</a:t>
            </a:r>
          </a:p>
          <a:p>
            <a:r>
              <a:rPr lang="en-US" sz="2000" dirty="0"/>
              <a:t>https://www.worthpoint.com/worthopedia/combo-rodime-ro352-10mb-mfm-hard-1819161708</a:t>
            </a:r>
          </a:p>
          <a:p>
            <a:r>
              <a:rPr lang="en-US" sz="2000" dirty="0"/>
              <a:t>https://www.amazon.com/-/es/Seagate-BarraCuda-Pro-computadora-ST12000DM0007/dp/B082YJHBHC</a:t>
            </a:r>
          </a:p>
          <a:p>
            <a:r>
              <a:rPr lang="en-US" sz="2000" dirty="0"/>
              <a:t>https://es.wikipedia.org/wiki/Disquete</a:t>
            </a:r>
          </a:p>
          <a:p>
            <a:r>
              <a:rPr lang="en-US" sz="2000" dirty="0"/>
              <a:t>https://elretronostalgico.wordpress.com/2017/03/30/el-laserdisc-o-ese-gran-desconocido-en-la-guerra-entre-el-vhs-y-betamax/</a:t>
            </a:r>
          </a:p>
          <a:p>
            <a:r>
              <a:rPr lang="en-US" sz="2000" dirty="0"/>
              <a:t>https://www.tierragamer.com/wp-content/uploads/2019/02/cd-dvd-blu-ray-discs-660x400.jpg</a:t>
            </a:r>
          </a:p>
          <a:p>
            <a:r>
              <a:rPr lang="en-US" sz="2000" dirty="0"/>
              <a:t>https://www.didacticaselectronicas.com/images/stories/virtuemart/product/SD16GB_C10.png</a:t>
            </a:r>
          </a:p>
          <a:p>
            <a:r>
              <a:rPr lang="en-US" sz="2000" dirty="0"/>
              <a:t>https://www.fayerwayer.com/2019/02/tarjeta-microsd-1tb/</a:t>
            </a:r>
          </a:p>
          <a:p>
            <a:r>
              <a:rPr lang="en-US" sz="2000" dirty="0"/>
              <a:t>https://www.samsung.com/us/computing/memory-storage/solid-state-drives/ssd-860-evo-2-5--sata-iii-2tb-mz-76e2t0b-am/</a:t>
            </a:r>
          </a:p>
          <a:p>
            <a:r>
              <a:rPr lang="en-US" sz="2000" dirty="0"/>
              <a:t>https://www.samsung.com/za/memory-storage/970-evo-nvme-m2-ssd/MZ-V7E2T0BW/</a:t>
            </a:r>
          </a:p>
          <a:p>
            <a:r>
              <a:rPr lang="en-US" sz="2000" dirty="0"/>
              <a:t>https://whatsthebigdata.files.wordpress.com/2016/10/ai_data-science-diagram2.jpg?w=640</a:t>
            </a:r>
          </a:p>
          <a:p>
            <a:r>
              <a:rPr lang="en-US" sz="2000" dirty="0"/>
              <a:t>https://hackernoon.com/jump-start-to-artificial-intelligence-f6eb30d624ec</a:t>
            </a:r>
          </a:p>
          <a:p>
            <a:r>
              <a:rPr lang="en-US" sz="2000" dirty="0"/>
              <a:t>https://bookdown.org/dparedesi/data-science-con-r/introducci%C3%B3n.html</a:t>
            </a:r>
          </a:p>
        </p:txBody>
      </p:sp>
    </p:spTree>
    <p:extLst>
      <p:ext uri="{BB962C8B-B14F-4D97-AF65-F5344CB8AC3E}">
        <p14:creationId xmlns:p14="http://schemas.microsoft.com/office/powerpoint/2010/main" val="38355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F6FD-0E6C-4C79-86C6-82F71E98F5FA}"/>
              </a:ext>
            </a:extLst>
          </p:cNvPr>
          <p:cNvSpPr>
            <a:spLocks noGrp="1"/>
          </p:cNvSpPr>
          <p:nvPr>
            <p:ph type="title"/>
          </p:nvPr>
        </p:nvSpPr>
        <p:spPr>
          <a:xfrm>
            <a:off x="838200" y="1"/>
            <a:ext cx="10515600" cy="681036"/>
          </a:xfrm>
        </p:spPr>
        <p:txBody>
          <a:bodyPr>
            <a:normAutofit fontScale="90000"/>
          </a:bodyPr>
          <a:lstStyle/>
          <a:p>
            <a:r>
              <a:rPr lang="es-CO" dirty="0"/>
              <a:t>Clic </a:t>
            </a:r>
            <a:r>
              <a:rPr lang="es-CO" dirty="0" err="1"/>
              <a:t>stream</a:t>
            </a:r>
            <a:r>
              <a:rPr lang="es-CO" dirty="0"/>
              <a:t>: </a:t>
            </a:r>
            <a:r>
              <a:rPr lang="es-CO" dirty="0" err="1"/>
              <a:t>Customer</a:t>
            </a:r>
            <a:r>
              <a:rPr lang="es-CO" dirty="0"/>
              <a:t> </a:t>
            </a:r>
            <a:r>
              <a:rPr lang="es-CO" dirty="0" err="1"/>
              <a:t>view</a:t>
            </a:r>
            <a:endParaRPr lang="en-US" dirty="0"/>
          </a:p>
        </p:txBody>
      </p:sp>
      <p:pic>
        <p:nvPicPr>
          <p:cNvPr id="4" name="Picture 3">
            <a:extLst>
              <a:ext uri="{FF2B5EF4-FFF2-40B4-BE49-F238E27FC236}">
                <a16:creationId xmlns:a16="http://schemas.microsoft.com/office/drawing/2014/main" id="{6EAB020D-BEE0-4697-AA02-0082946135C1}"/>
              </a:ext>
            </a:extLst>
          </p:cNvPr>
          <p:cNvPicPr>
            <a:picLocks noChangeAspect="1"/>
          </p:cNvPicPr>
          <p:nvPr/>
        </p:nvPicPr>
        <p:blipFill>
          <a:blip r:embed="rId2"/>
          <a:stretch>
            <a:fillRect/>
          </a:stretch>
        </p:blipFill>
        <p:spPr>
          <a:xfrm>
            <a:off x="0" y="1115946"/>
            <a:ext cx="12192000" cy="4626107"/>
          </a:xfrm>
          <a:prstGeom prst="rect">
            <a:avLst/>
          </a:prstGeom>
        </p:spPr>
      </p:pic>
    </p:spTree>
    <p:extLst>
      <p:ext uri="{BB962C8B-B14F-4D97-AF65-F5344CB8AC3E}">
        <p14:creationId xmlns:p14="http://schemas.microsoft.com/office/powerpoint/2010/main" val="359472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AA0544-9F91-46C5-AA96-A02167097B04}"/>
              </a:ext>
            </a:extLst>
          </p:cNvPr>
          <p:cNvPicPr>
            <a:picLocks noChangeAspect="1"/>
          </p:cNvPicPr>
          <p:nvPr/>
        </p:nvPicPr>
        <p:blipFill>
          <a:blip r:embed="rId2"/>
          <a:stretch>
            <a:fillRect/>
          </a:stretch>
        </p:blipFill>
        <p:spPr>
          <a:xfrm>
            <a:off x="0" y="1185921"/>
            <a:ext cx="12192000" cy="4486157"/>
          </a:xfrm>
          <a:prstGeom prst="rect">
            <a:avLst/>
          </a:prstGeom>
        </p:spPr>
      </p:pic>
      <p:sp>
        <p:nvSpPr>
          <p:cNvPr id="5" name="Title 1">
            <a:extLst>
              <a:ext uri="{FF2B5EF4-FFF2-40B4-BE49-F238E27FC236}">
                <a16:creationId xmlns:a16="http://schemas.microsoft.com/office/drawing/2014/main" id="{4BF256EE-DC61-4634-91E9-693800CE2842}"/>
              </a:ext>
            </a:extLst>
          </p:cNvPr>
          <p:cNvSpPr txBox="1">
            <a:spLocks/>
          </p:cNvSpPr>
          <p:nvPr/>
        </p:nvSpPr>
        <p:spPr>
          <a:xfrm>
            <a:off x="838200" y="1"/>
            <a:ext cx="105156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Información Relacional</a:t>
            </a:r>
            <a:endParaRPr lang="en-US" dirty="0"/>
          </a:p>
        </p:txBody>
      </p:sp>
    </p:spTree>
    <p:extLst>
      <p:ext uri="{BB962C8B-B14F-4D97-AF65-F5344CB8AC3E}">
        <p14:creationId xmlns:p14="http://schemas.microsoft.com/office/powerpoint/2010/main" val="399919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3B0637-BFA0-4FA1-9D4D-011880C9DFB7}"/>
              </a:ext>
            </a:extLst>
          </p:cNvPr>
          <p:cNvPicPr>
            <a:picLocks noChangeAspect="1"/>
          </p:cNvPicPr>
          <p:nvPr/>
        </p:nvPicPr>
        <p:blipFill>
          <a:blip r:embed="rId2"/>
          <a:stretch>
            <a:fillRect/>
          </a:stretch>
        </p:blipFill>
        <p:spPr>
          <a:xfrm>
            <a:off x="0" y="931238"/>
            <a:ext cx="12192000" cy="4995524"/>
          </a:xfrm>
          <a:prstGeom prst="rect">
            <a:avLst/>
          </a:prstGeom>
        </p:spPr>
      </p:pic>
      <p:sp>
        <p:nvSpPr>
          <p:cNvPr id="5" name="Title 1">
            <a:extLst>
              <a:ext uri="{FF2B5EF4-FFF2-40B4-BE49-F238E27FC236}">
                <a16:creationId xmlns:a16="http://schemas.microsoft.com/office/drawing/2014/main" id="{ACBF7513-3388-495F-942E-635F059F5C03}"/>
              </a:ext>
            </a:extLst>
          </p:cNvPr>
          <p:cNvSpPr>
            <a:spLocks noGrp="1"/>
          </p:cNvSpPr>
          <p:nvPr>
            <p:ph type="title"/>
          </p:nvPr>
        </p:nvSpPr>
        <p:spPr>
          <a:xfrm>
            <a:off x="838200" y="0"/>
            <a:ext cx="10515600" cy="681036"/>
          </a:xfrm>
        </p:spPr>
        <p:txBody>
          <a:bodyPr>
            <a:normAutofit fontScale="90000"/>
          </a:bodyPr>
          <a:lstStyle/>
          <a:p>
            <a:r>
              <a:rPr lang="es-CO" dirty="0"/>
              <a:t>Análisis en Ecosistemas Hadoop</a:t>
            </a:r>
            <a:endParaRPr lang="en-US" dirty="0"/>
          </a:p>
        </p:txBody>
      </p:sp>
    </p:spTree>
    <p:extLst>
      <p:ext uri="{BB962C8B-B14F-4D97-AF65-F5344CB8AC3E}">
        <p14:creationId xmlns:p14="http://schemas.microsoft.com/office/powerpoint/2010/main" val="234181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4876F-BFEF-487A-9084-7FFC9652BC9D}"/>
              </a:ext>
            </a:extLst>
          </p:cNvPr>
          <p:cNvPicPr>
            <a:picLocks noChangeAspect="1"/>
          </p:cNvPicPr>
          <p:nvPr/>
        </p:nvPicPr>
        <p:blipFill>
          <a:blip r:embed="rId2"/>
          <a:stretch>
            <a:fillRect/>
          </a:stretch>
        </p:blipFill>
        <p:spPr>
          <a:xfrm>
            <a:off x="120072" y="1194839"/>
            <a:ext cx="12071927" cy="4513212"/>
          </a:xfrm>
          <a:prstGeom prst="rect">
            <a:avLst/>
          </a:prstGeom>
        </p:spPr>
      </p:pic>
      <p:sp>
        <p:nvSpPr>
          <p:cNvPr id="5" name="Title 1">
            <a:extLst>
              <a:ext uri="{FF2B5EF4-FFF2-40B4-BE49-F238E27FC236}">
                <a16:creationId xmlns:a16="http://schemas.microsoft.com/office/drawing/2014/main" id="{79058EDC-D45D-4AAC-9B07-14F8C62FFA58}"/>
              </a:ext>
            </a:extLst>
          </p:cNvPr>
          <p:cNvSpPr>
            <a:spLocks noGrp="1"/>
          </p:cNvSpPr>
          <p:nvPr>
            <p:ph type="title"/>
          </p:nvPr>
        </p:nvSpPr>
        <p:spPr>
          <a:xfrm>
            <a:off x="838200" y="0"/>
            <a:ext cx="10515600" cy="681036"/>
          </a:xfrm>
        </p:spPr>
        <p:txBody>
          <a:bodyPr>
            <a:normAutofit fontScale="90000"/>
          </a:bodyPr>
          <a:lstStyle/>
          <a:p>
            <a:r>
              <a:rPr lang="es-CO" dirty="0"/>
              <a:t>Mantenimiento predictivo usando ML</a:t>
            </a:r>
            <a:endParaRPr lang="en-US" dirty="0"/>
          </a:p>
        </p:txBody>
      </p:sp>
    </p:spTree>
    <p:extLst>
      <p:ext uri="{BB962C8B-B14F-4D97-AF65-F5344CB8AC3E}">
        <p14:creationId xmlns:p14="http://schemas.microsoft.com/office/powerpoint/2010/main" val="396430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455870-4C40-4B46-8764-736E7949B8BB}"/>
              </a:ext>
            </a:extLst>
          </p:cNvPr>
          <p:cNvPicPr>
            <a:picLocks noChangeAspect="1"/>
          </p:cNvPicPr>
          <p:nvPr/>
        </p:nvPicPr>
        <p:blipFill>
          <a:blip r:embed="rId2"/>
          <a:stretch>
            <a:fillRect/>
          </a:stretch>
        </p:blipFill>
        <p:spPr>
          <a:xfrm>
            <a:off x="0" y="918882"/>
            <a:ext cx="12192000" cy="5020235"/>
          </a:xfrm>
          <a:prstGeom prst="rect">
            <a:avLst/>
          </a:prstGeom>
        </p:spPr>
      </p:pic>
      <p:sp>
        <p:nvSpPr>
          <p:cNvPr id="6" name="Title 1">
            <a:extLst>
              <a:ext uri="{FF2B5EF4-FFF2-40B4-BE49-F238E27FC236}">
                <a16:creationId xmlns:a16="http://schemas.microsoft.com/office/drawing/2014/main" id="{01654560-57D1-4EB0-BCC7-DE335AF9304F}"/>
              </a:ext>
            </a:extLst>
          </p:cNvPr>
          <p:cNvSpPr>
            <a:spLocks noGrp="1"/>
          </p:cNvSpPr>
          <p:nvPr>
            <p:ph type="title"/>
          </p:nvPr>
        </p:nvSpPr>
        <p:spPr>
          <a:xfrm>
            <a:off x="838200" y="0"/>
            <a:ext cx="10515600" cy="681036"/>
          </a:xfrm>
        </p:spPr>
        <p:txBody>
          <a:bodyPr>
            <a:normAutofit fontScale="90000"/>
          </a:bodyPr>
          <a:lstStyle/>
          <a:p>
            <a:r>
              <a:rPr lang="es-CO" dirty="0"/>
              <a:t>Ecosistemas Usando </a:t>
            </a:r>
            <a:r>
              <a:rPr lang="es-CO" dirty="0" err="1"/>
              <a:t>Spark</a:t>
            </a:r>
            <a:endParaRPr lang="en-US" dirty="0"/>
          </a:p>
        </p:txBody>
      </p:sp>
    </p:spTree>
    <p:extLst>
      <p:ext uri="{BB962C8B-B14F-4D97-AF65-F5344CB8AC3E}">
        <p14:creationId xmlns:p14="http://schemas.microsoft.com/office/powerpoint/2010/main" val="190446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4B21-9C38-470F-94AF-6B3FADE2C6C8}"/>
              </a:ext>
            </a:extLst>
          </p:cNvPr>
          <p:cNvSpPr>
            <a:spLocks noGrp="1"/>
          </p:cNvSpPr>
          <p:nvPr>
            <p:ph type="title"/>
          </p:nvPr>
        </p:nvSpPr>
        <p:spPr/>
        <p:txBody>
          <a:bodyPr/>
          <a:lstStyle/>
          <a:p>
            <a:r>
              <a:rPr lang="es-CO" dirty="0"/>
              <a:t>Arquitecturas de referencia: </a:t>
            </a:r>
            <a:r>
              <a:rPr lang="es-CO" dirty="0" err="1"/>
              <a:t>Streaming</a:t>
            </a:r>
            <a:endParaRPr lang="en-US" dirty="0"/>
          </a:p>
        </p:txBody>
      </p:sp>
      <p:sp>
        <p:nvSpPr>
          <p:cNvPr id="3" name="Content Placeholder 2">
            <a:extLst>
              <a:ext uri="{FF2B5EF4-FFF2-40B4-BE49-F238E27FC236}">
                <a16:creationId xmlns:a16="http://schemas.microsoft.com/office/drawing/2014/main" id="{91EBE43D-05FE-460F-99FC-2CA0A8011A4C}"/>
              </a:ext>
            </a:extLst>
          </p:cNvPr>
          <p:cNvSpPr>
            <a:spLocks noGrp="1"/>
          </p:cNvSpPr>
          <p:nvPr>
            <p:ph idx="1"/>
          </p:nvPr>
        </p:nvSpPr>
        <p:spPr/>
        <p:txBody>
          <a:bodyPr>
            <a:normAutofit/>
          </a:bodyPr>
          <a:lstStyle/>
          <a:p>
            <a:r>
              <a:rPr lang="es-CO" dirty="0"/>
              <a:t>La solución para casos de uso de baja latencia</a:t>
            </a:r>
          </a:p>
          <a:p>
            <a:r>
              <a:rPr lang="es-CO" dirty="0"/>
              <a:t>Procesar cada evento por separado =&gt; baja latencia</a:t>
            </a:r>
          </a:p>
          <a:p>
            <a:r>
              <a:rPr lang="es-CO" dirty="0"/>
              <a:t>Procesar eventos en </a:t>
            </a:r>
            <a:r>
              <a:rPr lang="es-CO" dirty="0" err="1"/>
              <a:t>micro-lotes</a:t>
            </a:r>
            <a:r>
              <a:rPr lang="es-CO" dirty="0"/>
              <a:t> =&gt; aumenta la latencia pero ofrece mejor fiabilidad</a:t>
            </a:r>
          </a:p>
          <a:p>
            <a:r>
              <a:rPr lang="es-CO" dirty="0"/>
              <a:t>Anteriormente conocido como "procesamiento de eventos complejos"</a:t>
            </a:r>
          </a:p>
          <a:p>
            <a:r>
              <a:rPr lang="es-CO" dirty="0"/>
              <a:t>Datos en movimiento en lugar de Datos en reposo </a:t>
            </a:r>
          </a:p>
          <a:p>
            <a:r>
              <a:rPr lang="es-CO" dirty="0"/>
              <a:t>Datos crudos (a menudo) no se almacenan</a:t>
            </a:r>
            <a:endParaRPr lang="en-US" dirty="0"/>
          </a:p>
        </p:txBody>
      </p:sp>
    </p:spTree>
    <p:extLst>
      <p:ext uri="{BB962C8B-B14F-4D97-AF65-F5344CB8AC3E}">
        <p14:creationId xmlns:p14="http://schemas.microsoft.com/office/powerpoint/2010/main" val="2624665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TotalTime>
  <Words>1563</Words>
  <Application>Microsoft Office PowerPoint</Application>
  <PresentationFormat>Widescreen</PresentationFormat>
  <Paragraphs>136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Roboto</vt:lpstr>
      <vt:lpstr>Office Theme</vt:lpstr>
      <vt:lpstr>PowerPoint Presentation</vt:lpstr>
      <vt:lpstr>Arquitecturas de referencia: Tradicional</vt:lpstr>
      <vt:lpstr>PowerPoint Presentation</vt:lpstr>
      <vt:lpstr>Clic stream: Customer view</vt:lpstr>
      <vt:lpstr>PowerPoint Presentation</vt:lpstr>
      <vt:lpstr>Análisis en Ecosistemas Hadoop</vt:lpstr>
      <vt:lpstr>Mantenimiento predictivo usando ML</vt:lpstr>
      <vt:lpstr>Ecosistemas Usando Spark</vt:lpstr>
      <vt:lpstr>Arquitecturas de referencia: Streaming</vt:lpstr>
      <vt:lpstr>Sistemas en Streaming</vt:lpstr>
      <vt:lpstr>Análisis en tiempo real de eventos de sensores</vt:lpstr>
      <vt:lpstr>Ecosistema en Streaming</vt:lpstr>
      <vt:lpstr>Arquitecturas de referencia: Lambda</vt:lpstr>
      <vt:lpstr>Lambda</vt:lpstr>
      <vt:lpstr>Análisis de redes sociales</vt:lpstr>
      <vt:lpstr>Arquitecturas de referencia: Kappa</vt:lpstr>
      <vt:lpstr>PowerPoint Presentation</vt:lpstr>
      <vt:lpstr>Arquitecturas de referencia: Unificada</vt:lpstr>
      <vt:lpstr>PowerPoint Presentation</vt:lpstr>
      <vt:lpstr>Ejercicio 1</vt:lpstr>
      <vt:lpstr>Cloud</vt:lpstr>
      <vt:lpstr>Cuando elegir la nube?</vt:lpstr>
      <vt:lpstr>Desventajas de tener infraestructura en Nube</vt:lpstr>
      <vt:lpstr>Pequeña comparativa </vt:lpstr>
      <vt:lpstr>Caso de uso: Análisis de sentimientos de las redes sociales </vt:lpstr>
      <vt:lpstr>PowerPoint Presentation</vt:lpstr>
      <vt:lpstr>Caso de uso: Arquitectura de IoT </vt:lpstr>
      <vt:lpstr>PowerPoint Presentation</vt:lpstr>
      <vt:lpstr>Caso de uso: Distribución de datos a nivel global </vt:lpstr>
      <vt:lpstr>PowerPoint Presentation</vt:lpstr>
      <vt:lpstr>Ejercicio 2</vt:lpstr>
      <vt:lpstr>Ejercicio 2</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Faider Florez Valencia</dc:creator>
  <cp:lastModifiedBy>Faider</cp:lastModifiedBy>
  <cp:revision>31</cp:revision>
  <dcterms:created xsi:type="dcterms:W3CDTF">2020-09-18T02:14:07Z</dcterms:created>
  <dcterms:modified xsi:type="dcterms:W3CDTF">2021-08-29T21:31:24Z</dcterms:modified>
</cp:coreProperties>
</file>