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384" r:id="rId3"/>
    <p:sldId id="338" r:id="rId4"/>
    <p:sldId id="383" r:id="rId5"/>
    <p:sldId id="382" r:id="rId6"/>
    <p:sldId id="385" r:id="rId7"/>
    <p:sldId id="386" r:id="rId8"/>
    <p:sldId id="389" r:id="rId9"/>
    <p:sldId id="390" r:id="rId10"/>
    <p:sldId id="387" r:id="rId11"/>
    <p:sldId id="388" r:id="rId12"/>
    <p:sldId id="327" r:id="rId13"/>
    <p:sldId id="32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BD684-D18B-41B3-8F77-97B2B05C968A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B10C-69FD-45F2-B52C-7C597214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050F-D482-4908-9AB3-A1CBD7BC0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E36BF-7DDC-4F72-AD36-2245DAD9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F4BB-7F2D-4F91-A7A0-138CEECF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4C338-D4E3-4806-83C5-1AE1F80F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688D7-DAD7-48CD-B702-4A699379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3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BAA1-8582-450C-A641-1FC68EDE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CEF12-CD69-47E6-A473-3BAD6830B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14FD-BCF3-4CB1-88FA-80D7296A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5E6E-6737-4735-BC20-006037EC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42D0A-F47D-4602-B2D9-B700E202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3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EF14-1024-4C7B-8BA5-9AE9A279E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DB1DA-D872-45CA-91DB-245B8B66D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4998-4D89-4906-90E6-1898338C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CFE5-E567-47B5-96FE-6770A869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63E48-AACE-4180-8DED-76116377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845D-72FB-4691-8FB9-01A6300E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93E6-0E14-401D-A9D8-C3125C03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35D1-4346-48D8-97B7-C7506D63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23F0-E688-40D9-98AD-BAAC8606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7CAE5-9983-443C-A3EE-2DC324D2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756C-1592-4D07-9655-E232FA57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7B562-38A8-4D4F-B1EF-2E1B41B4B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6DAB2-4E69-4284-A755-9ECC309F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84F2-EDB7-4F5D-B4DB-E2DD4CD2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D757-9101-45B7-8049-DE6945BC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8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AA5C-90A2-45B3-8265-3953D1B5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EC5F-962E-4950-80DB-2177013D3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43EEB-4BF4-44AB-93F8-B8DC1148F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C47D1-B91C-426A-AD46-B40083B5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587E0-2F9C-4133-BA93-23C3A116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D8F73-BED2-4160-8DA3-4A097D51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FFAE-520D-4BC8-9DB3-07F61E10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F5162-81A9-475B-8325-1115477A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AD784-FBD6-42EB-A6CC-3EB3E14F4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66F6F-77CD-40B3-A947-B2161304A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4318C-3950-4E06-9800-07D7F8522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AE48B-FA59-49BB-8014-41D3BEFD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A9F23-F3F4-49AC-889B-6EBC5D4B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7ECFA-78AC-4C7B-9715-1EFDC2B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819F-0B7F-4CA0-A6F0-5B93BD9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24A36-B5AA-4BA5-B0A0-00CF9E3E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135D1-E879-407C-999C-EE78BA06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D52BA-11F5-43ED-BC03-C5C39ACF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2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D110D-DB19-415B-8811-7388D109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B8038-E1F9-405D-8762-0964F131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14002-045A-4946-AF5E-127BE5BE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89A3-F65F-4A09-83D8-1511BF9C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525E-BFE8-4ACF-B701-55BF79F72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F041F-D0B5-4F4B-B5D0-79D0CA6C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44CB-0D89-4786-98E0-EA44658B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E458-5036-4B56-AABA-44409A08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F8EC5-F145-41EA-AB36-5F4F5010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1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F31A-31B8-43AD-B2E8-262A2016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FAF8F-6A63-4055-8076-644C03437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26BF5-2A6B-4E07-89AE-B6D6E8073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23B67-0C44-4649-8C0D-E65D8130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F27B5-F35A-478C-A98B-A1E63F15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7BAD-41E7-448C-8A06-4D11B707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9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00628-9885-40A0-85D9-C16A4523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2FBBC-1B24-4DFA-89F8-B2AE05AA7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8FA6C-4F6C-4CA8-97FB-5D30B05C7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9F26-9A96-46AB-BFF1-AB94093C487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425F-9F68-40F5-BC46-876698B0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04B69-237A-4899-A006-2EC842933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r.net/ingenieria/revista/noticias/arquitectura-big-data/549205030267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CuadroTexto 2"/>
          <p:cNvSpPr txBox="1"/>
          <p:nvPr/>
        </p:nvSpPr>
        <p:spPr>
          <a:xfrm>
            <a:off x="753925" y="2076450"/>
            <a:ext cx="10684151" cy="1345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altLang="es-CO" sz="560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Arquitectura de Big Data</a:t>
            </a:r>
          </a:p>
        </p:txBody>
      </p:sp>
    </p:spTree>
    <p:extLst>
      <p:ext uri="{BB962C8B-B14F-4D97-AF65-F5344CB8AC3E}">
        <p14:creationId xmlns:p14="http://schemas.microsoft.com/office/powerpoint/2010/main" val="207085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B1C6-FF78-4FDF-B008-DF6F028C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RESTful</a:t>
            </a:r>
            <a:r>
              <a:rPr lang="es-CO" dirty="0"/>
              <a:t> Web </a:t>
            </a:r>
            <a:r>
              <a:rPr lang="es-CO" dirty="0" err="1"/>
              <a:t>Services</a:t>
            </a:r>
            <a:r>
              <a:rPr lang="es-CO" dirty="0"/>
              <a:t> -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Poppins"/>
              </a:rPr>
              <a:t>RE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/>
              </a:rPr>
              <a:t>presentational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Poppins"/>
              </a:rPr>
              <a:t>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/>
              </a:rPr>
              <a:t>tate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Poppins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/>
              </a:rPr>
              <a:t>ransfer</a:t>
            </a:r>
            <a:endParaRPr lang="en-US" dirty="0"/>
          </a:p>
        </p:txBody>
      </p:sp>
      <p:pic>
        <p:nvPicPr>
          <p:cNvPr id="3074" name="Picture 2" descr="PHP RESTful Web Service API – Part 1 – Introduction with Step-by-step  Example - Phppot">
            <a:extLst>
              <a:ext uri="{FF2B5EF4-FFF2-40B4-BE49-F238E27FC236}">
                <a16:creationId xmlns:a16="http://schemas.microsoft.com/office/drawing/2014/main" id="{5800C307-DCA5-45DC-94E0-E3303B523E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81" y="1825625"/>
            <a:ext cx="57972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9CDCA-28ED-4817-AE6B-67E2BFC9CBCA}"/>
              </a:ext>
            </a:extLst>
          </p:cNvPr>
          <p:cNvSpPr txBox="1"/>
          <p:nvPr/>
        </p:nvSpPr>
        <p:spPr>
          <a:xfrm>
            <a:off x="0" y="5299800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00000"/>
                </a:solidFill>
                <a:effectLst/>
                <a:latin typeface="Poppins"/>
              </a:rPr>
              <a:t>Listar y leer: Usan el método </a:t>
            </a:r>
            <a:r>
              <a:rPr lang="es-CO" b="1" i="0" dirty="0">
                <a:solidFill>
                  <a:srgbClr val="000000"/>
                </a:solidFill>
                <a:effectLst/>
                <a:latin typeface="Poppins"/>
              </a:rPr>
              <a:t>GET</a:t>
            </a:r>
            <a:endParaRPr lang="es-CO" b="0" i="0" dirty="0">
              <a:solidFill>
                <a:srgbClr val="000000"/>
              </a:solidFill>
              <a:effectLst/>
              <a:latin typeface="Poppi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00000"/>
                </a:solidFill>
                <a:effectLst/>
                <a:latin typeface="Poppins"/>
              </a:rPr>
              <a:t>Crear: Usan el método </a:t>
            </a:r>
            <a:r>
              <a:rPr lang="es-CO" b="1" i="0" dirty="0">
                <a:solidFill>
                  <a:srgbClr val="000000"/>
                </a:solidFill>
                <a:effectLst/>
                <a:latin typeface="Poppins"/>
              </a:rPr>
              <a:t>POST</a:t>
            </a:r>
            <a:endParaRPr lang="es-CO" b="0" i="0" dirty="0">
              <a:solidFill>
                <a:srgbClr val="000000"/>
              </a:solidFill>
              <a:effectLst/>
              <a:latin typeface="Poppi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00000"/>
                </a:solidFill>
                <a:effectLst/>
                <a:latin typeface="Poppins"/>
              </a:rPr>
              <a:t>Actualizar: Usan el método </a:t>
            </a:r>
            <a:r>
              <a:rPr lang="es-CO" b="1" i="0" dirty="0">
                <a:solidFill>
                  <a:srgbClr val="000000"/>
                </a:solidFill>
                <a:effectLst/>
                <a:latin typeface="Poppins"/>
              </a:rPr>
              <a:t>PATCH</a:t>
            </a:r>
            <a:r>
              <a:rPr lang="es-CO" b="0" i="0" dirty="0">
                <a:solidFill>
                  <a:srgbClr val="000000"/>
                </a:solidFill>
                <a:effectLst/>
                <a:latin typeface="Poppins"/>
              </a:rPr>
              <a:t> para actualizar y </a:t>
            </a:r>
            <a:r>
              <a:rPr lang="es-CO" b="1" i="0" dirty="0">
                <a:solidFill>
                  <a:srgbClr val="000000"/>
                </a:solidFill>
                <a:effectLst/>
                <a:latin typeface="Poppins"/>
              </a:rPr>
              <a:t>PUT</a:t>
            </a:r>
            <a:r>
              <a:rPr lang="es-CO" b="0" i="0" dirty="0">
                <a:solidFill>
                  <a:srgbClr val="000000"/>
                </a:solidFill>
                <a:effectLst/>
                <a:latin typeface="Poppins"/>
              </a:rPr>
              <a:t> para reemplazar.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00000"/>
                </a:solidFill>
                <a:effectLst/>
                <a:latin typeface="Poppins"/>
              </a:rPr>
              <a:t>Borrar: Usan el método </a:t>
            </a:r>
            <a:r>
              <a:rPr lang="es-CO" b="1" i="0" dirty="0">
                <a:solidFill>
                  <a:srgbClr val="000000"/>
                </a:solidFill>
                <a:effectLst/>
                <a:latin typeface="Poppins"/>
              </a:rPr>
              <a:t>DELETE</a:t>
            </a:r>
            <a:endParaRPr lang="es-CO" b="0" i="0" dirty="0">
              <a:solidFill>
                <a:srgbClr val="000000"/>
              </a:solidFill>
              <a:effectLst/>
              <a:latin typeface="Poppins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1E7C6-F0F9-416C-946E-19276121B538}"/>
              </a:ext>
            </a:extLst>
          </p:cNvPr>
          <p:cNvSpPr txBox="1"/>
          <p:nvPr/>
        </p:nvSpPr>
        <p:spPr>
          <a:xfrm>
            <a:off x="9153088" y="5046325"/>
            <a:ext cx="303891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CO" sz="1100" b="0" i="0" dirty="0">
                <a:solidFill>
                  <a:srgbClr val="000000"/>
                </a:solidFill>
                <a:effectLst/>
                <a:latin typeface="Poppins"/>
              </a:rPr>
              <a:t>200 (Ok), cuando una operación fue exitosa.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100" b="0" i="0" dirty="0">
                <a:solidFill>
                  <a:srgbClr val="000000"/>
                </a:solidFill>
                <a:effectLst/>
                <a:latin typeface="Poppins"/>
              </a:rPr>
              <a:t>201 (</a:t>
            </a:r>
            <a:r>
              <a:rPr lang="es-CO" sz="1100" b="0" i="0" dirty="0" err="1">
                <a:solidFill>
                  <a:srgbClr val="000000"/>
                </a:solidFill>
                <a:effectLst/>
                <a:latin typeface="Poppins"/>
              </a:rPr>
              <a:t>Created</a:t>
            </a:r>
            <a:r>
              <a:rPr lang="es-CO" sz="1100" b="0" i="0" dirty="0">
                <a:solidFill>
                  <a:srgbClr val="000000"/>
                </a:solidFill>
                <a:effectLst/>
                <a:latin typeface="Poppins"/>
              </a:rPr>
              <a:t>), cuando se creó un registro (recuerdan? con el método POST)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100" b="0" i="0" dirty="0">
                <a:solidFill>
                  <a:srgbClr val="000000"/>
                </a:solidFill>
                <a:effectLst/>
                <a:latin typeface="Poppins"/>
              </a:rPr>
              <a:t>403 (</a:t>
            </a:r>
            <a:r>
              <a:rPr lang="es-CO" sz="1100" b="0" i="0" dirty="0" err="1">
                <a:solidFill>
                  <a:srgbClr val="000000"/>
                </a:solidFill>
                <a:effectLst/>
                <a:latin typeface="Poppins"/>
              </a:rPr>
              <a:t>Forbidden</a:t>
            </a:r>
            <a:r>
              <a:rPr lang="es-CO" sz="1100" b="0" i="0" dirty="0">
                <a:solidFill>
                  <a:srgbClr val="000000"/>
                </a:solidFill>
                <a:effectLst/>
                <a:latin typeface="Poppins"/>
              </a:rPr>
              <a:t>), cuando intentamos leer un registro para el que no tenemos acceso, por ejemplo los datos del perfil de otro usuario.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100" b="0" i="0" dirty="0">
                <a:solidFill>
                  <a:srgbClr val="000000"/>
                </a:solidFill>
                <a:effectLst/>
                <a:latin typeface="Poppins"/>
              </a:rPr>
              <a:t>404 (</a:t>
            </a:r>
            <a:r>
              <a:rPr lang="es-CO" sz="1100" b="0" i="0" dirty="0" err="1">
                <a:solidFill>
                  <a:srgbClr val="000000"/>
                </a:solidFill>
                <a:effectLst/>
                <a:latin typeface="Poppins"/>
              </a:rPr>
              <a:t>Not</a:t>
            </a:r>
            <a:r>
              <a:rPr lang="es-CO" sz="1100" b="0" i="0" dirty="0">
                <a:solidFill>
                  <a:srgbClr val="000000"/>
                </a:solidFill>
                <a:effectLst/>
                <a:latin typeface="Poppins"/>
              </a:rPr>
              <a:t> </a:t>
            </a:r>
            <a:r>
              <a:rPr lang="es-CO" sz="1100" b="0" i="0" dirty="0" err="1">
                <a:solidFill>
                  <a:srgbClr val="000000"/>
                </a:solidFill>
                <a:effectLst/>
                <a:latin typeface="Poppins"/>
              </a:rPr>
              <a:t>found</a:t>
            </a:r>
            <a:r>
              <a:rPr lang="es-CO" sz="1100" b="0" i="0" dirty="0">
                <a:solidFill>
                  <a:srgbClr val="000000"/>
                </a:solidFill>
                <a:effectLst/>
                <a:latin typeface="Poppins"/>
              </a:rPr>
              <a:t>), cuando intentamos leer un registro que no existe.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100" dirty="0">
                <a:solidFill>
                  <a:srgbClr val="000000"/>
                </a:solidFill>
                <a:latin typeface="Poppins"/>
              </a:rPr>
              <a:t>500.  Error </a:t>
            </a:r>
            <a:r>
              <a:rPr lang="es-CO" sz="1100" dirty="0" err="1">
                <a:solidFill>
                  <a:srgbClr val="000000"/>
                </a:solidFill>
                <a:latin typeface="Poppins"/>
              </a:rPr>
              <a:t>generico</a:t>
            </a:r>
            <a:r>
              <a:rPr lang="es-CO" sz="1100" dirty="0">
                <a:solidFill>
                  <a:srgbClr val="000000"/>
                </a:solidFill>
                <a:latin typeface="Poppins"/>
              </a:rPr>
              <a:t> en el servicio. </a:t>
            </a:r>
            <a:endParaRPr lang="es-CO" sz="1100" b="0" i="0" dirty="0">
              <a:solidFill>
                <a:srgbClr val="000000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4413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CD32-1A8E-4CB5-B376-405AA98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GraphQL</a:t>
            </a:r>
            <a:endParaRPr lang="en-US" dirty="0"/>
          </a:p>
        </p:txBody>
      </p:sp>
      <p:pic>
        <p:nvPicPr>
          <p:cNvPr id="4098" name="Picture 2" descr="GraphQL - Architecture - Tutorialspoint">
            <a:extLst>
              <a:ext uri="{FF2B5EF4-FFF2-40B4-BE49-F238E27FC236}">
                <a16:creationId xmlns:a16="http://schemas.microsoft.com/office/drawing/2014/main" id="{F1029A3A-EC5A-4A94-9970-AF596E786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43" y="2403042"/>
            <a:ext cx="7959565" cy="38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1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9336-169E-436A-B52D-8C9E1D5A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3E06-1C2D-4D5B-8FCE-4133D9F8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https://www.unir.net/ingenieria/revista/noticias/arquitectura-big-data/549205030267/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Pineda, Andrés &amp; Torres, Wilmer. </a:t>
            </a:r>
            <a:r>
              <a:rPr lang="en-US" sz="2000" dirty="0" err="1"/>
              <a:t>Prototipo</a:t>
            </a:r>
            <a:r>
              <a:rPr lang="en-US" sz="2000" dirty="0"/>
              <a:t> de una bodega de </a:t>
            </a:r>
            <a:r>
              <a:rPr lang="en-US" sz="2000" dirty="0" err="1"/>
              <a:t>datos</a:t>
            </a:r>
            <a:r>
              <a:rPr lang="en-US" sz="2000" dirty="0"/>
              <a:t> para la </a:t>
            </a:r>
            <a:r>
              <a:rPr lang="en-US" sz="2000" dirty="0" err="1"/>
              <a:t>empresa</a:t>
            </a:r>
            <a:r>
              <a:rPr lang="en-US" sz="2000" dirty="0"/>
              <a:t> </a:t>
            </a:r>
            <a:r>
              <a:rPr lang="en-US" sz="2000" dirty="0" err="1"/>
              <a:t>salón</a:t>
            </a:r>
            <a:r>
              <a:rPr lang="en-US" sz="2000" dirty="0"/>
              <a:t> del </a:t>
            </a:r>
            <a:r>
              <a:rPr lang="en-US" sz="2000" dirty="0" err="1"/>
              <a:t>Automóvil</a:t>
            </a:r>
            <a:r>
              <a:rPr lang="en-US" sz="2000" dirty="0"/>
              <a:t>. Universidad Libre. 2011</a:t>
            </a:r>
          </a:p>
          <a:p>
            <a:r>
              <a:rPr lang="en-US" sz="2000" dirty="0"/>
              <a:t>MOSS, Larissa T. ATRE, Shaku. Business Intelligence Roadmap: The Complete Project Lifecycle for Decision-Support Applications. Editorial Pearson Education. </a:t>
            </a:r>
            <a:r>
              <a:rPr lang="en-US" sz="2000" dirty="0" err="1"/>
              <a:t>Tercera</a:t>
            </a:r>
            <a:r>
              <a:rPr lang="en-US" sz="2000" dirty="0"/>
              <a:t> ed. Boston. 2003.</a:t>
            </a:r>
          </a:p>
          <a:p>
            <a:r>
              <a:rPr lang="en-US" sz="2000" dirty="0"/>
              <a:t>https://www.icas.com/ca-today-news/10-companies-using-big-data</a:t>
            </a:r>
          </a:p>
          <a:p>
            <a:r>
              <a:rPr lang="en-US" sz="2000" dirty="0"/>
              <a:t>https://www.gigabitmagazine.com/top10/top-10-biggest-data-centres-world</a:t>
            </a:r>
          </a:p>
        </p:txBody>
      </p:sp>
    </p:spTree>
    <p:extLst>
      <p:ext uri="{BB962C8B-B14F-4D97-AF65-F5344CB8AC3E}">
        <p14:creationId xmlns:p14="http://schemas.microsoft.com/office/powerpoint/2010/main" val="143436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9336-169E-436A-B52D-8C9E1D5A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3E06-1C2D-4D5B-8FCE-4133D9F8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sz="2000" dirty="0"/>
          </a:p>
          <a:p>
            <a:r>
              <a:rPr lang="en-US" sz="2000" dirty="0" err="1"/>
              <a:t>Imágenes</a:t>
            </a:r>
            <a:endParaRPr lang="en-US" sz="2000" dirty="0"/>
          </a:p>
          <a:p>
            <a:r>
              <a:rPr lang="en-US" sz="2000" dirty="0"/>
              <a:t>https://www.xataka.com/ordenadores/ibm-350-el-primer-ordenador-con-disco-duro</a:t>
            </a:r>
          </a:p>
          <a:p>
            <a:r>
              <a:rPr lang="en-US" sz="2000" dirty="0"/>
              <a:t>https://www.youtube.com/watch?v=rNe9T1FRhwg</a:t>
            </a:r>
          </a:p>
          <a:p>
            <a:r>
              <a:rPr lang="en-US" sz="2000" dirty="0"/>
              <a:t>https://www.worthpoint.com/worthopedia/combo-rodime-ro352-10mb-mfm-hard-1819161708</a:t>
            </a:r>
          </a:p>
          <a:p>
            <a:r>
              <a:rPr lang="en-US" sz="2000" dirty="0"/>
              <a:t>https://www.amazon.com/-/es/Seagate-BarraCuda-Pro-computadora-ST12000DM0007/dp/B082YJHBHC</a:t>
            </a:r>
          </a:p>
          <a:p>
            <a:r>
              <a:rPr lang="en-US" sz="2000" dirty="0"/>
              <a:t>https://es.wikipedia.org/wiki/Disquete</a:t>
            </a:r>
          </a:p>
          <a:p>
            <a:r>
              <a:rPr lang="en-US" sz="2000" dirty="0"/>
              <a:t>https://elretronostalgico.wordpress.com/2017/03/30/el-laserdisc-o-ese-gran-desconocido-en-la-guerra-entre-el-vhs-y-betamax/</a:t>
            </a:r>
          </a:p>
          <a:p>
            <a:r>
              <a:rPr lang="en-US" sz="2000" dirty="0"/>
              <a:t>https://www.tierragamer.com/wp-content/uploads/2019/02/cd-dvd-blu-ray-discs-660x400.jpg</a:t>
            </a:r>
          </a:p>
          <a:p>
            <a:r>
              <a:rPr lang="en-US" sz="2000" dirty="0"/>
              <a:t>https://www.didacticaselectronicas.com/images/stories/virtuemart/product/SD16GB_C10.png</a:t>
            </a:r>
          </a:p>
          <a:p>
            <a:r>
              <a:rPr lang="en-US" sz="2000" dirty="0"/>
              <a:t>https://www.fayerwayer.com/2019/02/tarjeta-microsd-1tb/</a:t>
            </a:r>
          </a:p>
          <a:p>
            <a:r>
              <a:rPr lang="en-US" sz="2000" dirty="0"/>
              <a:t>https://www.samsung.com/us/computing/memory-storage/solid-state-drives/ssd-860-evo-2-5--sata-iii-2tb-mz-76e2t0b-am/</a:t>
            </a:r>
          </a:p>
          <a:p>
            <a:r>
              <a:rPr lang="en-US" sz="2000" dirty="0"/>
              <a:t>https://www.samsung.com/za/memory-storage/970-evo-nvme-m2-ssd/MZ-V7E2T0BW/</a:t>
            </a:r>
          </a:p>
          <a:p>
            <a:r>
              <a:rPr lang="en-US" sz="2000" dirty="0"/>
              <a:t>https://whatsthebigdata.files.wordpress.com/2016/10/ai_data-science-diagram2.jpg?w=640</a:t>
            </a:r>
          </a:p>
          <a:p>
            <a:r>
              <a:rPr lang="en-US" sz="2000" dirty="0"/>
              <a:t>https://hackernoon.com/jump-start-to-artificial-intelligence-f6eb30d624ec</a:t>
            </a:r>
          </a:p>
          <a:p>
            <a:r>
              <a:rPr lang="en-US" sz="2000" dirty="0"/>
              <a:t>https://bookdown.org/dparedesi/data-science-con-r/introducci%C3%B3n.html</a:t>
            </a:r>
          </a:p>
        </p:txBody>
      </p:sp>
    </p:spTree>
    <p:extLst>
      <p:ext uri="{BB962C8B-B14F-4D97-AF65-F5344CB8AC3E}">
        <p14:creationId xmlns:p14="http://schemas.microsoft.com/office/powerpoint/2010/main" val="38355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461E-C755-4D39-B9A0-09CBD5FF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44DB-E1D3-4A2F-AB30-77D07BBE8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Una empresa trabaja con eventos de monitoreo de dispositivos que censan ciertas señales como por ejemplo fugas de gas o posiciones de un empleado u objeto o confirmación de actividades. </a:t>
            </a:r>
          </a:p>
          <a:p>
            <a:pPr algn="just"/>
            <a:r>
              <a:rPr lang="es-CO" dirty="0"/>
              <a:t>Este proceso lo hace en tiempo real pero también puede tener un proceso alternativo en el que recibe todos los eventos en lote para ser procesados y luego de ser clasificados poder ser almacenados junto a los eventos que llegan en tiempo real para ser servidos en un aplicación web.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1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table, mirror, person&#10;&#10;Description automatically generated">
            <a:extLst>
              <a:ext uri="{FF2B5EF4-FFF2-40B4-BE49-F238E27FC236}">
                <a16:creationId xmlns:a16="http://schemas.microsoft.com/office/drawing/2014/main" id="{9D75A17A-2D47-4D14-A57D-3E2D3F33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62190"/>
            <a:ext cx="10905066" cy="37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7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E086-3051-492A-A30A-DEF577FE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E8DD-F500-44F8-96B8-81495FA2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6B2FC-1170-431F-8B81-08743003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2" y="2562588"/>
            <a:ext cx="9051636" cy="35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2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D1E6-8068-4F52-BBBA-8352E1AC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BD8D-AC45-4ADE-B177-96E9B3AC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75A1B-13D7-46C9-869E-B065D44A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18" y="2234406"/>
            <a:ext cx="3810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6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9297-BC9E-4BEA-9226-0A4CED93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Hive</a:t>
            </a:r>
            <a:endParaRPr lang="en-US" dirty="0"/>
          </a:p>
        </p:txBody>
      </p:sp>
      <p:pic>
        <p:nvPicPr>
          <p:cNvPr id="1026" name="Picture 2" descr="Architecture of Apache Hive">
            <a:extLst>
              <a:ext uri="{FF2B5EF4-FFF2-40B4-BE49-F238E27FC236}">
                <a16:creationId xmlns:a16="http://schemas.microsoft.com/office/drawing/2014/main" id="{5FF05844-754C-4D73-92C6-61D6548ACC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03" y="1690688"/>
            <a:ext cx="9369570" cy="468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81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7EBE-5150-4ED4-9764-06DCAD3E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DynamoDB</a:t>
            </a:r>
            <a:r>
              <a:rPr lang="es-CO" dirty="0"/>
              <a:t>	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9DA433-BB82-4C72-8855-D180A2EB51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52" y="1825625"/>
            <a:ext cx="71626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0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3E4-FA2E-4CA3-8DA4-B6359E58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8F7DFF-00DA-439A-8F46-0DE78FA9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1715"/>
            <a:ext cx="10309080" cy="457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12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ark Streaming: Diving into it's Architecture and Execution Model">
            <a:extLst>
              <a:ext uri="{FF2B5EF4-FFF2-40B4-BE49-F238E27FC236}">
                <a16:creationId xmlns:a16="http://schemas.microsoft.com/office/drawing/2014/main" id="{6A2BC398-186F-48E2-9224-4E3FE7446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27" y="609600"/>
            <a:ext cx="7369320" cy="528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3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516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Office Theme</vt:lpstr>
      <vt:lpstr>PowerPoint Presentation</vt:lpstr>
      <vt:lpstr>Demo </vt:lpstr>
      <vt:lpstr>PowerPoint Presentation</vt:lpstr>
      <vt:lpstr>Demo</vt:lpstr>
      <vt:lpstr>Demo</vt:lpstr>
      <vt:lpstr>Hive</vt:lpstr>
      <vt:lpstr>DynamoDB </vt:lpstr>
      <vt:lpstr>Kinesis</vt:lpstr>
      <vt:lpstr>PowerPoint Presentation</vt:lpstr>
      <vt:lpstr>RESTful Web Services - REpresentational State Transfer</vt:lpstr>
      <vt:lpstr>GraphQL</vt:lpstr>
      <vt:lpstr>Bibliografía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Faider Florez Valencia</dc:creator>
  <cp:lastModifiedBy>Faider</cp:lastModifiedBy>
  <cp:revision>28</cp:revision>
  <dcterms:created xsi:type="dcterms:W3CDTF">2020-09-18T02:14:07Z</dcterms:created>
  <dcterms:modified xsi:type="dcterms:W3CDTF">2021-08-29T21:31:43Z</dcterms:modified>
</cp:coreProperties>
</file>