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T Sans Narrow"/>
      <p:regular r:id="rId13"/>
      <p:bold r:id="rId14"/>
    </p:embeddedFont>
    <p:embeddedFont>
      <p:font typeface="Open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TSansNarrow-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regular.fntdata"/><Relationship Id="rId14" Type="http://schemas.openxmlformats.org/officeDocument/2006/relationships/font" Target="fonts/PTSansNarrow-bold.fntdata"/><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1181641b3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1181641b3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1181641b3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1181641b3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1181641b3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1181641b3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1181641b3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1181641b3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1181641b3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1181641b3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1181641b3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1181641b3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rive.google.com/file/d/11_3bWkFol0v2nUXozzjKNJ2L2heVGtvt/view?usp=sharing" TargetMode="External"/><Relationship Id="rId4" Type="http://schemas.openxmlformats.org/officeDocument/2006/relationships/hyperlink" Target="https://drive.google.com/file/d/1brV-80hc16kWSQt0MPd46F_Px36YkFH8/view?usp=sharing" TargetMode="External"/><Relationship Id="rId5" Type="http://schemas.openxmlformats.org/officeDocument/2006/relationships/hyperlink" Target="https://drive.google.com/file/d/1q7mYqh_FYzJQY1t1hnOUSK-Lhbif2PGf/view?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Mid-year Cumulative Project</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a:t>
            </a:r>
            <a:r>
              <a:rPr lang="en"/>
              <a:t>- Summary of Project</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rPr lang="en"/>
              <a:t>Hotel Bookings csv file contains data about hotel bookings like when the reservation was made, whether it was canceled, how many guests are on the reservation, whether it was booked directly, through an agent, or through a company among other details.</a:t>
            </a:r>
            <a:endParaRPr/>
          </a:p>
          <a:p>
            <a:pPr indent="0" lvl="0" marL="0" rtl="0" algn="l">
              <a:spcBef>
                <a:spcPts val="1200"/>
              </a:spcBef>
              <a:spcAft>
                <a:spcPts val="0"/>
              </a:spcAft>
              <a:buNone/>
            </a:pPr>
            <a:r>
              <a:rPr lang="en"/>
              <a:t>Your job is to clean the data, visualize it, and store it in a sql database (the sql piece will be provided to you). Then you will be writing a program to enable a Hotel Manager to view some of the data. You will display 4 choices for the Hotel Manager to select from, and based on his input, you will retrieve specific data from the database. The data will be mapped to classes that you will write. The final program should be runnable via the command line. It will incorporate along the way various concepts you have learned such as list comprehensions, best practices, multithreading, lambdas etc.</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Materials Provided</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csv of the dataset:  </a:t>
            </a:r>
            <a:r>
              <a:rPr lang="en" u="sng">
                <a:solidFill>
                  <a:schemeClr val="hlink"/>
                </a:solidFill>
                <a:hlinkClick r:id="rId3"/>
              </a:rPr>
              <a:t>hotel_bookings.csv</a:t>
            </a:r>
            <a:endParaRPr/>
          </a:p>
          <a:p>
            <a:pPr indent="0" lvl="0" marL="0" rtl="0" algn="l">
              <a:spcBef>
                <a:spcPts val="1200"/>
              </a:spcBef>
              <a:spcAft>
                <a:spcPts val="0"/>
              </a:spcAft>
              <a:buNone/>
            </a:pPr>
            <a:r>
              <a:rPr lang="en"/>
              <a:t>Description of the data: </a:t>
            </a:r>
            <a:r>
              <a:rPr lang="en" u="sng">
                <a:solidFill>
                  <a:schemeClr val="hlink"/>
                </a:solidFill>
                <a:hlinkClick r:id="rId4"/>
              </a:rPr>
              <a:t>data description file 1</a:t>
            </a:r>
            <a:r>
              <a:rPr lang="en"/>
              <a:t>, </a:t>
            </a:r>
            <a:r>
              <a:rPr lang="en" u="sng">
                <a:solidFill>
                  <a:schemeClr val="hlink"/>
                </a:solidFill>
                <a:hlinkClick r:id="rId5"/>
              </a:rPr>
              <a:t>data description file 2</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 a later lesson, the project </a:t>
            </a:r>
            <a:r>
              <a:rPr lang="en"/>
              <a:t>structure</a:t>
            </a:r>
            <a:r>
              <a:rPr lang="en"/>
              <a:t> and some important files will be provided to you iyH - stay tuned.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sz="3600">
                <a:solidFill>
                  <a:schemeClr val="accent1"/>
                </a:solidFill>
                <a:latin typeface="PT Sans Narrow"/>
                <a:ea typeface="PT Sans Narrow"/>
                <a:cs typeface="PT Sans Narrow"/>
                <a:sym typeface="PT Sans Narrow"/>
              </a:rPr>
              <a:t>Let’s get started!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Instruction #1: Keep in mind…</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000000"/>
              </a:buClr>
              <a:buSzPts val="1100"/>
              <a:buFont typeface="Arial"/>
              <a:buAutoNum type="arabicParenR"/>
            </a:pPr>
            <a:r>
              <a:rPr lang="en" sz="1100">
                <a:solidFill>
                  <a:srgbClr val="000000"/>
                </a:solidFill>
                <a:latin typeface="Arial"/>
                <a:ea typeface="Arial"/>
                <a:cs typeface="Arial"/>
                <a:sym typeface="Arial"/>
              </a:rPr>
              <a:t>General: Implement best practices: comment your code very well, use docstrings, name your variables well (indicate their datatypes), use logging wherever it’s relevant etc </a:t>
            </a:r>
            <a:r>
              <a:rPr b="1" lang="en" sz="1100">
                <a:solidFill>
                  <a:srgbClr val="000000"/>
                </a:solidFill>
                <a:latin typeface="Arial"/>
                <a:ea typeface="Arial"/>
                <a:cs typeface="Arial"/>
                <a:sym typeface="Arial"/>
              </a:rPr>
              <a:t>(10 points)</a:t>
            </a:r>
            <a:br>
              <a:rPr b="1" lang="en" sz="1100">
                <a:solidFill>
                  <a:srgbClr val="000000"/>
                </a:solidFill>
                <a:latin typeface="Arial"/>
                <a:ea typeface="Arial"/>
                <a:cs typeface="Arial"/>
                <a:sym typeface="Arial"/>
              </a:rPr>
            </a:br>
            <a:r>
              <a:rPr b="1" lang="en" sz="1100">
                <a:solidFill>
                  <a:srgbClr val="000000"/>
                </a:solidFill>
                <a:latin typeface="Arial"/>
                <a:ea typeface="Arial"/>
                <a:cs typeface="Arial"/>
                <a:sym typeface="Arial"/>
              </a:rPr>
              <a:t>This will be more </a:t>
            </a:r>
            <a:r>
              <a:rPr b="1" lang="en" sz="1100">
                <a:solidFill>
                  <a:srgbClr val="000000"/>
                </a:solidFill>
                <a:latin typeface="Arial"/>
                <a:ea typeface="Arial"/>
                <a:cs typeface="Arial"/>
                <a:sym typeface="Arial"/>
              </a:rPr>
              <a:t>applicable in a few days when you start coding the python project (py files).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 and Clean the Data</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287972" lvl="0" marL="457200" rtl="0" algn="l">
              <a:spcBef>
                <a:spcPts val="0"/>
              </a:spcBef>
              <a:spcAft>
                <a:spcPts val="0"/>
              </a:spcAft>
              <a:buClr>
                <a:srgbClr val="000000"/>
              </a:buClr>
              <a:buSzPct val="100000"/>
              <a:buFont typeface="Arial"/>
              <a:buAutoNum type="arabicParenR" startAt="2"/>
            </a:pPr>
            <a:r>
              <a:rPr lang="en" sz="1100">
                <a:solidFill>
                  <a:srgbClr val="000000"/>
                </a:solidFill>
                <a:latin typeface="Arial"/>
                <a:ea typeface="Arial"/>
                <a:cs typeface="Arial"/>
                <a:sym typeface="Arial"/>
              </a:rPr>
              <a:t>Read the data from the csv into a dataframe,</a:t>
            </a:r>
            <a:r>
              <a:rPr b="1" lang="en" sz="11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add a parameter that will read in the following as nans:  </a:t>
            </a:r>
            <a:r>
              <a:rPr lang="en" sz="1050">
                <a:solidFill>
                  <a:srgbClr val="000000"/>
                </a:solidFill>
                <a:latin typeface="Arial"/>
                <a:ea typeface="Arial"/>
                <a:cs typeface="Arial"/>
                <a:sym typeface="Arial"/>
              </a:rPr>
              <a:t>'undefined', ' ', 'none', '-'  </a:t>
            </a:r>
            <a:r>
              <a:rPr b="1" lang="en" sz="1100">
                <a:solidFill>
                  <a:srgbClr val="000000"/>
                </a:solidFill>
                <a:latin typeface="Arial"/>
                <a:ea typeface="Arial"/>
                <a:cs typeface="Arial"/>
                <a:sym typeface="Arial"/>
              </a:rPr>
              <a:t>(3 points)</a:t>
            </a:r>
            <a:endParaRPr sz="1050">
              <a:solidFill>
                <a:srgbClr val="000000"/>
              </a:solidFill>
              <a:latin typeface="Arial"/>
              <a:ea typeface="Arial"/>
              <a:cs typeface="Arial"/>
              <a:sym typeface="Arial"/>
            </a:endParaRPr>
          </a:p>
          <a:p>
            <a:pPr indent="0" lvl="0" marL="457200" rtl="0" algn="l">
              <a:spcBef>
                <a:spcPts val="0"/>
              </a:spcBef>
              <a:spcAft>
                <a:spcPts val="0"/>
              </a:spcAft>
              <a:buNone/>
            </a:pPr>
            <a:r>
              <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AutoNum type="arabicParenR" startAt="2"/>
            </a:pPr>
            <a:r>
              <a:rPr lang="en" sz="1100">
                <a:solidFill>
                  <a:srgbClr val="000000"/>
                </a:solidFill>
                <a:latin typeface="Arial"/>
                <a:ea typeface="Arial"/>
                <a:cs typeface="Arial"/>
                <a:sym typeface="Arial"/>
              </a:rPr>
              <a:t>Clean the data </a:t>
            </a:r>
            <a:r>
              <a:rPr b="1" lang="en" sz="1100">
                <a:solidFill>
                  <a:srgbClr val="000000"/>
                </a:solidFill>
                <a:latin typeface="Arial"/>
                <a:ea typeface="Arial"/>
                <a:cs typeface="Arial"/>
                <a:sym typeface="Arial"/>
              </a:rPr>
              <a:t> (10 points) </a:t>
            </a:r>
            <a:r>
              <a:rPr lang="en" sz="1100">
                <a:solidFill>
                  <a:srgbClr val="000000"/>
                </a:solidFill>
                <a:latin typeface="Arial"/>
                <a:ea typeface="Arial"/>
                <a:cs typeface="Arial"/>
                <a:sym typeface="Arial"/>
              </a:rPr>
              <a:t>(in jupyter notebook)</a:t>
            </a:r>
            <a:endParaRPr sz="1100">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AutoNum type="alphaLcParenR"/>
            </a:pPr>
            <a:r>
              <a:rPr lang="en" sz="1100">
                <a:solidFill>
                  <a:srgbClr val="000000"/>
                </a:solidFill>
                <a:latin typeface="Arial"/>
                <a:ea typeface="Arial"/>
                <a:cs typeface="Arial"/>
                <a:sym typeface="Arial"/>
              </a:rPr>
              <a:t>Update columns to the right dtype (reservation_status_date to datetime and is_canceled to bool)</a:t>
            </a:r>
            <a:endParaRPr sz="1100">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AutoNum type="alphaLcParenR"/>
            </a:pPr>
            <a:r>
              <a:rPr lang="en" sz="1100">
                <a:solidFill>
                  <a:srgbClr val="000000"/>
                </a:solidFill>
                <a:latin typeface="Arial"/>
                <a:ea typeface="Arial"/>
                <a:cs typeface="Arial"/>
                <a:sym typeface="Arial"/>
              </a:rPr>
              <a:t> In a new column named 'arrival_date', connect the year, month and day of month to one neat datetime - you will need to convert the columns to strings first</a:t>
            </a:r>
            <a:endParaRPr sz="1100">
              <a:solidFill>
                <a:srgbClr val="000000"/>
              </a:solidFill>
              <a:latin typeface="Arial"/>
              <a:ea typeface="Arial"/>
              <a:cs typeface="Arial"/>
              <a:sym typeface="Arial"/>
            </a:endParaRPr>
          </a:p>
          <a:p>
            <a:pPr indent="0" lvl="0" marL="914400" rtl="0" algn="l">
              <a:spcBef>
                <a:spcPts val="0"/>
              </a:spcBef>
              <a:spcAft>
                <a:spcPts val="0"/>
              </a:spcAft>
              <a:buNone/>
            </a:pPr>
            <a:r>
              <a:rPr lang="en" sz="1100">
                <a:solidFill>
                  <a:srgbClr val="000000"/>
                </a:solidFill>
                <a:latin typeface="Arial"/>
                <a:ea typeface="Arial"/>
                <a:cs typeface="Arial"/>
                <a:sym typeface="Arial"/>
              </a:rPr>
              <a:t>Use one of the following:</a:t>
            </a:r>
            <a:endParaRPr sz="1100">
              <a:solidFill>
                <a:srgbClr val="000000"/>
              </a:solidFill>
              <a:latin typeface="Arial"/>
              <a:ea typeface="Arial"/>
              <a:cs typeface="Arial"/>
              <a:sym typeface="Arial"/>
            </a:endParaRPr>
          </a:p>
          <a:p>
            <a:pPr indent="-287972" lvl="0" marL="1371600" rtl="0" algn="l">
              <a:spcBef>
                <a:spcPts val="0"/>
              </a:spcBef>
              <a:spcAft>
                <a:spcPts val="0"/>
              </a:spcAft>
              <a:buClr>
                <a:srgbClr val="000000"/>
              </a:buClr>
              <a:buSzPct val="100000"/>
              <a:buFont typeface="Arial"/>
              <a:buAutoNum type="arabicParenR"/>
            </a:pPr>
            <a:r>
              <a:rPr lang="en" sz="1100">
                <a:solidFill>
                  <a:srgbClr val="000000"/>
                </a:solidFill>
                <a:latin typeface="Arial"/>
                <a:ea typeface="Arial"/>
                <a:cs typeface="Arial"/>
                <a:sym typeface="Arial"/>
              </a:rPr>
              <a:t>A lambda (you may need to use df.assign)</a:t>
            </a:r>
            <a:endParaRPr sz="1100">
              <a:solidFill>
                <a:srgbClr val="000000"/>
              </a:solidFill>
              <a:latin typeface="Arial"/>
              <a:ea typeface="Arial"/>
              <a:cs typeface="Arial"/>
              <a:sym typeface="Arial"/>
            </a:endParaRPr>
          </a:p>
          <a:p>
            <a:pPr indent="-287972" lvl="0" marL="1371600" rtl="0" algn="l">
              <a:spcBef>
                <a:spcPts val="0"/>
              </a:spcBef>
              <a:spcAft>
                <a:spcPts val="0"/>
              </a:spcAft>
              <a:buClr>
                <a:srgbClr val="000000"/>
              </a:buClr>
              <a:buSzPct val="100000"/>
              <a:buFont typeface="Arial"/>
              <a:buAutoNum type="arabicParenR"/>
            </a:pPr>
            <a:r>
              <a:rPr lang="en" sz="1100">
                <a:solidFill>
                  <a:srgbClr val="000000"/>
                </a:solidFill>
                <a:latin typeface="Arial"/>
                <a:ea typeface="Arial"/>
                <a:cs typeface="Arial"/>
                <a:sym typeface="Arial"/>
              </a:rPr>
              <a:t>List comprehension with zip</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c) 	In a new col named 'direct_booking' fill with 'yes' if agent  and company are NaN values, else fill with no.</a:t>
            </a:r>
            <a:endParaRPr sz="1100">
              <a:solidFill>
                <a:srgbClr val="000000"/>
              </a:solidFill>
              <a:latin typeface="Arial"/>
              <a:ea typeface="Arial"/>
              <a:cs typeface="Arial"/>
              <a:sym typeface="Arial"/>
            </a:endParaRPr>
          </a:p>
          <a:p>
            <a:pPr indent="0" lvl="0" marL="914400" rtl="0" algn="l">
              <a:spcBef>
                <a:spcPts val="0"/>
              </a:spcBef>
              <a:spcAft>
                <a:spcPts val="0"/>
              </a:spcAft>
              <a:buNone/>
            </a:pPr>
            <a:r>
              <a:rPr lang="en" sz="1100">
                <a:solidFill>
                  <a:srgbClr val="000000"/>
                </a:solidFill>
                <a:latin typeface="Arial"/>
                <a:ea typeface="Arial"/>
                <a:cs typeface="Arial"/>
                <a:sym typeface="Arial"/>
              </a:rPr>
              <a:t>Do this using a lambda</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914400" rtl="0" algn="l">
              <a:spcBef>
                <a:spcPts val="0"/>
              </a:spcBef>
              <a:spcAft>
                <a:spcPts val="0"/>
              </a:spcAft>
              <a:buNone/>
            </a:pPr>
            <a:r>
              <a:t/>
            </a:r>
            <a:endParaRPr sz="1100">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AutoNum type="alphaLcParenR"/>
            </a:pPr>
            <a:r>
              <a:rPr lang="en" sz="1100">
                <a:solidFill>
                  <a:srgbClr val="000000"/>
                </a:solidFill>
                <a:latin typeface="Arial"/>
                <a:ea typeface="Arial"/>
                <a:cs typeface="Arial"/>
                <a:sym typeface="Arial"/>
              </a:rPr>
              <a:t> Check which columns have nans. </a:t>
            </a:r>
            <a:endParaRPr sz="1100">
              <a:solidFill>
                <a:srgbClr val="000000"/>
              </a:solidFill>
              <a:latin typeface="Arial"/>
              <a:ea typeface="Arial"/>
              <a:cs typeface="Arial"/>
              <a:sym typeface="Arial"/>
            </a:endParaRPr>
          </a:p>
          <a:p>
            <a:pPr indent="-287972" lvl="2" marL="1371600" rtl="0" algn="l">
              <a:spcBef>
                <a:spcPts val="0"/>
              </a:spcBef>
              <a:spcAft>
                <a:spcPts val="0"/>
              </a:spcAft>
              <a:buClr>
                <a:srgbClr val="000000"/>
              </a:buClr>
              <a:buSzPct val="100000"/>
              <a:buFont typeface="Arial"/>
              <a:buAutoNum type="romanLcParenR"/>
            </a:pPr>
            <a:r>
              <a:rPr lang="en" sz="1100">
                <a:solidFill>
                  <a:srgbClr val="000000"/>
                </a:solidFill>
                <a:latin typeface="Arial"/>
                <a:ea typeface="Arial"/>
                <a:cs typeface="Arial"/>
                <a:sym typeface="Arial"/>
              </a:rPr>
              <a:t>Usually in data analysis, the rule is to drop a column when more than 70% of the data is NaNs. However, each dataset is unique so you need to get familiar with your data to make this decision. Look at the dataset and its description and determine whether the column has significance (Like No food and not unknown which food). If it has significance, fill it in with what it means. </a:t>
            </a:r>
            <a:br>
              <a:rPr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If there is anything still missing 70%, drop it. .</a:t>
            </a:r>
            <a:endParaRPr sz="1100">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AutoNum type="alphaLcParenR"/>
            </a:pPr>
            <a:r>
              <a:rPr lang="en" sz="1100">
                <a:solidFill>
                  <a:srgbClr val="000000"/>
                </a:solidFill>
                <a:latin typeface="Arial"/>
                <a:ea typeface="Arial"/>
                <a:cs typeface="Arial"/>
                <a:sym typeface="Arial"/>
              </a:rPr>
              <a:t> Fill the rest of the nans as follows: if it’s a number col fill the missing fields with the mean. (round it)  , if its a string col fill it with the value of the row before (or after)</a:t>
            </a:r>
            <a:endParaRPr sz="1100">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AutoNum type="alphaLcParenR"/>
            </a:pPr>
            <a:r>
              <a:rPr lang="en" sz="1100">
                <a:solidFill>
                  <a:srgbClr val="000000"/>
                </a:solidFill>
                <a:latin typeface="Arial"/>
                <a:ea typeface="Arial"/>
                <a:cs typeface="Arial"/>
                <a:sym typeface="Arial"/>
              </a:rPr>
              <a:t>Any other things that look like they need cleaning go ahead!!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Visualize the data</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914400" rtl="0" algn="l">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arenR" startAt="4"/>
            </a:pPr>
            <a:r>
              <a:rPr lang="en" sz="1100">
                <a:solidFill>
                  <a:srgbClr val="000000"/>
                </a:solidFill>
                <a:latin typeface="Arial"/>
                <a:ea typeface="Arial"/>
                <a:cs typeface="Arial"/>
                <a:sym typeface="Arial"/>
              </a:rPr>
              <a:t>Visualize the data </a:t>
            </a:r>
            <a:r>
              <a:rPr b="1" lang="en" sz="1100">
                <a:solidFill>
                  <a:srgbClr val="000000"/>
                </a:solidFill>
                <a:latin typeface="Arial"/>
                <a:ea typeface="Arial"/>
                <a:cs typeface="Arial"/>
                <a:sym typeface="Arial"/>
              </a:rPr>
              <a:t> (6 points) </a:t>
            </a:r>
            <a:r>
              <a:rPr lang="en" sz="1100">
                <a:solidFill>
                  <a:srgbClr val="000000"/>
                </a:solidFill>
                <a:latin typeface="Arial"/>
                <a:ea typeface="Arial"/>
                <a:cs typeface="Arial"/>
                <a:sym typeface="Arial"/>
              </a:rPr>
              <a:t>(in jupyter notebook)</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arenR"/>
            </a:pPr>
            <a:r>
              <a:rPr lang="en" sz="1100">
                <a:solidFill>
                  <a:srgbClr val="000000"/>
                </a:solidFill>
                <a:latin typeface="Arial"/>
                <a:ea typeface="Arial"/>
                <a:cs typeface="Arial"/>
                <a:sym typeface="Arial"/>
              </a:rPr>
              <a:t>Do at least 4 visualizations in total</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arenR"/>
            </a:pPr>
            <a:r>
              <a:rPr lang="en" sz="1100">
                <a:solidFill>
                  <a:srgbClr val="000000"/>
                </a:solidFill>
                <a:latin typeface="Arial"/>
                <a:ea typeface="Arial"/>
                <a:cs typeface="Arial"/>
                <a:sym typeface="Arial"/>
              </a:rPr>
              <a:t>You can use 3 of the the visualizations functions you already did with Yocheved Slade. </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arenR"/>
            </a:pPr>
            <a:r>
              <a:rPr lang="en" sz="1100">
                <a:solidFill>
                  <a:srgbClr val="000000"/>
                </a:solidFill>
                <a:latin typeface="Arial"/>
                <a:ea typeface="Arial"/>
                <a:cs typeface="Arial"/>
                <a:sym typeface="Arial"/>
              </a:rPr>
              <a:t>Add at least one that you didn’t do last time. One of the viz should be a boxplot and one should include a mode or mean. </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arenR"/>
            </a:pPr>
            <a:r>
              <a:rPr lang="en" sz="1100">
                <a:solidFill>
                  <a:srgbClr val="000000"/>
                </a:solidFill>
                <a:latin typeface="Arial"/>
                <a:ea typeface="Arial"/>
                <a:cs typeface="Arial"/>
                <a:sym typeface="Arial"/>
              </a:rPr>
              <a:t>Extra points for using visualization libraries that you didn’t learn (there are a lot of python viz libraries - google them)</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a:t>
            </a:r>
            <a:r>
              <a:rPr b="1" lang="en" sz="1100">
                <a:solidFill>
                  <a:srgbClr val="000000"/>
                </a:solidFill>
                <a:latin typeface="Arial"/>
                <a:ea typeface="Arial"/>
                <a:cs typeface="Arial"/>
                <a:sym typeface="Arial"/>
              </a:rPr>
              <a:t>+2 points</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Structures</a:t>
            </a:r>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000000"/>
              </a:buClr>
              <a:buSzPts val="1100"/>
              <a:buFont typeface="Arial"/>
              <a:buAutoNum type="arabicParenR" startAt="5"/>
            </a:pPr>
            <a:r>
              <a:rPr lang="en" sz="1100">
                <a:solidFill>
                  <a:srgbClr val="000000"/>
                </a:solidFill>
                <a:latin typeface="Arial"/>
                <a:ea typeface="Arial"/>
                <a:cs typeface="Arial"/>
                <a:sym typeface="Arial"/>
              </a:rPr>
              <a:t>Data structures (</a:t>
            </a:r>
            <a:r>
              <a:rPr b="1" lang="en" sz="1100">
                <a:solidFill>
                  <a:srgbClr val="000000"/>
                </a:solidFill>
                <a:latin typeface="Arial"/>
                <a:ea typeface="Arial"/>
                <a:cs typeface="Arial"/>
                <a:sym typeface="Arial"/>
              </a:rPr>
              <a:t>8 points</a:t>
            </a:r>
            <a:r>
              <a:rPr lang="en" sz="1100">
                <a:solidFill>
                  <a:srgbClr val="000000"/>
                </a:solidFill>
                <a:latin typeface="Arial"/>
                <a:ea typeface="Arial"/>
                <a:cs typeface="Arial"/>
                <a:sym typeface="Arial"/>
              </a:rPr>
              <a:t>) (in py file)</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The company is trying to analyze the lead_time col (number of days that elapsed between the entering date of the booking into the PMS and the arrival date).</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Create a list with 10 numbers, and create a lookup function that checks how many times each number exists in the lead_time column. (Don't forget to convert the col to the most efficient data structure for this case.) Use MapReduce with parallel processing.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