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6858000" cx="12192000"/>
  <p:notesSz cx="6858000" cy="9144000"/>
  <p:embeddedFontLst>
    <p:embeddedFont>
      <p:font typeface="Noto Sans Symbols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1" roundtripDataSignature="AMtx7mhS6Zy+Cwtkp4FXQ20gy1rt5HRvM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2CC8BA6-29A7-47EF-A2D0-9BC761CFA161}">
  <a:tblStyle styleId="{E2CC8BA6-29A7-47EF-A2D0-9BC761CFA161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otoSansSymbols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customschemas.google.com/relationships/presentationmetadata" Target="meta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otoSansSymbols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021e5c319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g2021e5c319e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025015d83f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025015d83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021e5c319e_0_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021e5c319e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1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8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8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2" name="Google Shape;42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9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9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1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19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19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towardsdatascience.com/stop-using-print-and-start-using-logging-a3f50bc8ab0" TargetMode="External"/><Relationship Id="rId4" Type="http://schemas.openxmlformats.org/officeDocument/2006/relationships/hyperlink" Target="http://logging.info/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Best Practices in programming</a:t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/>
              <a:t>And Conventions 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/>
              <a:t>For Integration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021e5c319e_0_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>
                <a:solidFill>
                  <a:srgbClr val="000000"/>
                </a:solidFill>
              </a:rPr>
              <a:t>Add Tracing and </a:t>
            </a:r>
            <a:r>
              <a:rPr lang="en-US" sz="1800">
                <a:solidFill>
                  <a:srgbClr val="000000"/>
                </a:solidFill>
              </a:rPr>
              <a:t>understand</a:t>
            </a:r>
            <a:r>
              <a:rPr lang="en-US" sz="1800">
                <a:solidFill>
                  <a:srgbClr val="000000"/>
                </a:solidFill>
              </a:rPr>
              <a:t> what the bug is:</a:t>
            </a:r>
            <a:endParaRPr sz="1800"/>
          </a:p>
        </p:txBody>
      </p:sp>
      <p:sp>
        <p:nvSpPr>
          <p:cNvPr id="141" name="Google Shape;141;g2021e5c319e_0_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file = pd.read_csv(‘file_1.csv’)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df_mds = pd.DataFrame()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try: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df_mds = pd.read_csv(an.MDS_FILE_NAME)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except Exception as e:</a:t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            logging.error(traceback.format_exc()+ str(e.args))</a:t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            logging.error('‘failed to read file: ’+ an.MDS_FILE_NAME)</a:t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            return False</a:t>
            </a:r>
            <a:endParaRPr sz="2000"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If df_mds.empty: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    logging.error(‘loaded empty mds’)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return False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Check variables before using them. like checking if a df is not empty or a number is what you expected, etc. Check a variable is what you expect it to be before using.</a:t>
            </a:r>
            <a:endParaRPr/>
          </a:p>
        </p:txBody>
      </p:sp>
      <p:sp>
        <p:nvSpPr>
          <p:cNvPr id="147" name="Google Shape;147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get_calc_results(df_mds, n_multiply_by):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If df_mds.empty:</a:t>
            </a:r>
            <a:endParaRPr/>
          </a:p>
          <a:p>
            <a:pPr indent="0" lvl="2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Logging.error(‘’….”)</a:t>
            </a:r>
            <a:endParaRPr/>
          </a:p>
          <a:p>
            <a:pPr indent="0" lvl="2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Return False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If n_multiply_by &lt; 1:</a:t>
            </a:r>
            <a:endParaRPr/>
          </a:p>
          <a:p>
            <a:pPr indent="0" lvl="2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Logging.error(‘’….”)</a:t>
            </a:r>
            <a:endParaRPr/>
          </a:p>
          <a:p>
            <a:pPr indent="0" lvl="2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Return False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……calc code…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If n_reimbursement_amt &lt; 0:</a:t>
            </a:r>
            <a:endParaRPr/>
          </a:p>
          <a:p>
            <a:pPr indent="0" lvl="2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Logging.error(‘’….”)</a:t>
            </a:r>
            <a:endParaRPr/>
          </a:p>
          <a:p>
            <a:pPr indent="0" lvl="2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Return False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2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				</a:t>
            </a:r>
            <a:endParaRPr/>
          </a:p>
          <a:p>
            <a:pPr indent="0" lvl="2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2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8763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111125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111125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Workshop</a:t>
            </a:r>
            <a:endParaRPr/>
          </a:p>
        </p:txBody>
      </p:sp>
      <p:sp>
        <p:nvSpPr>
          <p:cNvPr id="153" name="Google Shape;153;p10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Copy file ‘best_practices _workshop.py’ from G:\Shared drives\Healthcare Product\Program\workshop into a new folder on your pc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Copy mds_calc.csv (into a sub folder)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Use the .py file to upgrade with our best practices and conventions, for clarity sake in a new window.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Make logging go to file</a:t>
            </a:r>
            <a:endParaRPr/>
          </a:p>
        </p:txBody>
      </p:sp>
      <p:sp>
        <p:nvSpPr>
          <p:cNvPr id="154" name="Google Shape;154;p10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To use the debugger, select python base on bottom right bar of visual studio if you have it installed (you can install anaconda which will give you the base)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Can use debug console like for example.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025015d83f_0_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g2025015d83f_0_0"/>
          <p:cNvSpPr txBox="1"/>
          <p:nvPr>
            <p:ph idx="1" type="body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#best practices workshop</a:t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#logging, csvs in subfolder and loading from relative path</a:t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#kidai to fix var. and function names</a:t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 pandas as pd</a:t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 calculations(df, client_id):</a:t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n = df['reimb_calc'].sum()</a:t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print(n)</a:t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 mds():</a:t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#1:  download from s3 file, put in a sub dir.  : </a:t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MAPPING_TOOLS_FOLDER = os.path.dirname(__file__) + '/mapping_tools'</a:t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file = pd.read_csv('mds_calc.csv')</a:t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calculati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ons(df, n)</a:t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mds()</a:t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g2025015d83f_0_0"/>
          <p:cNvSpPr txBox="1"/>
          <p:nvPr>
            <p:ph idx="2" type="body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>
            <p:ph type="title"/>
          </p:nvPr>
        </p:nvSpPr>
        <p:spPr>
          <a:xfrm>
            <a:off x="838200" y="261759"/>
            <a:ext cx="10515600" cy="517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Why?</a:t>
            </a:r>
            <a:endParaRPr/>
          </a:p>
        </p:txBody>
      </p:sp>
      <p:sp>
        <p:nvSpPr>
          <p:cNvPr id="91" name="Google Shape;91;p2"/>
          <p:cNvSpPr txBox="1"/>
          <p:nvPr/>
        </p:nvSpPr>
        <p:spPr>
          <a:xfrm>
            <a:off x="588397" y="882596"/>
            <a:ext cx="9080400" cy="59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Best Practices avoids bugs that we may never think of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Best Practices locates bugs faster easier and more precisely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Makes the program more professional (including files, i.e. logs and leaves elegantly from the client, while sending  a message for the team where to fix instead of crashing)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More robust – something may work by you but might keep on failing elsewhere or with every small change or addition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share code – isn’t it pleasant to step into code easily understood or come back months later to something organized (like going on vacation leaving behind a clean and organized kitchen, much easier to cook in someone else’s organized clean kitchen instead of navigating through their mess)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Organized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Conventions – may not be right or wrong, there are many ways to do it but once we decide on one they give us a language with which we can each step into each other’s code easily.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Best Practices makes the difference between a beginner to an experienced programmer!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/>
          <p:nvPr>
            <p:ph type="title"/>
          </p:nvPr>
        </p:nvSpPr>
        <p:spPr>
          <a:xfrm>
            <a:off x="766639" y="92966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None/>
            </a:pPr>
            <a:r>
              <a:rPr b="0" i="0" lang="en-US" sz="44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Never refer to a place in a df or column with an index number –</a:t>
            </a:r>
            <a:br>
              <a:rPr b="0" i="0" lang="en-US" sz="44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44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b="0" i="0" lang="en-US" sz="4400" u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nly by name!!</a:t>
            </a:r>
            <a:br>
              <a:rPr b="0" i="0" lang="en-US" sz="4400" u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</a:br>
            <a:endParaRPr/>
          </a:p>
        </p:txBody>
      </p:sp>
      <p:sp>
        <p:nvSpPr>
          <p:cNvPr id="97" name="Google Shape;97;p3"/>
          <p:cNvSpPr txBox="1"/>
          <p:nvPr>
            <p:ph idx="1" type="body"/>
          </p:nvPr>
        </p:nvSpPr>
        <p:spPr>
          <a:xfrm>
            <a:off x="766639" y="2427101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0" i="0" lang="en-US" sz="1800" u="none" strike="noStrike">
                <a:latin typeface="Calibri"/>
                <a:ea typeface="Calibri"/>
                <a:cs typeface="Calibri"/>
                <a:sym typeface="Calibri"/>
              </a:rPr>
              <a:t>Therefore use loc instead of iloc, or get the index right before so there are no mistakes: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0"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0" i="0" lang="en-US" sz="1800" u="none" strike="noStrike">
                <a:latin typeface="Courier New"/>
                <a:ea typeface="Courier New"/>
                <a:cs typeface="Courier New"/>
                <a:sym typeface="Courier New"/>
              </a:rPr>
              <a:t>df_meds = merge_2.iloc[:,6:]</a:t>
            </a:r>
            <a:endParaRPr b="0"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0" lang="en-US">
                <a:latin typeface="Consolas"/>
                <a:ea typeface="Consolas"/>
                <a:cs typeface="Consolas"/>
                <a:sym typeface="Consolas"/>
              </a:rPr>
              <a:t>df_meds = merge_2.iloc[:,</a:t>
            </a:r>
            <a:r>
              <a:rPr b="0" lang="en-US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6</a:t>
            </a:r>
            <a:r>
              <a:rPr b="0" lang="en-US">
                <a:latin typeface="Consolas"/>
                <a:ea typeface="Consolas"/>
                <a:cs typeface="Consolas"/>
                <a:sym typeface="Consolas"/>
              </a:rPr>
              <a:t>:]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br>
              <a:rPr b="0" lang="en-US"/>
            </a:br>
            <a:r>
              <a:rPr b="0" i="0" lang="en-US" sz="1800" u="none" strike="noStrike">
                <a:latin typeface="Calibri"/>
                <a:ea typeface="Calibri"/>
                <a:cs typeface="Calibri"/>
                <a:sym typeface="Calibri"/>
              </a:rPr>
              <a:t>instead add before - </a:t>
            </a:r>
            <a:endParaRPr b="0"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0" i="0" lang="en-US" sz="1800" u="none" strike="noStrike">
                <a:latin typeface="Courier New"/>
                <a:ea typeface="Courier New"/>
                <a:cs typeface="Courier New"/>
                <a:sym typeface="Courier New"/>
              </a:rPr>
              <a:t>index_no = df.columns.get_loc(col_name)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0" lang="en-US">
                <a:latin typeface="Consolas"/>
                <a:ea typeface="Consolas"/>
                <a:cs typeface="Consolas"/>
                <a:sym typeface="Consolas"/>
              </a:rPr>
              <a:t>df_meds = merge_2.iloc[:,</a:t>
            </a:r>
            <a:r>
              <a:rPr b="0" i="0" lang="en-US" sz="2800" u="none" strike="noStrike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2800" u="none" strike="noStrike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index_no </a:t>
            </a:r>
            <a:r>
              <a:rPr b="0" lang="en-US">
                <a:latin typeface="Consolas"/>
                <a:ea typeface="Consolas"/>
                <a:cs typeface="Consolas"/>
                <a:sym typeface="Consolas"/>
              </a:rPr>
              <a:t>:]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0"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0" i="0" lang="en-US" sz="1800" u="none" strike="noStrike">
                <a:latin typeface="Calibri"/>
                <a:ea typeface="Calibri"/>
                <a:cs typeface="Calibri"/>
                <a:sym typeface="Calibri"/>
              </a:rPr>
              <a:t>Same goes for row index - use names that you can trust  not indexes unless you get their location the line right before.</a:t>
            </a:r>
            <a:endParaRPr b="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br>
              <a:rPr lang="en-US"/>
            </a:b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"/>
          <p:cNvSpPr/>
          <p:nvPr/>
        </p:nvSpPr>
        <p:spPr>
          <a:xfrm>
            <a:off x="484214" y="314632"/>
            <a:ext cx="3505494" cy="53466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-US" sz="14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Variable Names: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variables are prefixed with an abbreviation indicating which type of variable it is and what it is used for.</a:t>
            </a:r>
            <a:b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data members used in the class have a m_ preceding the variable name</a:t>
            </a:r>
            <a:endParaRPr/>
          </a:p>
          <a:p>
            <a:pPr indent="88900" lvl="0" marL="0" marR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folders given may be multiple with a ‘/’ separating but should NOT end with a ‘/’. Folder example: s_folder = ‘folder1/folder2/folder3’</a:t>
            </a:r>
            <a:endParaRPr/>
          </a:p>
          <a:p>
            <a:pPr indent="88900" lvl="0" marL="0" marR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the ‘/’ direction for path divider and NOT ‘\\’</a:t>
            </a:r>
            <a:endParaRPr/>
          </a:p>
          <a:p>
            <a:pPr indent="88900" lvl="0" marL="0" marR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variable names should identify what it is being used for and not general names like df, n, s, file, etc.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Numbers should be defined by their usage. Instead of using the variable name of number use: count, total, iteration. For example: instead of:  </a:t>
            </a:r>
            <a:r>
              <a:rPr b="0" i="1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record_number</a:t>
            </a: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  use: </a:t>
            </a:r>
            <a:r>
              <a:rPr b="0" i="1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n_record_total </a:t>
            </a: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total of records and </a:t>
            </a:r>
            <a:r>
              <a:rPr b="0" i="1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n_record_count </a:t>
            </a: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for the iteration of a specific record number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5"/>
              <a:buFont typeface="Arial"/>
              <a:buChar char="•"/>
            </a:pPr>
            <a:br>
              <a:rPr b="0" i="0" lang="en-US" sz="12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12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4"/>
          <p:cNvSpPr/>
          <p:nvPr/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4"/>
          <p:cNvSpPr/>
          <p:nvPr/>
        </p:nvSpPr>
        <p:spPr>
          <a:xfrm>
            <a:off x="5123688" y="557784"/>
            <a:ext cx="6584098" cy="5739187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 cap="flat" cmpd="sng" w="9525">
            <a:solidFill>
              <a:srgbClr val="C8CACA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7150" rotWithShape="0" algn="t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05" name="Google Shape;105;p4"/>
          <p:cNvGraphicFramePr/>
          <p:nvPr/>
        </p:nvGraphicFramePr>
        <p:xfrm>
          <a:off x="5405862" y="11266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{E2CC8BA6-29A7-47EF-A2D0-9BC761CFA161}</a:tableStyleId>
              </a:tblPr>
              <a:tblGrid>
                <a:gridCol w="1556675"/>
                <a:gridCol w="1103775"/>
                <a:gridCol w="1679450"/>
                <a:gridCol w="1679450"/>
              </a:tblGrid>
              <a:tr h="3915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Type</a:t>
                      </a:r>
                      <a:endParaRPr b="0" i="0"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1775" marB="71775" marR="71775" marL="717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prefix</a:t>
                      </a:r>
                      <a:endParaRPr b="0" i="0"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1775" marB="71775" marR="71775" marL="717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Example</a:t>
                      </a:r>
                      <a:endParaRPr b="0" i="0"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1775" marB="71775" marR="71775" marL="717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What is used for</a:t>
                      </a:r>
                      <a:endParaRPr b="0" i="0"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1775" marB="71775" marR="71775" marL="717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82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string</a:t>
                      </a:r>
                      <a:endParaRPr b="0" i="0"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1775" marB="71775" marR="71775" marL="717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</a:t>
                      </a:r>
                      <a:endParaRPr b="0" i="0"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1775" marB="71775" marR="71775" marL="717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s_file </a:t>
                      </a:r>
                      <a:endParaRPr b="0" i="0"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1775" marB="71775" marR="71775" marL="717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 string of the file name</a:t>
                      </a:r>
                      <a:endParaRPr b="0" i="0"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1775" marB="71775" marR="71775" marL="717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15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list</a:t>
                      </a:r>
                      <a:endParaRPr b="0" i="0"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1775" marB="71775" marR="71775" marL="717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ls</a:t>
                      </a:r>
                      <a:endParaRPr b="0" i="0"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1775" marB="71775" marR="71775" marL="717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ls_ids </a:t>
                      </a:r>
                      <a:endParaRPr b="0" i="0"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1775" marB="71775" marR="71775" marL="717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list of ids</a:t>
                      </a:r>
                      <a:endParaRPr b="0" i="0"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1775" marB="71775" marR="71775" marL="717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04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dataframe</a:t>
                      </a:r>
                      <a:endParaRPr b="0" i="0"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1775" marB="71775" marR="71775" marL="717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df</a:t>
                      </a:r>
                      <a:endParaRPr b="0" i="0"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1775" marB="71775" marR="71775" marL="717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df_resident</a:t>
                      </a:r>
                      <a:endParaRPr b="0" i="0"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1775" marB="71775" marR="71775" marL="717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df of resident data</a:t>
                      </a:r>
                      <a:endParaRPr b="0" i="0"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1775" marB="71775" marR="71775" marL="717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04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number</a:t>
                      </a:r>
                      <a:endParaRPr b="0" i="0"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1775" marB="71775" marR="71775" marL="717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</a:t>
                      </a:r>
                      <a:endParaRPr b="0" i="0"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1775" marB="71775" marR="71775" marL="717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n_count</a:t>
                      </a:r>
                      <a:endParaRPr b="0" i="0"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1775" marB="71775" marR="71775" marL="717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b="0" i="0" lang="en-US" sz="2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endParaRPr b="0" i="0"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1775" marB="71775" marR="71775" marL="717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04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integer</a:t>
                      </a:r>
                      <a:endParaRPr b="0" i="0"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1775" marB="71775" marR="71775" marL="717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</a:t>
                      </a:r>
                      <a:endParaRPr b="0" i="0"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1775" marB="71775" marR="71775" marL="717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i_answer</a:t>
                      </a:r>
                      <a:endParaRPr b="0" i="0"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1775" marB="71775" marR="71775" marL="717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b="0" i="0" lang="en-US" sz="2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endParaRPr b="0" i="0"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1775" marB="71775" marR="71775" marL="717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04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float</a:t>
                      </a:r>
                      <a:endParaRPr b="0" i="0"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1775" marB="71775" marR="71775" marL="717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</a:t>
                      </a:r>
                      <a:endParaRPr b="0" i="0"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1775" marB="71775" marR="71775" marL="717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f_reimbursemnt</a:t>
                      </a:r>
                      <a:endParaRPr b="0" i="0"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1775" marB="71775" marR="71775" marL="717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b="0" i="0" lang="en-US" sz="2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endParaRPr b="0" i="0"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1775" marB="71775" marR="71775" marL="717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"/>
          <p:cNvSpPr txBox="1"/>
          <p:nvPr>
            <p:ph type="title"/>
          </p:nvPr>
        </p:nvSpPr>
        <p:spPr>
          <a:xfrm>
            <a:off x="838200" y="365125"/>
            <a:ext cx="10515600" cy="6128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None/>
            </a:pPr>
            <a:r>
              <a:rPr b="0" i="0" lang="en-US" sz="24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Naming variables and functions:</a:t>
            </a:r>
            <a:br>
              <a:rPr b="0" i="0" lang="en-US" sz="1800" u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</a:br>
            <a:endParaRPr/>
          </a:p>
        </p:txBody>
      </p:sp>
      <p:sp>
        <p:nvSpPr>
          <p:cNvPr id="111" name="Google Shape;111;p5"/>
          <p:cNvSpPr txBox="1"/>
          <p:nvPr>
            <p:ph idx="1" type="body"/>
          </p:nvPr>
        </p:nvSpPr>
        <p:spPr>
          <a:xfrm>
            <a:off x="710980" y="1062299"/>
            <a:ext cx="10515600" cy="5430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220027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•"/>
            </a:pPr>
            <a:r>
              <a:rPr b="1" i="0" lang="en-US" sz="18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Make names clear to understand what it is</a:t>
            </a:r>
            <a:endParaRPr/>
          </a:p>
          <a:p>
            <a:pPr indent="-21717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•"/>
            </a:pPr>
            <a:r>
              <a:rPr lang="en-US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Instead of general names use names that explain:</a:t>
            </a:r>
            <a:endParaRPr/>
          </a:p>
          <a:p>
            <a:pPr indent="-21717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•"/>
            </a:pPr>
            <a:r>
              <a:rPr lang="en-US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 – record_index, total_rec_found, difference_amt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717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•"/>
            </a:pPr>
            <a:r>
              <a:rPr lang="en-US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Col – diagnosis_col, med_col, patient_id_col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717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•"/>
            </a:pPr>
            <a:r>
              <a:rPr lang="en-US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Id – patient_id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717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•"/>
            </a:pPr>
            <a:r>
              <a:rPr lang="en-US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r – ratio, row_index, rows_found_total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717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•"/>
            </a:pPr>
            <a:r>
              <a:rPr lang="en-US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(number is ambiguous)</a:t>
            </a:r>
            <a:endParaRPr/>
          </a:p>
          <a:p>
            <a:pPr indent="-21717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•"/>
            </a:pPr>
            <a:r>
              <a:rPr lang="en-US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etc.</a:t>
            </a:r>
            <a:endParaRPr/>
          </a:p>
          <a:p>
            <a:pPr indent="-220027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•"/>
            </a:pPr>
            <a:r>
              <a:rPr b="0" i="0" lang="en-US" sz="18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Keep to the convention stated in Gali’s convention doc of lowercase with underscores for EVERYTHING – including file names, column names, field names, variable names, etc.</a:t>
            </a:r>
            <a:endParaRPr/>
          </a:p>
          <a:p>
            <a:pPr indent="-220027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•"/>
            </a:pPr>
            <a:r>
              <a:rPr b="0" i="0" lang="en-US" sz="18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Add a prefix of what type the var is – ex file – what is it? s_file, o_file or mds_info – what is it? df</a:t>
            </a: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_mds_info</a:t>
            </a:r>
            <a:endParaRPr b="0" i="0" sz="1800" u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0027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•"/>
            </a:pPr>
            <a:r>
              <a:rPr lang="en-US" sz="1800">
                <a:solidFill>
                  <a:srgbClr val="000000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n_</a:t>
            </a: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record_index, </a:t>
            </a:r>
            <a:r>
              <a:rPr lang="en-US" sz="1800">
                <a:solidFill>
                  <a:srgbClr val="000000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n_</a:t>
            </a: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total_rec_found, </a:t>
            </a:r>
            <a:r>
              <a:rPr lang="en-US" sz="1800">
                <a:solidFill>
                  <a:srgbClr val="000000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n_</a:t>
            </a: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difference_amt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0027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•"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s_diagnosis_col, s_med_col, s_patient_id_col, n_id or s_id – this way we know if it is a string</a:t>
            </a:r>
            <a:endParaRPr b="0" i="0" sz="1800" u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0" i="0" sz="2200" u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b="0" i="0" lang="en-US" sz="18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Function names should be verbs and variables nouns, classe</a:t>
            </a: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 a noun of what it takes care of.</a:t>
            </a:r>
            <a:endParaRPr b="0" i="0" sz="1800" u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Ex: calc_reimbursement, n_reimbursement_amt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50"/>
              </a:buClr>
              <a:buSzPct val="100000"/>
              <a:buNone/>
            </a:pPr>
            <a:r>
              <a:rPr b="0" i="0" lang="en-US" sz="1800" u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To Do: Change your variable and function names to be clear using these conventions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All column names should be set in a different file and referred to from there so that it takes a second to change a column name and not have to enter any code to do it. This is the same for file names, field names,  etc.</a:t>
            </a:r>
            <a:endParaRPr/>
          </a:p>
        </p:txBody>
      </p:sp>
      <p:sp>
        <p:nvSpPr>
          <p:cNvPr id="117" name="Google Shape;117;p6"/>
          <p:cNvSpPr txBox="1"/>
          <p:nvPr>
            <p:ph idx="1" type="body"/>
          </p:nvPr>
        </p:nvSpPr>
        <p:spPr>
          <a:xfrm>
            <a:off x="838200" y="19780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Create a separate file with set </a:t>
            </a:r>
            <a:r>
              <a:rPr b="1" lang="en-US"/>
              <a:t>constant</a:t>
            </a:r>
            <a:r>
              <a:rPr lang="en-US"/>
              <a:t> names that do NOT get changed  all in capital variables.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See in backend program, automation, etc., change the name of the target column, line 283 change hardcoded question_key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021e5c319e_0_1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Logging:</a:t>
            </a:r>
            <a:endParaRPr/>
          </a:p>
        </p:txBody>
      </p:sp>
      <p:sp>
        <p:nvSpPr>
          <p:cNvPr id="123" name="Google Shape;123;g2021e5c319e_0_16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https://towardsdatascience.com/stop-using-print-and-start-using-logging-a3f50bc8ab0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750">
                <a:solidFill>
                  <a:srgbClr val="1D1C1D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logging.basicConfig(filename= an.LOG_FOLDER +'/mds_logs.txt',</a:t>
            </a:r>
            <a:endParaRPr sz="2750">
              <a:solidFill>
                <a:srgbClr val="1D1C1D"/>
              </a:solidFill>
              <a:highlight>
                <a:srgbClr val="F8F8F8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750">
                <a:solidFill>
                  <a:srgbClr val="1D1C1D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                    filemode='a+',</a:t>
            </a:r>
            <a:endParaRPr sz="2750">
              <a:solidFill>
                <a:srgbClr val="1D1C1D"/>
              </a:solidFill>
              <a:highlight>
                <a:srgbClr val="F8F8F8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750">
                <a:solidFill>
                  <a:srgbClr val="1D1C1D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                    format='%(asctime)s,%(msecs)d %(name)s %(levelname)s %(message)s',</a:t>
            </a:r>
            <a:endParaRPr sz="2750">
              <a:solidFill>
                <a:srgbClr val="1D1C1D"/>
              </a:solidFill>
              <a:highlight>
                <a:srgbClr val="F8F8F8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750">
                <a:solidFill>
                  <a:srgbClr val="1D1C1D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                    datefmt='%Y-%m-%d %H:%M:%S',</a:t>
            </a:r>
            <a:endParaRPr sz="2750">
              <a:solidFill>
                <a:srgbClr val="1D1C1D"/>
              </a:solidFill>
              <a:highlight>
                <a:srgbClr val="F8F8F8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750">
                <a:solidFill>
                  <a:srgbClr val="1D1C1D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                    level=</a:t>
            </a:r>
            <a:r>
              <a:rPr lang="en-US" sz="2750">
                <a:solidFill>
                  <a:schemeClr val="hlink"/>
                </a:solidFill>
                <a:highlight>
                  <a:srgbClr val="F8F8F8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4"/>
              </a:rPr>
              <a:t>logging.INFO</a:t>
            </a:r>
            <a:r>
              <a:rPr lang="en-US" sz="2750">
                <a:solidFill>
                  <a:srgbClr val="1D1C1D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)</a:t>
            </a:r>
            <a:endParaRPr sz="4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Set and initialize variables as much as possible before using them to avoid bugs later.</a:t>
            </a:r>
            <a:br>
              <a:rPr b="0" i="0" lang="en-US" sz="18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/>
          </a:p>
        </p:txBody>
      </p:sp>
      <p:sp>
        <p:nvSpPr>
          <p:cNvPr id="129" name="Google Shape;129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file = pd.read_csv(‘file_1.csv’)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df_mds = pd.DataFrame()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df_mds = pd.read_csv(an.MDS_FILE_NAME)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If df_mds.empty: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    logging.error(‘did not load mds’)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/>
              <a:t>return False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Set and initialize variables as much as possible before using them to avoid bugs later.</a:t>
            </a:r>
            <a:br>
              <a:rPr b="0" i="0" lang="en-US" sz="18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8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Can make more robust with try and except:</a:t>
            </a:r>
            <a:endParaRPr sz="1800"/>
          </a:p>
        </p:txBody>
      </p:sp>
      <p:sp>
        <p:nvSpPr>
          <p:cNvPr id="135" name="Google Shape;135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file = pd.read_csv(‘file_1.csv’)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df_mds = pd.DataFrame()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try: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df_mds = pd.read_csv(an.MDS_FILE_NAME)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except:	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logging.error(‘failed to read file: ’+ an.MDS_FILE_NAME )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return False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If df_mds.empty: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    logging.error(‘loaded empty mds’)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return False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2022-05-17T07:18:31Z</dcterms:created>
  <dc:creator>Yehudis Kitay</dc:creator>
</cp:coreProperties>
</file>