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etterprogramming.pub/pyspark-development-made-simple-9449a893ab17"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dc24337b56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dc24337b56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dc24337b56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dc24337b56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dc24337b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dc24337b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dc24337b5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dc24337b5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Lazy evaluation is when the computer doesn’t execute your code when it runs it, only later once it’s needed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033248bf5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033248bf5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Spark is an analytics engine that we can use to process big data, just like we were using MapReduce.</a:t>
            </a:r>
            <a:endParaRPr/>
          </a:p>
          <a:p>
            <a:pPr indent="-298450" lvl="0" marL="457200" rtl="0" algn="l">
              <a:spcBef>
                <a:spcPts val="0"/>
              </a:spcBef>
              <a:spcAft>
                <a:spcPts val="0"/>
              </a:spcAft>
              <a:buSzPts val="1100"/>
              <a:buAutoNum type="arabicPeriod"/>
            </a:pPr>
            <a:r>
              <a:rPr lang="en"/>
              <a:t>Here is our Spark Context or Spark Session</a:t>
            </a:r>
            <a:endParaRPr/>
          </a:p>
          <a:p>
            <a:pPr indent="-298450" lvl="0" marL="457200" rtl="0" algn="l">
              <a:spcBef>
                <a:spcPts val="0"/>
              </a:spcBef>
              <a:spcAft>
                <a:spcPts val="0"/>
              </a:spcAft>
              <a:buSzPts val="1100"/>
              <a:buAutoNum type="arabicPeriod"/>
            </a:pPr>
            <a:r>
              <a:rPr lang="en"/>
              <a:t>This is the driver. He manages all the stuff behind the scenes, and he’s the one we talk to about our packages. He also does other </a:t>
            </a:r>
            <a:r>
              <a:rPr lang="en"/>
              <a:t>things</a:t>
            </a:r>
            <a:r>
              <a:rPr lang="en"/>
              <a:t> like task scheduling, and block managing, which we aren’t going into right now</a:t>
            </a:r>
            <a:endParaRPr/>
          </a:p>
          <a:p>
            <a:pPr indent="-298450" lvl="0" marL="457200" rtl="0" algn="l">
              <a:spcBef>
                <a:spcPts val="0"/>
              </a:spcBef>
              <a:spcAft>
                <a:spcPts val="0"/>
              </a:spcAft>
              <a:buSzPts val="1100"/>
              <a:buAutoNum type="arabicPeriod"/>
            </a:pPr>
            <a:r>
              <a:rPr lang="en"/>
              <a:t>This is the cluster manager. He sits behind the driver. The driver tells him what needs delivering, and he decides which delivery teams are available for delivery (does the resource allocation).</a:t>
            </a:r>
            <a:endParaRPr/>
          </a:p>
          <a:p>
            <a:pPr indent="-298450" lvl="0" marL="457200" rtl="0" algn="l">
              <a:spcBef>
                <a:spcPts val="0"/>
              </a:spcBef>
              <a:spcAft>
                <a:spcPts val="0"/>
              </a:spcAft>
              <a:buSzPts val="1100"/>
              <a:buAutoNum type="arabicPeriod"/>
            </a:pPr>
            <a:r>
              <a:rPr lang="en"/>
              <a:t>Then, when they pick up a delivery (process an RDD), it’s split into multiple packages and each package is given to a team worker, who takes care of delivering it.</a:t>
            </a:r>
            <a:endParaRPr/>
          </a:p>
          <a:p>
            <a:pPr indent="-298450" lvl="0" marL="457200" rtl="0" algn="l">
              <a:spcBef>
                <a:spcPts val="0"/>
              </a:spcBef>
              <a:spcAft>
                <a:spcPts val="0"/>
              </a:spcAft>
              <a:buSzPts val="1100"/>
              <a:buAutoNum type="arabicPeriod"/>
            </a:pPr>
            <a:r>
              <a:rPr lang="en"/>
              <a:t>A worker can keep hold of to a package until it’s needed.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dc24337b5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dc24337b5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Spark executors: or “workers” - receive tasks from the cluster manager, perform the tasks, and return state and values to the cluster manager. Each spark application (SparkContext) has its own, so memory can’t be shared.</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Cluster manager: manages a cluster of machines that will run the spark applications. Might provide a space for the driver, or just for the executors.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Spark driver: is the “interface”, the controller of execution of a spark application. To get physical resources and launch executors, you ask the driver to ask the cluster manager.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dc24337b56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dc24337b56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RDDs are what Spark uses to hold data. It’s like a dataframe, that is then chunked, or “partitioned”, and sent to different nodes in a cluster to be processed. They are immutable. You can’t edit an RDD once it’s been created, but you can create a new one.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dc24337b5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dc24337b5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dc24337b56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dc24337b5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dc24337b56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dc24337b56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PySpark Development Made Simple. Using VS Code, Jupyter Notebooks, and… | by Jason Clarke | Better Programming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1" Type="http://schemas.openxmlformats.org/officeDocument/2006/relationships/image" Target="../media/image14.png"/><Relationship Id="rId10" Type="http://schemas.openxmlformats.org/officeDocument/2006/relationships/image" Target="../media/image16.png"/><Relationship Id="rId13" Type="http://schemas.openxmlformats.org/officeDocument/2006/relationships/image" Target="../media/image18.png"/><Relationship Id="rId12" Type="http://schemas.openxmlformats.org/officeDocument/2006/relationships/image" Target="../media/image3.png"/><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9.png"/><Relationship Id="rId9" Type="http://schemas.openxmlformats.org/officeDocument/2006/relationships/image" Target="../media/image19.png"/><Relationship Id="rId5" Type="http://schemas.openxmlformats.org/officeDocument/2006/relationships/image" Target="../media/image17.png"/><Relationship Id="rId6" Type="http://schemas.openxmlformats.org/officeDocument/2006/relationships/image" Target="../media/image2.png"/><Relationship Id="rId7" Type="http://schemas.openxmlformats.org/officeDocument/2006/relationships/image" Target="../media/image6.png"/><Relationship Id="rId8"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7.png"/><Relationship Id="rId5" Type="http://schemas.openxmlformats.org/officeDocument/2006/relationships/image" Target="../media/image10.png"/><Relationship Id="rId6" Type="http://schemas.openxmlformats.org/officeDocument/2006/relationships/image" Target="../media/image8.png"/><Relationship Id="rId7" Type="http://schemas.openxmlformats.org/officeDocument/2006/relationships/image" Target="../media/image15.png"/><Relationship Id="rId8"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docker.com/products/docker-deskto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Lesson 1</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Introduction to Spark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Dockerfile</a:t>
            </a:r>
            <a:endParaRPr/>
          </a:p>
        </p:txBody>
      </p:sp>
      <p:sp>
        <p:nvSpPr>
          <p:cNvPr id="182" name="Google Shape;182;p22"/>
          <p:cNvSpPr txBox="1"/>
          <p:nvPr>
            <p:ph idx="1" type="body"/>
          </p:nvPr>
        </p:nvSpPr>
        <p:spPr>
          <a:xfrm>
            <a:off x="311700" y="1229875"/>
            <a:ext cx="8520600" cy="3486000"/>
          </a:xfrm>
          <a:prstGeom prst="rect">
            <a:avLst/>
          </a:prstGeom>
        </p:spPr>
        <p:txBody>
          <a:bodyPr anchorCtr="0" anchor="t" bIns="91425" lIns="91425" spcFirstLastPara="1" rIns="91425" wrap="square" tIns="91425">
            <a:spAutoFit/>
          </a:bodyPr>
          <a:lstStyle/>
          <a:p>
            <a:pPr indent="0" lvl="0" marL="0" rtl="0" algn="l">
              <a:lnSpc>
                <a:spcPct val="146666"/>
              </a:lnSpc>
              <a:spcBef>
                <a:spcPts val="0"/>
              </a:spcBef>
              <a:spcAft>
                <a:spcPts val="0"/>
              </a:spcAft>
              <a:buSzPts val="1018"/>
              <a:buNone/>
            </a:pPr>
            <a:r>
              <a:rPr lang="en" sz="932">
                <a:solidFill>
                  <a:srgbClr val="D73A49"/>
                </a:solidFill>
                <a:latin typeface="Consolas"/>
                <a:ea typeface="Consolas"/>
                <a:cs typeface="Consolas"/>
                <a:sym typeface="Consolas"/>
              </a:rPr>
              <a:t>ARG</a:t>
            </a:r>
            <a:r>
              <a:rPr lang="en" sz="932">
                <a:solidFill>
                  <a:srgbClr val="333333"/>
                </a:solidFill>
                <a:latin typeface="Consolas"/>
                <a:ea typeface="Consolas"/>
                <a:cs typeface="Consolas"/>
                <a:sym typeface="Consolas"/>
              </a:rPr>
              <a:t> IMAGE_VARIANT=slim-buster</a:t>
            </a:r>
            <a:endParaRPr sz="932">
              <a:solidFill>
                <a:srgbClr val="333333"/>
              </a:solidFill>
              <a:latin typeface="Consolas"/>
              <a:ea typeface="Consolas"/>
              <a:cs typeface="Consolas"/>
              <a:sym typeface="Consolas"/>
            </a:endParaRPr>
          </a:p>
          <a:p>
            <a:pPr indent="0" lvl="0" marL="0" rtl="0" algn="l">
              <a:lnSpc>
                <a:spcPct val="146666"/>
              </a:lnSpc>
              <a:spcBef>
                <a:spcPts val="0"/>
              </a:spcBef>
              <a:spcAft>
                <a:spcPts val="0"/>
              </a:spcAft>
              <a:buSzPts val="1018"/>
              <a:buNone/>
            </a:pPr>
            <a:r>
              <a:rPr lang="en" sz="932">
                <a:solidFill>
                  <a:srgbClr val="D73A49"/>
                </a:solidFill>
                <a:latin typeface="Consolas"/>
                <a:ea typeface="Consolas"/>
                <a:cs typeface="Consolas"/>
                <a:sym typeface="Consolas"/>
              </a:rPr>
              <a:t>ARG</a:t>
            </a:r>
            <a:r>
              <a:rPr lang="en" sz="932">
                <a:solidFill>
                  <a:srgbClr val="333333"/>
                </a:solidFill>
                <a:latin typeface="Consolas"/>
                <a:ea typeface="Consolas"/>
                <a:cs typeface="Consolas"/>
                <a:sym typeface="Consolas"/>
              </a:rPr>
              <a:t> OPENJDK_VERSION=</a:t>
            </a:r>
            <a:r>
              <a:rPr lang="en" sz="932">
                <a:solidFill>
                  <a:srgbClr val="333333"/>
                </a:solidFill>
                <a:highlight>
                  <a:srgbClr val="FFEB38"/>
                </a:highlight>
                <a:latin typeface="Consolas"/>
                <a:ea typeface="Consolas"/>
                <a:cs typeface="Consolas"/>
                <a:sym typeface="Consolas"/>
              </a:rPr>
              <a:t>your version number e.g. 19</a:t>
            </a:r>
            <a:endParaRPr sz="932">
              <a:solidFill>
                <a:srgbClr val="333333"/>
              </a:solidFill>
              <a:highlight>
                <a:srgbClr val="FFEB38"/>
              </a:highlight>
              <a:latin typeface="Consolas"/>
              <a:ea typeface="Consolas"/>
              <a:cs typeface="Consolas"/>
              <a:sym typeface="Consolas"/>
            </a:endParaRPr>
          </a:p>
          <a:p>
            <a:pPr indent="0" lvl="0" marL="0" rtl="0" algn="l">
              <a:lnSpc>
                <a:spcPct val="146666"/>
              </a:lnSpc>
              <a:spcBef>
                <a:spcPts val="0"/>
              </a:spcBef>
              <a:spcAft>
                <a:spcPts val="0"/>
              </a:spcAft>
              <a:buSzPts val="1018"/>
              <a:buNone/>
            </a:pPr>
            <a:r>
              <a:rPr lang="en" sz="932">
                <a:solidFill>
                  <a:srgbClr val="D73A49"/>
                </a:solidFill>
                <a:latin typeface="Consolas"/>
                <a:ea typeface="Consolas"/>
                <a:cs typeface="Consolas"/>
                <a:sym typeface="Consolas"/>
              </a:rPr>
              <a:t>ARG</a:t>
            </a:r>
            <a:r>
              <a:rPr lang="en" sz="932">
                <a:solidFill>
                  <a:srgbClr val="333333"/>
                </a:solidFill>
                <a:latin typeface="Consolas"/>
                <a:ea typeface="Consolas"/>
                <a:cs typeface="Consolas"/>
                <a:sym typeface="Consolas"/>
              </a:rPr>
              <a:t> PYTHON_VERSION=</a:t>
            </a:r>
            <a:r>
              <a:rPr lang="en" sz="932">
                <a:solidFill>
                  <a:srgbClr val="333333"/>
                </a:solidFill>
                <a:highlight>
                  <a:srgbClr val="FFEB38"/>
                </a:highlight>
                <a:latin typeface="Consolas"/>
                <a:ea typeface="Consolas"/>
                <a:cs typeface="Consolas"/>
                <a:sym typeface="Consolas"/>
              </a:rPr>
              <a:t>your version number e.g. 3.10.9</a:t>
            </a:r>
            <a:endParaRPr sz="932">
              <a:solidFill>
                <a:srgbClr val="333333"/>
              </a:solidFill>
              <a:highlight>
                <a:srgbClr val="FFEB38"/>
              </a:highlight>
              <a:latin typeface="Consolas"/>
              <a:ea typeface="Consolas"/>
              <a:cs typeface="Consolas"/>
              <a:sym typeface="Consolas"/>
            </a:endParaRPr>
          </a:p>
          <a:p>
            <a:pPr indent="0" lvl="0" marL="0" rtl="0" algn="l">
              <a:lnSpc>
                <a:spcPct val="146666"/>
              </a:lnSpc>
              <a:spcBef>
                <a:spcPts val="0"/>
              </a:spcBef>
              <a:spcAft>
                <a:spcPts val="0"/>
              </a:spcAft>
              <a:buSzPts val="1018"/>
              <a:buNone/>
            </a:pPr>
            <a:r>
              <a:t/>
            </a:r>
            <a:endParaRPr sz="932">
              <a:solidFill>
                <a:srgbClr val="333333"/>
              </a:solidFill>
              <a:latin typeface="Consolas"/>
              <a:ea typeface="Consolas"/>
              <a:cs typeface="Consolas"/>
              <a:sym typeface="Consolas"/>
            </a:endParaRPr>
          </a:p>
          <a:p>
            <a:pPr indent="0" lvl="0" marL="0" rtl="0" algn="l">
              <a:lnSpc>
                <a:spcPct val="146666"/>
              </a:lnSpc>
              <a:spcBef>
                <a:spcPts val="0"/>
              </a:spcBef>
              <a:spcAft>
                <a:spcPts val="0"/>
              </a:spcAft>
              <a:buSzPts val="1018"/>
              <a:buNone/>
            </a:pPr>
            <a:r>
              <a:rPr lang="en" sz="932">
                <a:solidFill>
                  <a:srgbClr val="D73A49"/>
                </a:solidFill>
                <a:latin typeface="Consolas"/>
                <a:ea typeface="Consolas"/>
                <a:cs typeface="Consolas"/>
                <a:sym typeface="Consolas"/>
              </a:rPr>
              <a:t>FROM</a:t>
            </a:r>
            <a:r>
              <a:rPr lang="en" sz="932">
                <a:solidFill>
                  <a:srgbClr val="333333"/>
                </a:solidFill>
                <a:latin typeface="Consolas"/>
                <a:ea typeface="Consolas"/>
                <a:cs typeface="Consolas"/>
                <a:sym typeface="Consolas"/>
              </a:rPr>
              <a:t> python:${PYTHON_VERSION}-${IMAGE_VARIANT} AS py</a:t>
            </a:r>
            <a:endParaRPr sz="932">
              <a:solidFill>
                <a:srgbClr val="333333"/>
              </a:solidFill>
              <a:latin typeface="Consolas"/>
              <a:ea typeface="Consolas"/>
              <a:cs typeface="Consolas"/>
              <a:sym typeface="Consolas"/>
            </a:endParaRPr>
          </a:p>
          <a:p>
            <a:pPr indent="0" lvl="0" marL="0" rtl="0" algn="l">
              <a:lnSpc>
                <a:spcPct val="146666"/>
              </a:lnSpc>
              <a:spcBef>
                <a:spcPts val="0"/>
              </a:spcBef>
              <a:spcAft>
                <a:spcPts val="0"/>
              </a:spcAft>
              <a:buSzPts val="1018"/>
              <a:buNone/>
            </a:pPr>
            <a:r>
              <a:rPr lang="en" sz="932">
                <a:solidFill>
                  <a:srgbClr val="D73A49"/>
                </a:solidFill>
                <a:latin typeface="Consolas"/>
                <a:ea typeface="Consolas"/>
                <a:cs typeface="Consolas"/>
                <a:sym typeface="Consolas"/>
              </a:rPr>
              <a:t>FROM</a:t>
            </a:r>
            <a:r>
              <a:rPr lang="en" sz="932">
                <a:solidFill>
                  <a:srgbClr val="333333"/>
                </a:solidFill>
                <a:latin typeface="Consolas"/>
                <a:ea typeface="Consolas"/>
                <a:cs typeface="Consolas"/>
                <a:sym typeface="Consolas"/>
              </a:rPr>
              <a:t> openjdk:${OPENJDK_VERSION}-${IMAGE_VARIANT}</a:t>
            </a:r>
            <a:endParaRPr sz="932">
              <a:solidFill>
                <a:srgbClr val="333333"/>
              </a:solidFill>
              <a:latin typeface="Consolas"/>
              <a:ea typeface="Consolas"/>
              <a:cs typeface="Consolas"/>
              <a:sym typeface="Consolas"/>
            </a:endParaRPr>
          </a:p>
          <a:p>
            <a:pPr indent="0" lvl="0" marL="0" rtl="0" algn="l">
              <a:lnSpc>
                <a:spcPct val="146666"/>
              </a:lnSpc>
              <a:spcBef>
                <a:spcPts val="0"/>
              </a:spcBef>
              <a:spcAft>
                <a:spcPts val="0"/>
              </a:spcAft>
              <a:buSzPts val="1018"/>
              <a:buNone/>
            </a:pPr>
            <a:r>
              <a:t/>
            </a:r>
            <a:endParaRPr sz="932">
              <a:solidFill>
                <a:srgbClr val="333333"/>
              </a:solidFill>
              <a:latin typeface="Consolas"/>
              <a:ea typeface="Consolas"/>
              <a:cs typeface="Consolas"/>
              <a:sym typeface="Consolas"/>
            </a:endParaRPr>
          </a:p>
          <a:p>
            <a:pPr indent="0" lvl="0" marL="0" rtl="0" algn="l">
              <a:lnSpc>
                <a:spcPct val="146666"/>
              </a:lnSpc>
              <a:spcBef>
                <a:spcPts val="0"/>
              </a:spcBef>
              <a:spcAft>
                <a:spcPts val="0"/>
              </a:spcAft>
              <a:buSzPts val="1018"/>
              <a:buNone/>
            </a:pPr>
            <a:r>
              <a:rPr lang="en" sz="932">
                <a:solidFill>
                  <a:srgbClr val="D73A49"/>
                </a:solidFill>
                <a:latin typeface="Consolas"/>
                <a:ea typeface="Consolas"/>
                <a:cs typeface="Consolas"/>
                <a:sym typeface="Consolas"/>
              </a:rPr>
              <a:t>COPY</a:t>
            </a:r>
            <a:r>
              <a:rPr lang="en" sz="932">
                <a:solidFill>
                  <a:srgbClr val="333333"/>
                </a:solidFill>
                <a:latin typeface="Consolas"/>
                <a:ea typeface="Consolas"/>
                <a:cs typeface="Consolas"/>
                <a:sym typeface="Consolas"/>
              </a:rPr>
              <a:t> --from=py / /</a:t>
            </a:r>
            <a:endParaRPr sz="932">
              <a:solidFill>
                <a:srgbClr val="333333"/>
              </a:solidFill>
              <a:latin typeface="Consolas"/>
              <a:ea typeface="Consolas"/>
              <a:cs typeface="Consolas"/>
              <a:sym typeface="Consolas"/>
            </a:endParaRPr>
          </a:p>
          <a:p>
            <a:pPr indent="0" lvl="0" marL="0" rtl="0" algn="l">
              <a:lnSpc>
                <a:spcPct val="146666"/>
              </a:lnSpc>
              <a:spcBef>
                <a:spcPts val="0"/>
              </a:spcBef>
              <a:spcAft>
                <a:spcPts val="0"/>
              </a:spcAft>
              <a:buSzPts val="1018"/>
              <a:buNone/>
            </a:pPr>
            <a:r>
              <a:t/>
            </a:r>
            <a:endParaRPr sz="932">
              <a:solidFill>
                <a:srgbClr val="333333"/>
              </a:solidFill>
              <a:latin typeface="Consolas"/>
              <a:ea typeface="Consolas"/>
              <a:cs typeface="Consolas"/>
              <a:sym typeface="Consolas"/>
            </a:endParaRPr>
          </a:p>
          <a:p>
            <a:pPr indent="0" lvl="0" marL="0" rtl="0" algn="l">
              <a:lnSpc>
                <a:spcPct val="146666"/>
              </a:lnSpc>
              <a:spcBef>
                <a:spcPts val="0"/>
              </a:spcBef>
              <a:spcAft>
                <a:spcPts val="0"/>
              </a:spcAft>
              <a:buSzPts val="1018"/>
              <a:buNone/>
            </a:pPr>
            <a:r>
              <a:rPr lang="en" sz="932">
                <a:solidFill>
                  <a:srgbClr val="D73A49"/>
                </a:solidFill>
                <a:latin typeface="Consolas"/>
                <a:ea typeface="Consolas"/>
                <a:cs typeface="Consolas"/>
                <a:sym typeface="Consolas"/>
              </a:rPr>
              <a:t>ARG</a:t>
            </a:r>
            <a:r>
              <a:rPr lang="en" sz="932">
                <a:solidFill>
                  <a:srgbClr val="333333"/>
                </a:solidFill>
                <a:latin typeface="Consolas"/>
                <a:ea typeface="Consolas"/>
                <a:cs typeface="Consolas"/>
                <a:sym typeface="Consolas"/>
              </a:rPr>
              <a:t> PYSPARK_VERSION=</a:t>
            </a:r>
            <a:r>
              <a:rPr lang="en" sz="932">
                <a:solidFill>
                  <a:srgbClr val="333333"/>
                </a:solidFill>
                <a:highlight>
                  <a:srgbClr val="FFEB38"/>
                </a:highlight>
                <a:latin typeface="Consolas"/>
                <a:ea typeface="Consolas"/>
                <a:cs typeface="Consolas"/>
                <a:sym typeface="Consolas"/>
              </a:rPr>
              <a:t>your version number e.g. 3.3.0</a:t>
            </a:r>
            <a:endParaRPr sz="932">
              <a:solidFill>
                <a:srgbClr val="333333"/>
              </a:solidFill>
              <a:latin typeface="Consolas"/>
              <a:ea typeface="Consolas"/>
              <a:cs typeface="Consolas"/>
              <a:sym typeface="Consolas"/>
            </a:endParaRPr>
          </a:p>
          <a:p>
            <a:pPr indent="0" lvl="0" marL="0" rtl="0" algn="l">
              <a:lnSpc>
                <a:spcPct val="146666"/>
              </a:lnSpc>
              <a:spcBef>
                <a:spcPts val="0"/>
              </a:spcBef>
              <a:spcAft>
                <a:spcPts val="0"/>
              </a:spcAft>
              <a:buSzPts val="1018"/>
              <a:buNone/>
            </a:pPr>
            <a:r>
              <a:t/>
            </a:r>
            <a:endParaRPr sz="932">
              <a:solidFill>
                <a:srgbClr val="333333"/>
              </a:solidFill>
              <a:latin typeface="Consolas"/>
              <a:ea typeface="Consolas"/>
              <a:cs typeface="Consolas"/>
              <a:sym typeface="Consolas"/>
            </a:endParaRPr>
          </a:p>
          <a:p>
            <a:pPr indent="0" lvl="0" marL="0" rtl="0" algn="l">
              <a:lnSpc>
                <a:spcPct val="146666"/>
              </a:lnSpc>
              <a:spcBef>
                <a:spcPts val="0"/>
              </a:spcBef>
              <a:spcAft>
                <a:spcPts val="0"/>
              </a:spcAft>
              <a:buSzPts val="1018"/>
              <a:buNone/>
            </a:pPr>
            <a:r>
              <a:rPr lang="en" sz="932">
                <a:solidFill>
                  <a:srgbClr val="D73A49"/>
                </a:solidFill>
                <a:latin typeface="Consolas"/>
                <a:ea typeface="Consolas"/>
                <a:cs typeface="Consolas"/>
                <a:sym typeface="Consolas"/>
              </a:rPr>
              <a:t>RUN</a:t>
            </a:r>
            <a:r>
              <a:rPr lang="en" sz="932">
                <a:solidFill>
                  <a:srgbClr val="333333"/>
                </a:solidFill>
                <a:latin typeface="Consolas"/>
                <a:ea typeface="Consolas"/>
                <a:cs typeface="Consolas"/>
                <a:sym typeface="Consolas"/>
              </a:rPr>
              <a:t> pip --no-cache-dir install pyspark==${PYSPARK_VERSION}</a:t>
            </a:r>
            <a:endParaRPr sz="932">
              <a:solidFill>
                <a:srgbClr val="333333"/>
              </a:solidFill>
              <a:latin typeface="Consolas"/>
              <a:ea typeface="Consolas"/>
              <a:cs typeface="Consolas"/>
              <a:sym typeface="Consolas"/>
            </a:endParaRPr>
          </a:p>
          <a:p>
            <a:pPr indent="0" lvl="0" marL="0" rtl="0" algn="l">
              <a:lnSpc>
                <a:spcPct val="146666"/>
              </a:lnSpc>
              <a:spcBef>
                <a:spcPts val="0"/>
              </a:spcBef>
              <a:spcAft>
                <a:spcPts val="0"/>
              </a:spcAft>
              <a:buSzPts val="1018"/>
              <a:buNone/>
            </a:pPr>
            <a:r>
              <a:rPr lang="en" sz="932">
                <a:solidFill>
                  <a:srgbClr val="D73A49"/>
                </a:solidFill>
                <a:latin typeface="Consolas"/>
                <a:ea typeface="Consolas"/>
                <a:cs typeface="Consolas"/>
                <a:sym typeface="Consolas"/>
              </a:rPr>
              <a:t>RUN</a:t>
            </a:r>
            <a:r>
              <a:rPr lang="en" sz="932">
                <a:solidFill>
                  <a:srgbClr val="333333"/>
                </a:solidFill>
                <a:latin typeface="Consolas"/>
                <a:ea typeface="Consolas"/>
                <a:cs typeface="Consolas"/>
                <a:sym typeface="Consolas"/>
              </a:rPr>
              <a:t> pip --no-cache-dir install pandas</a:t>
            </a:r>
            <a:endParaRPr sz="932">
              <a:solidFill>
                <a:srgbClr val="333333"/>
              </a:solidFill>
              <a:latin typeface="Consolas"/>
              <a:ea typeface="Consolas"/>
              <a:cs typeface="Consolas"/>
              <a:sym typeface="Consolas"/>
            </a:endParaRPr>
          </a:p>
          <a:p>
            <a:pPr indent="0" lvl="0" marL="0" rtl="0" algn="l">
              <a:lnSpc>
                <a:spcPct val="146666"/>
              </a:lnSpc>
              <a:spcBef>
                <a:spcPts val="0"/>
              </a:spcBef>
              <a:spcAft>
                <a:spcPts val="0"/>
              </a:spcAft>
              <a:buSzPts val="1018"/>
              <a:buNone/>
            </a:pPr>
            <a:r>
              <a:rPr lang="en" sz="932">
                <a:solidFill>
                  <a:srgbClr val="D73A49"/>
                </a:solidFill>
                <a:latin typeface="Consolas"/>
                <a:ea typeface="Consolas"/>
                <a:cs typeface="Consolas"/>
                <a:sym typeface="Consolas"/>
              </a:rPr>
              <a:t>RUN</a:t>
            </a:r>
            <a:r>
              <a:rPr lang="en" sz="932">
                <a:solidFill>
                  <a:srgbClr val="333333"/>
                </a:solidFill>
                <a:latin typeface="Consolas"/>
                <a:ea typeface="Consolas"/>
                <a:cs typeface="Consolas"/>
                <a:sym typeface="Consolas"/>
              </a:rPr>
              <a:t> pip --no-cache-dir install ipykernel</a:t>
            </a:r>
            <a:endParaRPr sz="932">
              <a:solidFill>
                <a:srgbClr val="333333"/>
              </a:solidFill>
              <a:latin typeface="Consolas"/>
              <a:ea typeface="Consolas"/>
              <a:cs typeface="Consolas"/>
              <a:sym typeface="Consolas"/>
            </a:endParaRPr>
          </a:p>
          <a:p>
            <a:pPr indent="0" lvl="0" marL="0" rtl="0" algn="l">
              <a:lnSpc>
                <a:spcPct val="146666"/>
              </a:lnSpc>
              <a:spcBef>
                <a:spcPts val="0"/>
              </a:spcBef>
              <a:spcAft>
                <a:spcPts val="0"/>
              </a:spcAft>
              <a:buSzPts val="1018"/>
              <a:buNone/>
            </a:pPr>
            <a:r>
              <a:t/>
            </a:r>
            <a:endParaRPr sz="932">
              <a:solidFill>
                <a:srgbClr val="333333"/>
              </a:solidFill>
              <a:latin typeface="Consolas"/>
              <a:ea typeface="Consolas"/>
              <a:cs typeface="Consolas"/>
              <a:sym typeface="Consolas"/>
            </a:endParaRPr>
          </a:p>
          <a:p>
            <a:pPr indent="0" lvl="0" marL="0" rtl="0" algn="l">
              <a:lnSpc>
                <a:spcPct val="146666"/>
              </a:lnSpc>
              <a:spcBef>
                <a:spcPts val="0"/>
              </a:spcBef>
              <a:spcAft>
                <a:spcPts val="0"/>
              </a:spcAft>
              <a:buSzPts val="1018"/>
              <a:buNone/>
            </a:pPr>
            <a:r>
              <a:rPr lang="en" sz="932">
                <a:solidFill>
                  <a:srgbClr val="D73A49"/>
                </a:solidFill>
                <a:latin typeface="Consolas"/>
                <a:ea typeface="Consolas"/>
                <a:cs typeface="Consolas"/>
                <a:sym typeface="Consolas"/>
              </a:rPr>
              <a:t>ENTRYPOINT</a:t>
            </a:r>
            <a:r>
              <a:rPr lang="en" sz="932">
                <a:solidFill>
                  <a:srgbClr val="333333"/>
                </a:solidFill>
                <a:latin typeface="Consolas"/>
                <a:ea typeface="Consolas"/>
                <a:cs typeface="Consolas"/>
                <a:sym typeface="Consolas"/>
              </a:rPr>
              <a:t> [</a:t>
            </a:r>
            <a:r>
              <a:rPr lang="en" sz="932">
                <a:solidFill>
                  <a:srgbClr val="032F62"/>
                </a:solidFill>
                <a:latin typeface="Consolas"/>
                <a:ea typeface="Consolas"/>
                <a:cs typeface="Consolas"/>
                <a:sym typeface="Consolas"/>
              </a:rPr>
              <a:t>"bash"</a:t>
            </a:r>
            <a:r>
              <a:rPr lang="en" sz="932">
                <a:solidFill>
                  <a:srgbClr val="333333"/>
                </a:solidFill>
                <a:latin typeface="Consolas"/>
                <a:ea typeface="Consolas"/>
                <a:cs typeface="Consolas"/>
                <a:sym typeface="Consolas"/>
              </a:rPr>
              <a:t>]</a:t>
            </a:r>
            <a:endParaRPr sz="1765">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devcontainer.json</a:t>
            </a:r>
            <a:endParaRPr/>
          </a:p>
        </p:txBody>
      </p:sp>
      <p:sp>
        <p:nvSpPr>
          <p:cNvPr id="188" name="Google Shape;188;p23"/>
          <p:cNvSpPr txBox="1"/>
          <p:nvPr>
            <p:ph idx="1" type="body"/>
          </p:nvPr>
        </p:nvSpPr>
        <p:spPr>
          <a:xfrm>
            <a:off x="311700" y="1229875"/>
            <a:ext cx="8520600" cy="3632700"/>
          </a:xfrm>
          <a:prstGeom prst="rect">
            <a:avLst/>
          </a:prstGeom>
        </p:spPr>
        <p:txBody>
          <a:bodyPr anchorCtr="0" anchor="t" bIns="91425" lIns="91425" spcFirstLastPara="1" rIns="91425" wrap="square" tIns="91425">
            <a:spAutoFit/>
          </a:bodyPr>
          <a:lstStyle/>
          <a:p>
            <a:pPr indent="0" lvl="0" marL="0" rtl="0" algn="l">
              <a:lnSpc>
                <a:spcPct val="166666"/>
              </a:lnSpc>
              <a:spcBef>
                <a:spcPts val="0"/>
              </a:spcBef>
              <a:spcAft>
                <a:spcPts val="0"/>
              </a:spcAft>
              <a:buNone/>
            </a:pPr>
            <a:r>
              <a:rPr lang="en" sz="1400">
                <a:solidFill>
                  <a:srgbClr val="333333"/>
                </a:solidFill>
                <a:latin typeface="Consolas"/>
                <a:ea typeface="Consolas"/>
                <a:cs typeface="Consolas"/>
                <a:sym typeface="Consolas"/>
              </a:rPr>
              <a:t>{</a:t>
            </a:r>
            <a:endParaRPr sz="1400">
              <a:solidFill>
                <a:srgbClr val="333333"/>
              </a:solidFill>
              <a:latin typeface="Consolas"/>
              <a:ea typeface="Consolas"/>
              <a:cs typeface="Consolas"/>
              <a:sym typeface="Consolas"/>
            </a:endParaRPr>
          </a:p>
          <a:p>
            <a:pPr indent="0" lvl="0" marL="0" rtl="0" algn="l">
              <a:lnSpc>
                <a:spcPct val="166666"/>
              </a:lnSpc>
              <a:spcBef>
                <a:spcPts val="0"/>
              </a:spcBef>
              <a:spcAft>
                <a:spcPts val="0"/>
              </a:spcAft>
              <a:buNone/>
            </a:pPr>
            <a:r>
              <a:rPr lang="en" sz="1400">
                <a:solidFill>
                  <a:srgbClr val="333333"/>
                </a:solidFill>
                <a:latin typeface="Consolas"/>
                <a:ea typeface="Consolas"/>
                <a:cs typeface="Consolas"/>
                <a:sym typeface="Consolas"/>
              </a:rPr>
              <a:t>   </a:t>
            </a:r>
            <a:r>
              <a:rPr lang="en" sz="1400">
                <a:solidFill>
                  <a:srgbClr val="032F62"/>
                </a:solidFill>
                <a:latin typeface="Consolas"/>
                <a:ea typeface="Consolas"/>
                <a:cs typeface="Consolas"/>
                <a:sym typeface="Consolas"/>
              </a:rPr>
              <a:t>"name"</a:t>
            </a:r>
            <a:r>
              <a:rPr lang="en" sz="1400">
                <a:solidFill>
                  <a:srgbClr val="333333"/>
                </a:solidFill>
                <a:latin typeface="Consolas"/>
                <a:ea typeface="Consolas"/>
                <a:cs typeface="Consolas"/>
                <a:sym typeface="Consolas"/>
              </a:rPr>
              <a:t>: </a:t>
            </a:r>
            <a:r>
              <a:rPr lang="en" sz="1400">
                <a:solidFill>
                  <a:srgbClr val="032F62"/>
                </a:solidFill>
                <a:latin typeface="Consolas"/>
                <a:ea typeface="Consolas"/>
                <a:cs typeface="Consolas"/>
                <a:sym typeface="Consolas"/>
              </a:rPr>
              <a:t>"Dockerfile"</a:t>
            </a:r>
            <a:r>
              <a:rPr lang="en" sz="1400">
                <a:solidFill>
                  <a:srgbClr val="333333"/>
                </a:solidFill>
                <a:latin typeface="Consolas"/>
                <a:ea typeface="Consolas"/>
                <a:cs typeface="Consolas"/>
                <a:sym typeface="Consolas"/>
              </a:rPr>
              <a:t>,</a:t>
            </a:r>
            <a:endParaRPr sz="1400">
              <a:solidFill>
                <a:srgbClr val="333333"/>
              </a:solidFill>
              <a:latin typeface="Consolas"/>
              <a:ea typeface="Consolas"/>
              <a:cs typeface="Consolas"/>
              <a:sym typeface="Consolas"/>
            </a:endParaRPr>
          </a:p>
          <a:p>
            <a:pPr indent="0" lvl="0" marL="0" rtl="0" algn="l">
              <a:lnSpc>
                <a:spcPct val="166666"/>
              </a:lnSpc>
              <a:spcBef>
                <a:spcPts val="0"/>
              </a:spcBef>
              <a:spcAft>
                <a:spcPts val="0"/>
              </a:spcAft>
              <a:buNone/>
            </a:pPr>
            <a:r>
              <a:rPr lang="en" sz="1400">
                <a:solidFill>
                  <a:srgbClr val="333333"/>
                </a:solidFill>
                <a:latin typeface="Consolas"/>
                <a:ea typeface="Consolas"/>
                <a:cs typeface="Consolas"/>
                <a:sym typeface="Consolas"/>
              </a:rPr>
              <a:t>   </a:t>
            </a:r>
            <a:r>
              <a:rPr lang="en" sz="1400">
                <a:solidFill>
                  <a:srgbClr val="032F62"/>
                </a:solidFill>
                <a:latin typeface="Consolas"/>
                <a:ea typeface="Consolas"/>
                <a:cs typeface="Consolas"/>
                <a:sym typeface="Consolas"/>
              </a:rPr>
              <a:t>"context"</a:t>
            </a:r>
            <a:r>
              <a:rPr lang="en" sz="1400">
                <a:solidFill>
                  <a:srgbClr val="333333"/>
                </a:solidFill>
                <a:latin typeface="Consolas"/>
                <a:ea typeface="Consolas"/>
                <a:cs typeface="Consolas"/>
                <a:sym typeface="Consolas"/>
              </a:rPr>
              <a:t>: </a:t>
            </a:r>
            <a:r>
              <a:rPr lang="en" sz="1400">
                <a:solidFill>
                  <a:srgbClr val="032F62"/>
                </a:solidFill>
                <a:latin typeface="Consolas"/>
                <a:ea typeface="Consolas"/>
                <a:cs typeface="Consolas"/>
                <a:sym typeface="Consolas"/>
              </a:rPr>
              <a:t>"../"</a:t>
            </a:r>
            <a:r>
              <a:rPr lang="en" sz="1400">
                <a:solidFill>
                  <a:srgbClr val="333333"/>
                </a:solidFill>
                <a:latin typeface="Consolas"/>
                <a:ea typeface="Consolas"/>
                <a:cs typeface="Consolas"/>
                <a:sym typeface="Consolas"/>
              </a:rPr>
              <a:t>,</a:t>
            </a:r>
            <a:endParaRPr sz="1400">
              <a:solidFill>
                <a:srgbClr val="333333"/>
              </a:solidFill>
              <a:latin typeface="Consolas"/>
              <a:ea typeface="Consolas"/>
              <a:cs typeface="Consolas"/>
              <a:sym typeface="Consolas"/>
            </a:endParaRPr>
          </a:p>
          <a:p>
            <a:pPr indent="0" lvl="0" marL="0" rtl="0" algn="l">
              <a:lnSpc>
                <a:spcPct val="166666"/>
              </a:lnSpc>
              <a:spcBef>
                <a:spcPts val="0"/>
              </a:spcBef>
              <a:spcAft>
                <a:spcPts val="0"/>
              </a:spcAft>
              <a:buNone/>
            </a:pPr>
            <a:r>
              <a:rPr lang="en" sz="1400">
                <a:solidFill>
                  <a:srgbClr val="333333"/>
                </a:solidFill>
                <a:latin typeface="Consolas"/>
                <a:ea typeface="Consolas"/>
                <a:cs typeface="Consolas"/>
                <a:sym typeface="Consolas"/>
              </a:rPr>
              <a:t>   </a:t>
            </a:r>
            <a:r>
              <a:rPr lang="en" sz="1400">
                <a:solidFill>
                  <a:srgbClr val="032F62"/>
                </a:solidFill>
                <a:latin typeface="Consolas"/>
                <a:ea typeface="Consolas"/>
                <a:cs typeface="Consolas"/>
                <a:sym typeface="Consolas"/>
              </a:rPr>
              <a:t>"dockerFile"</a:t>
            </a:r>
            <a:r>
              <a:rPr lang="en" sz="1400">
                <a:solidFill>
                  <a:srgbClr val="333333"/>
                </a:solidFill>
                <a:latin typeface="Consolas"/>
                <a:ea typeface="Consolas"/>
                <a:cs typeface="Consolas"/>
                <a:sym typeface="Consolas"/>
              </a:rPr>
              <a:t>: </a:t>
            </a:r>
            <a:r>
              <a:rPr lang="en" sz="1400">
                <a:solidFill>
                  <a:srgbClr val="032F62"/>
                </a:solidFill>
                <a:latin typeface="Consolas"/>
                <a:ea typeface="Consolas"/>
                <a:cs typeface="Consolas"/>
                <a:sym typeface="Consolas"/>
              </a:rPr>
              <a:t>"../Dockerfile"</a:t>
            </a:r>
            <a:r>
              <a:rPr lang="en" sz="1400">
                <a:solidFill>
                  <a:srgbClr val="333333"/>
                </a:solidFill>
                <a:latin typeface="Consolas"/>
                <a:ea typeface="Consolas"/>
                <a:cs typeface="Consolas"/>
                <a:sym typeface="Consolas"/>
              </a:rPr>
              <a:t>,</a:t>
            </a:r>
            <a:endParaRPr sz="1400">
              <a:solidFill>
                <a:srgbClr val="333333"/>
              </a:solidFill>
              <a:latin typeface="Consolas"/>
              <a:ea typeface="Consolas"/>
              <a:cs typeface="Consolas"/>
              <a:sym typeface="Consolas"/>
            </a:endParaRPr>
          </a:p>
          <a:p>
            <a:pPr indent="0" lvl="0" marL="0" rtl="0" algn="l">
              <a:lnSpc>
                <a:spcPct val="166666"/>
              </a:lnSpc>
              <a:spcBef>
                <a:spcPts val="0"/>
              </a:spcBef>
              <a:spcAft>
                <a:spcPts val="0"/>
              </a:spcAft>
              <a:buNone/>
            </a:pPr>
            <a:r>
              <a:rPr lang="en" sz="1400">
                <a:solidFill>
                  <a:srgbClr val="333333"/>
                </a:solidFill>
                <a:latin typeface="Consolas"/>
                <a:ea typeface="Consolas"/>
                <a:cs typeface="Consolas"/>
                <a:sym typeface="Consolas"/>
              </a:rPr>
              <a:t>   </a:t>
            </a:r>
            <a:r>
              <a:rPr lang="en" sz="1400">
                <a:solidFill>
                  <a:srgbClr val="032F62"/>
                </a:solidFill>
                <a:latin typeface="Consolas"/>
                <a:ea typeface="Consolas"/>
                <a:cs typeface="Consolas"/>
                <a:sym typeface="Consolas"/>
              </a:rPr>
              <a:t>"extensions"</a:t>
            </a:r>
            <a:r>
              <a:rPr lang="en" sz="1400">
                <a:solidFill>
                  <a:srgbClr val="333333"/>
                </a:solidFill>
                <a:latin typeface="Consolas"/>
                <a:ea typeface="Consolas"/>
                <a:cs typeface="Consolas"/>
                <a:sym typeface="Consolas"/>
              </a:rPr>
              <a:t>: [</a:t>
            </a:r>
            <a:r>
              <a:rPr lang="en" sz="1400">
                <a:solidFill>
                  <a:srgbClr val="032F62"/>
                </a:solidFill>
                <a:latin typeface="Consolas"/>
                <a:ea typeface="Consolas"/>
                <a:cs typeface="Consolas"/>
                <a:sym typeface="Consolas"/>
              </a:rPr>
              <a:t>"ms-python.python"</a:t>
            </a:r>
            <a:r>
              <a:rPr lang="en" sz="1400">
                <a:solidFill>
                  <a:srgbClr val="333333"/>
                </a:solidFill>
                <a:latin typeface="Consolas"/>
                <a:ea typeface="Consolas"/>
                <a:cs typeface="Consolas"/>
                <a:sym typeface="Consolas"/>
              </a:rPr>
              <a:t>, </a:t>
            </a:r>
            <a:r>
              <a:rPr lang="en" sz="1400">
                <a:solidFill>
                  <a:srgbClr val="032F62"/>
                </a:solidFill>
                <a:latin typeface="Consolas"/>
                <a:ea typeface="Consolas"/>
                <a:cs typeface="Consolas"/>
                <a:sym typeface="Consolas"/>
              </a:rPr>
              <a:t>"ms-toolsai.jupyter"</a:t>
            </a:r>
            <a:r>
              <a:rPr lang="en" sz="1400">
                <a:solidFill>
                  <a:srgbClr val="333333"/>
                </a:solidFill>
                <a:latin typeface="Consolas"/>
                <a:ea typeface="Consolas"/>
                <a:cs typeface="Consolas"/>
                <a:sym typeface="Consolas"/>
              </a:rPr>
              <a:t>],</a:t>
            </a:r>
            <a:endParaRPr sz="1400">
              <a:solidFill>
                <a:srgbClr val="333333"/>
              </a:solidFill>
              <a:latin typeface="Consolas"/>
              <a:ea typeface="Consolas"/>
              <a:cs typeface="Consolas"/>
              <a:sym typeface="Consolas"/>
            </a:endParaRPr>
          </a:p>
          <a:p>
            <a:pPr indent="0" lvl="0" marL="0" rtl="0" algn="l">
              <a:lnSpc>
                <a:spcPct val="166666"/>
              </a:lnSpc>
              <a:spcBef>
                <a:spcPts val="0"/>
              </a:spcBef>
              <a:spcAft>
                <a:spcPts val="0"/>
              </a:spcAft>
              <a:buNone/>
            </a:pPr>
            <a:r>
              <a:rPr lang="en" sz="1400">
                <a:solidFill>
                  <a:srgbClr val="333333"/>
                </a:solidFill>
                <a:latin typeface="Consolas"/>
                <a:ea typeface="Consolas"/>
                <a:cs typeface="Consolas"/>
                <a:sym typeface="Consolas"/>
              </a:rPr>
              <a:t>   </a:t>
            </a:r>
            <a:r>
              <a:rPr lang="en" sz="1400">
                <a:solidFill>
                  <a:srgbClr val="032F62"/>
                </a:solidFill>
                <a:latin typeface="Consolas"/>
                <a:ea typeface="Consolas"/>
                <a:cs typeface="Consolas"/>
                <a:sym typeface="Consolas"/>
              </a:rPr>
              <a:t>"settings"</a:t>
            </a:r>
            <a:r>
              <a:rPr lang="en" sz="1400">
                <a:solidFill>
                  <a:srgbClr val="333333"/>
                </a:solidFill>
                <a:latin typeface="Consolas"/>
                <a:ea typeface="Consolas"/>
                <a:cs typeface="Consolas"/>
                <a:sym typeface="Consolas"/>
              </a:rPr>
              <a:t>: {</a:t>
            </a:r>
            <a:endParaRPr sz="1400">
              <a:solidFill>
                <a:srgbClr val="333333"/>
              </a:solidFill>
              <a:latin typeface="Consolas"/>
              <a:ea typeface="Consolas"/>
              <a:cs typeface="Consolas"/>
              <a:sym typeface="Consolas"/>
            </a:endParaRPr>
          </a:p>
          <a:p>
            <a:pPr indent="0" lvl="0" marL="0" rtl="0" algn="l">
              <a:lnSpc>
                <a:spcPct val="166666"/>
              </a:lnSpc>
              <a:spcBef>
                <a:spcPts val="0"/>
              </a:spcBef>
              <a:spcAft>
                <a:spcPts val="0"/>
              </a:spcAft>
              <a:buNone/>
            </a:pPr>
            <a:r>
              <a:rPr lang="en" sz="1400">
                <a:solidFill>
                  <a:srgbClr val="333333"/>
                </a:solidFill>
                <a:latin typeface="Consolas"/>
                <a:ea typeface="Consolas"/>
                <a:cs typeface="Consolas"/>
                <a:sym typeface="Consolas"/>
              </a:rPr>
              <a:t>       </a:t>
            </a:r>
            <a:r>
              <a:rPr lang="en" sz="1400">
                <a:solidFill>
                  <a:srgbClr val="032F62"/>
                </a:solidFill>
                <a:latin typeface="Consolas"/>
                <a:ea typeface="Consolas"/>
                <a:cs typeface="Consolas"/>
                <a:sym typeface="Consolas"/>
              </a:rPr>
              <a:t>"terminal.integrated.shell.linux"</a:t>
            </a:r>
            <a:r>
              <a:rPr lang="en" sz="1400">
                <a:solidFill>
                  <a:srgbClr val="333333"/>
                </a:solidFill>
                <a:latin typeface="Consolas"/>
                <a:ea typeface="Consolas"/>
                <a:cs typeface="Consolas"/>
                <a:sym typeface="Consolas"/>
              </a:rPr>
              <a:t>: </a:t>
            </a:r>
            <a:r>
              <a:rPr lang="en" sz="1400">
                <a:solidFill>
                  <a:srgbClr val="005CC5"/>
                </a:solidFill>
                <a:latin typeface="Consolas"/>
                <a:ea typeface="Consolas"/>
                <a:cs typeface="Consolas"/>
                <a:sym typeface="Consolas"/>
              </a:rPr>
              <a:t>null</a:t>
            </a:r>
            <a:endParaRPr sz="1400">
              <a:solidFill>
                <a:srgbClr val="005CC5"/>
              </a:solidFill>
              <a:latin typeface="Consolas"/>
              <a:ea typeface="Consolas"/>
              <a:cs typeface="Consolas"/>
              <a:sym typeface="Consolas"/>
            </a:endParaRPr>
          </a:p>
          <a:p>
            <a:pPr indent="0" lvl="0" marL="0" rtl="0" algn="l">
              <a:lnSpc>
                <a:spcPct val="166666"/>
              </a:lnSpc>
              <a:spcBef>
                <a:spcPts val="0"/>
              </a:spcBef>
              <a:spcAft>
                <a:spcPts val="0"/>
              </a:spcAft>
              <a:buNone/>
            </a:pPr>
            <a:r>
              <a:rPr lang="en" sz="1400">
                <a:solidFill>
                  <a:srgbClr val="333333"/>
                </a:solidFill>
                <a:latin typeface="Consolas"/>
                <a:ea typeface="Consolas"/>
                <a:cs typeface="Consolas"/>
                <a:sym typeface="Consolas"/>
              </a:rPr>
              <a:t>   },</a:t>
            </a:r>
            <a:endParaRPr sz="1400">
              <a:solidFill>
                <a:srgbClr val="333333"/>
              </a:solidFill>
              <a:latin typeface="Consolas"/>
              <a:ea typeface="Consolas"/>
              <a:cs typeface="Consolas"/>
              <a:sym typeface="Consolas"/>
            </a:endParaRPr>
          </a:p>
          <a:p>
            <a:pPr indent="0" lvl="0" marL="0" rtl="0" algn="l">
              <a:lnSpc>
                <a:spcPct val="166666"/>
              </a:lnSpc>
              <a:spcBef>
                <a:spcPts val="0"/>
              </a:spcBef>
              <a:spcAft>
                <a:spcPts val="0"/>
              </a:spcAft>
              <a:buNone/>
            </a:pPr>
            <a:r>
              <a:rPr lang="en" sz="1400">
                <a:solidFill>
                  <a:srgbClr val="333333"/>
                </a:solidFill>
                <a:latin typeface="Consolas"/>
                <a:ea typeface="Consolas"/>
                <a:cs typeface="Consolas"/>
                <a:sym typeface="Consolas"/>
              </a:rPr>
              <a:t>   </a:t>
            </a:r>
            <a:r>
              <a:rPr lang="en" sz="1400">
                <a:solidFill>
                  <a:srgbClr val="032F62"/>
                </a:solidFill>
                <a:latin typeface="Consolas"/>
                <a:ea typeface="Consolas"/>
                <a:cs typeface="Consolas"/>
                <a:sym typeface="Consolas"/>
              </a:rPr>
              <a:t>"forwardPorts"</a:t>
            </a:r>
            <a:r>
              <a:rPr lang="en" sz="1400">
                <a:solidFill>
                  <a:srgbClr val="333333"/>
                </a:solidFill>
                <a:latin typeface="Consolas"/>
                <a:ea typeface="Consolas"/>
                <a:cs typeface="Consolas"/>
                <a:sym typeface="Consolas"/>
              </a:rPr>
              <a:t>: [</a:t>
            </a:r>
            <a:r>
              <a:rPr lang="en" sz="1400">
                <a:solidFill>
                  <a:srgbClr val="005CC5"/>
                </a:solidFill>
                <a:latin typeface="Consolas"/>
                <a:ea typeface="Consolas"/>
                <a:cs typeface="Consolas"/>
                <a:sym typeface="Consolas"/>
              </a:rPr>
              <a:t>4050</a:t>
            </a:r>
            <a:r>
              <a:rPr lang="en" sz="1400">
                <a:solidFill>
                  <a:srgbClr val="333333"/>
                </a:solidFill>
                <a:latin typeface="Consolas"/>
                <a:ea typeface="Consolas"/>
                <a:cs typeface="Consolas"/>
                <a:sym typeface="Consolas"/>
              </a:rPr>
              <a:t>]</a:t>
            </a:r>
            <a:endParaRPr sz="1400">
              <a:solidFill>
                <a:srgbClr val="333333"/>
              </a:solidFill>
              <a:latin typeface="Consolas"/>
              <a:ea typeface="Consolas"/>
              <a:cs typeface="Consolas"/>
              <a:sym typeface="Consolas"/>
            </a:endParaRPr>
          </a:p>
          <a:p>
            <a:pPr indent="0" lvl="0" marL="0" rtl="0" algn="l">
              <a:lnSpc>
                <a:spcPct val="166666"/>
              </a:lnSpc>
              <a:spcBef>
                <a:spcPts val="0"/>
              </a:spcBef>
              <a:spcAft>
                <a:spcPts val="0"/>
              </a:spcAft>
              <a:buNone/>
            </a:pPr>
            <a:r>
              <a:rPr lang="en" sz="1400">
                <a:solidFill>
                  <a:srgbClr val="333333"/>
                </a:solidFill>
                <a:latin typeface="Consolas"/>
                <a:ea typeface="Consolas"/>
                <a:cs typeface="Consolas"/>
                <a:sym typeface="Consolas"/>
              </a:rPr>
              <a:t>}</a:t>
            </a:r>
            <a:endParaRPr sz="1432">
              <a:solidFill>
                <a:srgbClr val="D73A49"/>
              </a:solidFill>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can’t we stick with MapReduce?</a:t>
            </a:r>
            <a:endParaRPr/>
          </a:p>
        </p:txBody>
      </p:sp>
      <p:sp>
        <p:nvSpPr>
          <p:cNvPr id="92" name="Google Shape;92;p14"/>
          <p:cNvSpPr txBox="1"/>
          <p:nvPr>
            <p:ph idx="1" type="body"/>
          </p:nvPr>
        </p:nvSpPr>
        <p:spPr>
          <a:xfrm>
            <a:off x="311700" y="1229875"/>
            <a:ext cx="8520600" cy="51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MapReduce can get slow</a:t>
            </a:r>
            <a:endParaRPr/>
          </a:p>
        </p:txBody>
      </p:sp>
      <p:sp>
        <p:nvSpPr>
          <p:cNvPr id="93" name="Google Shape;93;p14"/>
          <p:cNvSpPr txBox="1"/>
          <p:nvPr>
            <p:ph idx="1" type="body"/>
          </p:nvPr>
        </p:nvSpPr>
        <p:spPr>
          <a:xfrm>
            <a:off x="311700" y="1687075"/>
            <a:ext cx="8520600" cy="51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It uses hard disk</a:t>
            </a:r>
            <a:endParaRPr/>
          </a:p>
        </p:txBody>
      </p:sp>
      <p:sp>
        <p:nvSpPr>
          <p:cNvPr id="94" name="Google Shape;94;p14"/>
          <p:cNvSpPr txBox="1"/>
          <p:nvPr>
            <p:ph idx="1" type="body"/>
          </p:nvPr>
        </p:nvSpPr>
        <p:spPr>
          <a:xfrm>
            <a:off x="311700" y="2144275"/>
            <a:ext cx="8520600" cy="51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It can’t process real-time data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idx="1" type="body"/>
          </p:nvPr>
        </p:nvSpPr>
        <p:spPr>
          <a:xfrm>
            <a:off x="311700" y="1229875"/>
            <a:ext cx="8520600" cy="51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It’s up to 100x faster than MapReduce</a:t>
            </a:r>
            <a:endParaRPr/>
          </a:p>
        </p:txBody>
      </p:sp>
      <p:sp>
        <p:nvSpPr>
          <p:cNvPr id="100" name="Google Shape;100;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solution: Spark</a:t>
            </a:r>
            <a:endParaRPr/>
          </a:p>
        </p:txBody>
      </p:sp>
      <p:sp>
        <p:nvSpPr>
          <p:cNvPr id="101" name="Google Shape;101;p15"/>
          <p:cNvSpPr txBox="1"/>
          <p:nvPr>
            <p:ph idx="1" type="body"/>
          </p:nvPr>
        </p:nvSpPr>
        <p:spPr>
          <a:xfrm>
            <a:off x="311700" y="1687075"/>
            <a:ext cx="8520600" cy="51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It uses RAM which is efficient for multitasking</a:t>
            </a:r>
            <a:endParaRPr/>
          </a:p>
        </p:txBody>
      </p:sp>
      <p:sp>
        <p:nvSpPr>
          <p:cNvPr id="102" name="Google Shape;102;p15"/>
          <p:cNvSpPr txBox="1"/>
          <p:nvPr>
            <p:ph idx="1" type="body"/>
          </p:nvPr>
        </p:nvSpPr>
        <p:spPr>
          <a:xfrm>
            <a:off x="311700" y="2144275"/>
            <a:ext cx="8520600" cy="51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It can use streaming for real-time data processing</a:t>
            </a:r>
            <a:endParaRPr/>
          </a:p>
        </p:txBody>
      </p:sp>
      <p:sp>
        <p:nvSpPr>
          <p:cNvPr id="103" name="Google Shape;103;p15"/>
          <p:cNvSpPr txBox="1"/>
          <p:nvPr>
            <p:ph idx="1" type="body"/>
          </p:nvPr>
        </p:nvSpPr>
        <p:spPr>
          <a:xfrm>
            <a:off x="311700" y="2601475"/>
            <a:ext cx="8520600" cy="51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It uses lazy evaluation</a:t>
            </a:r>
            <a:endParaRPr/>
          </a:p>
        </p:txBody>
      </p:sp>
      <p:sp>
        <p:nvSpPr>
          <p:cNvPr id="104" name="Google Shape;104;p15"/>
          <p:cNvSpPr txBox="1"/>
          <p:nvPr>
            <p:ph idx="1" type="body"/>
          </p:nvPr>
        </p:nvSpPr>
        <p:spPr>
          <a:xfrm>
            <a:off x="311700" y="3134875"/>
            <a:ext cx="8284500" cy="837900"/>
          </a:xfrm>
          <a:prstGeom prst="rect">
            <a:avLst/>
          </a:prstGeom>
          <a:solidFill>
            <a:schemeClr val="dk2"/>
          </a:solidFill>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a:solidFill>
                  <a:srgbClr val="9CDCFE"/>
                </a:solidFill>
                <a:latin typeface="Consolas"/>
                <a:ea typeface="Consolas"/>
                <a:cs typeface="Consolas"/>
                <a:sym typeface="Consolas"/>
              </a:rPr>
              <a:t>my_string</a:t>
            </a:r>
            <a:r>
              <a:rPr lang="en">
                <a:solidFill>
                  <a:srgbClr val="D4D4D4"/>
                </a:solidFill>
                <a:latin typeface="Consolas"/>
                <a:ea typeface="Consolas"/>
                <a:cs typeface="Consolas"/>
                <a:sym typeface="Consolas"/>
              </a:rPr>
              <a:t> = </a:t>
            </a:r>
            <a:r>
              <a:rPr lang="en">
                <a:solidFill>
                  <a:srgbClr val="CE9178"/>
                </a:solidFill>
                <a:latin typeface="Consolas"/>
                <a:ea typeface="Consolas"/>
                <a:cs typeface="Consolas"/>
                <a:sym typeface="Consolas"/>
              </a:rPr>
              <a:t>'Hello World!'</a:t>
            </a:r>
            <a:r>
              <a:rPr lang="en">
                <a:solidFill>
                  <a:srgbClr val="D4D4D4"/>
                </a:solidFill>
                <a:latin typeface="Consolas"/>
                <a:ea typeface="Consolas"/>
                <a:cs typeface="Consolas"/>
                <a:sym typeface="Consolas"/>
              </a:rPr>
              <a:t>.</a:t>
            </a:r>
            <a:r>
              <a:rPr lang="en">
                <a:solidFill>
                  <a:srgbClr val="DCDCAA"/>
                </a:solidFill>
                <a:latin typeface="Consolas"/>
                <a:ea typeface="Consolas"/>
                <a:cs typeface="Consolas"/>
                <a:sym typeface="Consolas"/>
              </a:rPr>
              <a:t>lower</a:t>
            </a:r>
            <a:r>
              <a:rPr lang="en">
                <a:solidFill>
                  <a:srgbClr val="D4D4D4"/>
                </a:solidFill>
                <a:latin typeface="Consolas"/>
                <a:ea typeface="Consolas"/>
                <a:cs typeface="Consolas"/>
                <a:sym typeface="Consolas"/>
              </a:rPr>
              <a:t>()</a:t>
            </a:r>
            <a:endParaRPr>
              <a:solidFill>
                <a:srgbClr val="D4D4D4"/>
              </a:solidFill>
              <a:latin typeface="Consolas"/>
              <a:ea typeface="Consolas"/>
              <a:cs typeface="Consolas"/>
              <a:sym typeface="Consolas"/>
            </a:endParaRPr>
          </a:p>
          <a:p>
            <a:pPr indent="0" lvl="0" marL="0" rtl="0" algn="l">
              <a:lnSpc>
                <a:spcPct val="135714"/>
              </a:lnSpc>
              <a:spcBef>
                <a:spcPts val="0"/>
              </a:spcBef>
              <a:spcAft>
                <a:spcPts val="0"/>
              </a:spcAft>
              <a:buNone/>
            </a:pPr>
            <a:r>
              <a:rPr lang="en">
                <a:solidFill>
                  <a:srgbClr val="9CDCFE"/>
                </a:solidFill>
                <a:latin typeface="Consolas"/>
                <a:ea typeface="Consolas"/>
                <a:cs typeface="Consolas"/>
                <a:sym typeface="Consolas"/>
              </a:rPr>
              <a:t>my_string</a:t>
            </a:r>
            <a:r>
              <a:rPr lang="en">
                <a:solidFill>
                  <a:srgbClr val="D4D4D4"/>
                </a:solidFill>
                <a:latin typeface="Consolas"/>
                <a:ea typeface="Consolas"/>
                <a:cs typeface="Consolas"/>
                <a:sym typeface="Consolas"/>
              </a:rPr>
              <a:t>.print()</a:t>
            </a:r>
            <a:endParaRPr/>
          </a:p>
        </p:txBody>
      </p:sp>
      <p:sp>
        <p:nvSpPr>
          <p:cNvPr id="105" name="Google Shape;105;p15"/>
          <p:cNvSpPr/>
          <p:nvPr/>
        </p:nvSpPr>
        <p:spPr>
          <a:xfrm>
            <a:off x="375075" y="3216771"/>
            <a:ext cx="8133300" cy="304500"/>
          </a:xfrm>
          <a:prstGeom prst="rect">
            <a:avLst/>
          </a:prstGeom>
          <a:solidFill>
            <a:srgbClr val="FFEB38">
              <a:alpha val="36310"/>
            </a:srgbClr>
          </a:solidFill>
          <a:ln cap="flat" cmpd="sng" w="9525">
            <a:solidFill>
              <a:srgbClr val="FFEB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p:nvPr/>
        </p:nvSpPr>
        <p:spPr>
          <a:xfrm>
            <a:off x="375075" y="3597771"/>
            <a:ext cx="8133300" cy="304500"/>
          </a:xfrm>
          <a:prstGeom prst="rect">
            <a:avLst/>
          </a:prstGeom>
          <a:solidFill>
            <a:srgbClr val="FFEB38">
              <a:alpha val="36310"/>
            </a:srgbClr>
          </a:solidFill>
          <a:ln cap="flat" cmpd="sng" w="9525">
            <a:solidFill>
              <a:srgbClr val="FFEB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05"/>
                                        </p:tgtEl>
                                      </p:cBhvr>
                                    </p:animEffect>
                                    <p:set>
                                      <p:cBhvr>
                                        <p:cTn dur="1" fill="hold">
                                          <p:stCondLst>
                                            <p:cond delay="1000"/>
                                          </p:stCondLst>
                                        </p:cTn>
                                        <p:tgtEl>
                                          <p:spTgt spid="10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06"/>
                                        </p:tgtEl>
                                      </p:cBhvr>
                                    </p:animEffect>
                                    <p:set>
                                      <p:cBhvr>
                                        <p:cTn dur="1" fill="hold">
                                          <p:stCondLst>
                                            <p:cond delay="1000"/>
                                          </p:stCondLst>
                                        </p:cTn>
                                        <p:tgtEl>
                                          <p:spTgt spid="10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16"/>
          <p:cNvPicPr preferRelativeResize="0"/>
          <p:nvPr/>
        </p:nvPicPr>
        <p:blipFill rotWithShape="1">
          <a:blip r:embed="rId3">
            <a:alphaModFix/>
          </a:blip>
          <a:srcRect b="27817" l="20209" r="20209" t="27817"/>
          <a:stretch/>
        </p:blipFill>
        <p:spPr>
          <a:xfrm>
            <a:off x="2477450" y="1629275"/>
            <a:ext cx="4189800" cy="3119824"/>
          </a:xfrm>
          <a:prstGeom prst="rect">
            <a:avLst/>
          </a:prstGeom>
          <a:noFill/>
          <a:ln>
            <a:noFill/>
          </a:ln>
        </p:spPr>
      </p:pic>
      <p:sp>
        <p:nvSpPr>
          <p:cNvPr id="112" name="Google Shape;112;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Apache Spark?</a:t>
            </a:r>
            <a:endParaRPr/>
          </a:p>
        </p:txBody>
      </p:sp>
      <p:sp>
        <p:nvSpPr>
          <p:cNvPr id="113" name="Google Shape;113;p16"/>
          <p:cNvSpPr txBox="1"/>
          <p:nvPr>
            <p:ph idx="1" type="body"/>
          </p:nvPr>
        </p:nvSpPr>
        <p:spPr>
          <a:xfrm>
            <a:off x="311700" y="1229875"/>
            <a:ext cx="8520600" cy="45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Spark is an analytics engine (but we’ll just call it a library)</a:t>
            </a:r>
            <a:endParaRPr/>
          </a:p>
        </p:txBody>
      </p:sp>
      <p:pic>
        <p:nvPicPr>
          <p:cNvPr id="114" name="Google Shape;114;p16"/>
          <p:cNvPicPr preferRelativeResize="0"/>
          <p:nvPr/>
        </p:nvPicPr>
        <p:blipFill rotWithShape="1">
          <a:blip r:embed="rId4">
            <a:alphaModFix/>
          </a:blip>
          <a:srcRect b="20739" l="20739" r="20739" t="20739"/>
          <a:stretch/>
        </p:blipFill>
        <p:spPr>
          <a:xfrm>
            <a:off x="5062628" y="2572472"/>
            <a:ext cx="1081000" cy="1081024"/>
          </a:xfrm>
          <a:prstGeom prst="rect">
            <a:avLst/>
          </a:prstGeom>
          <a:noFill/>
          <a:ln>
            <a:noFill/>
          </a:ln>
        </p:spPr>
      </p:pic>
      <p:grpSp>
        <p:nvGrpSpPr>
          <p:cNvPr id="115" name="Google Shape;115;p16"/>
          <p:cNvGrpSpPr/>
          <p:nvPr/>
        </p:nvGrpSpPr>
        <p:grpSpPr>
          <a:xfrm>
            <a:off x="4169337" y="2791710"/>
            <a:ext cx="654025" cy="642546"/>
            <a:chOff x="2908679" y="2508750"/>
            <a:chExt cx="820197" cy="805801"/>
          </a:xfrm>
        </p:grpSpPr>
        <p:pic>
          <p:nvPicPr>
            <p:cNvPr id="116" name="Google Shape;116;p16"/>
            <p:cNvPicPr preferRelativeResize="0"/>
            <p:nvPr/>
          </p:nvPicPr>
          <p:blipFill rotWithShape="1">
            <a:blip r:embed="rId5">
              <a:alphaModFix/>
            </a:blip>
            <a:srcRect b="17833" l="17833" r="17833" t="17833"/>
            <a:stretch/>
          </p:blipFill>
          <p:spPr>
            <a:xfrm>
              <a:off x="3121075" y="2508750"/>
              <a:ext cx="607800" cy="607800"/>
            </a:xfrm>
            <a:prstGeom prst="rect">
              <a:avLst/>
            </a:prstGeom>
            <a:noFill/>
            <a:ln>
              <a:noFill/>
            </a:ln>
          </p:spPr>
        </p:pic>
        <p:pic>
          <p:nvPicPr>
            <p:cNvPr id="117" name="Google Shape;117;p16"/>
            <p:cNvPicPr preferRelativeResize="0"/>
            <p:nvPr/>
          </p:nvPicPr>
          <p:blipFill rotWithShape="1">
            <a:blip r:embed="rId6">
              <a:alphaModFix/>
            </a:blip>
            <a:srcRect b="18632" l="18632" r="18632" t="18632"/>
            <a:stretch/>
          </p:blipFill>
          <p:spPr>
            <a:xfrm>
              <a:off x="2908679" y="2924400"/>
              <a:ext cx="390151" cy="390151"/>
            </a:xfrm>
            <a:prstGeom prst="rect">
              <a:avLst/>
            </a:prstGeom>
            <a:noFill/>
            <a:ln>
              <a:noFill/>
            </a:ln>
          </p:spPr>
        </p:pic>
      </p:grpSp>
      <p:grpSp>
        <p:nvGrpSpPr>
          <p:cNvPr id="118" name="Google Shape;118;p16"/>
          <p:cNvGrpSpPr/>
          <p:nvPr/>
        </p:nvGrpSpPr>
        <p:grpSpPr>
          <a:xfrm>
            <a:off x="4169325" y="2061678"/>
            <a:ext cx="654025" cy="629478"/>
            <a:chOff x="2908679" y="1900950"/>
            <a:chExt cx="820197" cy="789414"/>
          </a:xfrm>
        </p:grpSpPr>
        <p:pic>
          <p:nvPicPr>
            <p:cNvPr id="119" name="Google Shape;119;p16"/>
            <p:cNvPicPr preferRelativeResize="0"/>
            <p:nvPr/>
          </p:nvPicPr>
          <p:blipFill rotWithShape="1">
            <a:blip r:embed="rId7">
              <a:alphaModFix/>
            </a:blip>
            <a:srcRect b="28243" l="28243" r="28243" t="28243"/>
            <a:stretch/>
          </p:blipFill>
          <p:spPr>
            <a:xfrm>
              <a:off x="3121075" y="1900950"/>
              <a:ext cx="607800" cy="607800"/>
            </a:xfrm>
            <a:prstGeom prst="rect">
              <a:avLst/>
            </a:prstGeom>
            <a:noFill/>
            <a:ln>
              <a:noFill/>
            </a:ln>
          </p:spPr>
        </p:pic>
        <p:pic>
          <p:nvPicPr>
            <p:cNvPr id="120" name="Google Shape;120;p16"/>
            <p:cNvPicPr preferRelativeResize="0"/>
            <p:nvPr/>
          </p:nvPicPr>
          <p:blipFill rotWithShape="1">
            <a:blip r:embed="rId6">
              <a:alphaModFix/>
            </a:blip>
            <a:srcRect b="18632" l="18632" r="18632" t="18632"/>
            <a:stretch/>
          </p:blipFill>
          <p:spPr>
            <a:xfrm>
              <a:off x="2908679" y="2300213"/>
              <a:ext cx="390151" cy="390151"/>
            </a:xfrm>
            <a:prstGeom prst="rect">
              <a:avLst/>
            </a:prstGeom>
            <a:noFill/>
            <a:ln>
              <a:noFill/>
            </a:ln>
          </p:spPr>
        </p:pic>
      </p:grpSp>
      <p:sp>
        <p:nvSpPr>
          <p:cNvPr id="121" name="Google Shape;121;p16"/>
          <p:cNvSpPr txBox="1"/>
          <p:nvPr/>
        </p:nvSpPr>
        <p:spPr>
          <a:xfrm>
            <a:off x="3072200" y="4348900"/>
            <a:ext cx="300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007435"/>
                </a:solidFill>
                <a:latin typeface="Roboto"/>
                <a:ea typeface="Roboto"/>
                <a:cs typeface="Roboto"/>
                <a:sym typeface="Roboto"/>
              </a:rPr>
              <a:t>SparkContext or SparkSession</a:t>
            </a:r>
            <a:endParaRPr>
              <a:solidFill>
                <a:srgbClr val="007435"/>
              </a:solidFill>
              <a:latin typeface="Roboto"/>
              <a:ea typeface="Roboto"/>
              <a:cs typeface="Roboto"/>
              <a:sym typeface="Roboto"/>
            </a:endParaRPr>
          </a:p>
        </p:txBody>
      </p:sp>
      <p:pic>
        <p:nvPicPr>
          <p:cNvPr id="122" name="Google Shape;122;p16"/>
          <p:cNvPicPr preferRelativeResize="0"/>
          <p:nvPr/>
        </p:nvPicPr>
        <p:blipFill rotWithShape="1">
          <a:blip r:embed="rId8">
            <a:alphaModFix/>
          </a:blip>
          <a:srcRect b="17911" l="31086" r="31086" t="17911"/>
          <a:stretch/>
        </p:blipFill>
        <p:spPr>
          <a:xfrm>
            <a:off x="4315850" y="2344456"/>
            <a:ext cx="654026" cy="1109595"/>
          </a:xfrm>
          <a:prstGeom prst="rect">
            <a:avLst/>
          </a:prstGeom>
          <a:noFill/>
          <a:ln>
            <a:noFill/>
          </a:ln>
        </p:spPr>
      </p:pic>
      <p:grpSp>
        <p:nvGrpSpPr>
          <p:cNvPr id="123" name="Google Shape;123;p16"/>
          <p:cNvGrpSpPr/>
          <p:nvPr/>
        </p:nvGrpSpPr>
        <p:grpSpPr>
          <a:xfrm>
            <a:off x="6816824" y="666712"/>
            <a:ext cx="2015475" cy="3419400"/>
            <a:chOff x="6816824" y="666712"/>
            <a:chExt cx="2015475" cy="3419400"/>
          </a:xfrm>
        </p:grpSpPr>
        <p:pic>
          <p:nvPicPr>
            <p:cNvPr id="124" name="Google Shape;124;p16"/>
            <p:cNvPicPr preferRelativeResize="0"/>
            <p:nvPr/>
          </p:nvPicPr>
          <p:blipFill rotWithShape="1">
            <a:blip r:embed="rId8">
              <a:alphaModFix/>
            </a:blip>
            <a:srcRect b="17911" l="31086" r="31086" t="17911"/>
            <a:stretch/>
          </p:blipFill>
          <p:spPr>
            <a:xfrm>
              <a:off x="6816824" y="666712"/>
              <a:ext cx="2015475" cy="3419400"/>
            </a:xfrm>
            <a:prstGeom prst="rect">
              <a:avLst/>
            </a:prstGeom>
            <a:noFill/>
            <a:ln>
              <a:noFill/>
            </a:ln>
          </p:spPr>
        </p:pic>
        <p:pic>
          <p:nvPicPr>
            <p:cNvPr id="125" name="Google Shape;125;p16"/>
            <p:cNvPicPr preferRelativeResize="0"/>
            <p:nvPr/>
          </p:nvPicPr>
          <p:blipFill rotWithShape="1">
            <a:blip r:embed="rId9">
              <a:alphaModFix/>
            </a:blip>
            <a:srcRect b="25593" l="19670" r="19676" t="25749"/>
            <a:stretch/>
          </p:blipFill>
          <p:spPr>
            <a:xfrm>
              <a:off x="7610275" y="1608875"/>
              <a:ext cx="428574" cy="343799"/>
            </a:xfrm>
            <a:prstGeom prst="rect">
              <a:avLst/>
            </a:prstGeom>
            <a:noFill/>
            <a:ln>
              <a:noFill/>
            </a:ln>
          </p:spPr>
        </p:pic>
      </p:grpSp>
      <p:pic>
        <p:nvPicPr>
          <p:cNvPr id="126" name="Google Shape;126;p16"/>
          <p:cNvPicPr preferRelativeResize="0"/>
          <p:nvPr/>
        </p:nvPicPr>
        <p:blipFill rotWithShape="1">
          <a:blip r:embed="rId10">
            <a:alphaModFix/>
          </a:blip>
          <a:srcRect b="26906" l="20836" r="20830" t="26910"/>
          <a:stretch/>
        </p:blipFill>
        <p:spPr>
          <a:xfrm>
            <a:off x="448525" y="1770348"/>
            <a:ext cx="798964" cy="632543"/>
          </a:xfrm>
          <a:prstGeom prst="rect">
            <a:avLst/>
          </a:prstGeom>
          <a:noFill/>
          <a:ln>
            <a:noFill/>
          </a:ln>
        </p:spPr>
      </p:pic>
      <p:pic>
        <p:nvPicPr>
          <p:cNvPr id="127" name="Google Shape;127;p16"/>
          <p:cNvPicPr preferRelativeResize="0"/>
          <p:nvPr/>
        </p:nvPicPr>
        <p:blipFill rotWithShape="1">
          <a:blip r:embed="rId11">
            <a:alphaModFix/>
          </a:blip>
          <a:srcRect b="26906" l="20836" r="20830" t="26910"/>
          <a:stretch/>
        </p:blipFill>
        <p:spPr>
          <a:xfrm>
            <a:off x="1001535" y="2250893"/>
            <a:ext cx="798964" cy="632543"/>
          </a:xfrm>
          <a:prstGeom prst="rect">
            <a:avLst/>
          </a:prstGeom>
          <a:noFill/>
          <a:ln>
            <a:noFill/>
          </a:ln>
        </p:spPr>
      </p:pic>
      <p:pic>
        <p:nvPicPr>
          <p:cNvPr id="128" name="Google Shape;128;p16"/>
          <p:cNvPicPr preferRelativeResize="0"/>
          <p:nvPr/>
        </p:nvPicPr>
        <p:blipFill rotWithShape="1">
          <a:blip r:embed="rId11">
            <a:alphaModFix/>
          </a:blip>
          <a:srcRect b="26906" l="20836" r="20830" t="26910"/>
          <a:stretch/>
        </p:blipFill>
        <p:spPr>
          <a:xfrm>
            <a:off x="448525" y="2708104"/>
            <a:ext cx="798964" cy="632543"/>
          </a:xfrm>
          <a:prstGeom prst="rect">
            <a:avLst/>
          </a:prstGeom>
          <a:noFill/>
          <a:ln>
            <a:noFill/>
          </a:ln>
        </p:spPr>
      </p:pic>
      <p:pic>
        <p:nvPicPr>
          <p:cNvPr id="129" name="Google Shape;129;p16"/>
          <p:cNvPicPr preferRelativeResize="0"/>
          <p:nvPr/>
        </p:nvPicPr>
        <p:blipFill rotWithShape="1">
          <a:blip r:embed="rId10">
            <a:alphaModFix/>
          </a:blip>
          <a:srcRect b="26906" l="20836" r="20830" t="26910"/>
          <a:stretch/>
        </p:blipFill>
        <p:spPr>
          <a:xfrm>
            <a:off x="448525" y="1922753"/>
            <a:ext cx="1876526" cy="1485647"/>
          </a:xfrm>
          <a:prstGeom prst="rect">
            <a:avLst/>
          </a:prstGeom>
          <a:noFill/>
          <a:ln>
            <a:noFill/>
          </a:ln>
        </p:spPr>
      </p:pic>
      <p:pic>
        <p:nvPicPr>
          <p:cNvPr id="130" name="Google Shape;130;p16"/>
          <p:cNvPicPr preferRelativeResize="0"/>
          <p:nvPr/>
        </p:nvPicPr>
        <p:blipFill rotWithShape="1">
          <a:blip r:embed="rId12">
            <a:alphaModFix/>
          </a:blip>
          <a:srcRect b="15190" l="15190" r="15190" t="15190"/>
          <a:stretch/>
        </p:blipFill>
        <p:spPr>
          <a:xfrm>
            <a:off x="2856225" y="2150975"/>
            <a:ext cx="1303075" cy="1303075"/>
          </a:xfrm>
          <a:prstGeom prst="rect">
            <a:avLst/>
          </a:prstGeom>
          <a:noFill/>
          <a:ln>
            <a:noFill/>
          </a:ln>
        </p:spPr>
      </p:pic>
      <p:pic>
        <p:nvPicPr>
          <p:cNvPr id="131" name="Google Shape;131;p16"/>
          <p:cNvPicPr preferRelativeResize="0"/>
          <p:nvPr/>
        </p:nvPicPr>
        <p:blipFill rotWithShape="1">
          <a:blip r:embed="rId13">
            <a:alphaModFix/>
          </a:blip>
          <a:srcRect b="37829" l="37827" r="37829" t="37827"/>
          <a:stretch/>
        </p:blipFill>
        <p:spPr>
          <a:xfrm>
            <a:off x="1158391" y="3445450"/>
            <a:ext cx="459000" cy="459000"/>
          </a:xfrm>
          <a:prstGeom prst="rect">
            <a:avLst/>
          </a:prstGeom>
          <a:noFill/>
          <a:ln>
            <a:noFill/>
          </a:ln>
        </p:spPr>
      </p:pic>
      <p:pic>
        <p:nvPicPr>
          <p:cNvPr id="132" name="Google Shape;132;p16"/>
          <p:cNvPicPr preferRelativeResize="0"/>
          <p:nvPr/>
        </p:nvPicPr>
        <p:blipFill rotWithShape="1">
          <a:blip r:embed="rId13">
            <a:alphaModFix/>
          </a:blip>
          <a:srcRect b="37829" l="37827" r="37829" t="37827"/>
          <a:stretch/>
        </p:blipFill>
        <p:spPr>
          <a:xfrm>
            <a:off x="1951078" y="3264442"/>
            <a:ext cx="306624" cy="306609"/>
          </a:xfrm>
          <a:prstGeom prst="rect">
            <a:avLst/>
          </a:prstGeom>
          <a:noFill/>
          <a:ln>
            <a:noFill/>
          </a:ln>
        </p:spPr>
      </p:pic>
      <p:pic>
        <p:nvPicPr>
          <p:cNvPr id="133" name="Google Shape;133;p16"/>
          <p:cNvPicPr preferRelativeResize="0"/>
          <p:nvPr/>
        </p:nvPicPr>
        <p:blipFill rotWithShape="1">
          <a:blip r:embed="rId13">
            <a:alphaModFix/>
          </a:blip>
          <a:srcRect b="37829" l="37827" r="37829" t="37827"/>
          <a:stretch/>
        </p:blipFill>
        <p:spPr>
          <a:xfrm>
            <a:off x="516864" y="3264442"/>
            <a:ext cx="306624" cy="306609"/>
          </a:xfrm>
          <a:prstGeom prst="rect">
            <a:avLst/>
          </a:prstGeom>
          <a:noFill/>
          <a:ln>
            <a:noFill/>
          </a:ln>
        </p:spPr>
      </p:pic>
      <p:pic>
        <p:nvPicPr>
          <p:cNvPr id="134" name="Google Shape;134;p16"/>
          <p:cNvPicPr preferRelativeResize="0"/>
          <p:nvPr/>
        </p:nvPicPr>
        <p:blipFill rotWithShape="1">
          <a:blip r:embed="rId13">
            <a:alphaModFix/>
          </a:blip>
          <a:srcRect b="37829" l="37827" r="37829" t="37827"/>
          <a:stretch/>
        </p:blipFill>
        <p:spPr>
          <a:xfrm>
            <a:off x="1589428" y="3366250"/>
            <a:ext cx="363475" cy="363449"/>
          </a:xfrm>
          <a:prstGeom prst="rect">
            <a:avLst/>
          </a:prstGeom>
          <a:noFill/>
          <a:ln>
            <a:noFill/>
          </a:ln>
        </p:spPr>
      </p:pic>
      <p:pic>
        <p:nvPicPr>
          <p:cNvPr id="135" name="Google Shape;135;p16"/>
          <p:cNvPicPr preferRelativeResize="0"/>
          <p:nvPr/>
        </p:nvPicPr>
        <p:blipFill rotWithShape="1">
          <a:blip r:embed="rId13">
            <a:alphaModFix/>
          </a:blip>
          <a:srcRect b="37829" l="37827" r="37829" t="37827"/>
          <a:stretch/>
        </p:blipFill>
        <p:spPr>
          <a:xfrm>
            <a:off x="814306" y="3366250"/>
            <a:ext cx="363475" cy="363449"/>
          </a:xfrm>
          <a:prstGeom prst="rect">
            <a:avLst/>
          </a:prstGeom>
          <a:noFill/>
          <a:ln>
            <a:noFill/>
          </a:ln>
        </p:spPr>
      </p:pic>
      <p:pic>
        <p:nvPicPr>
          <p:cNvPr id="136" name="Google Shape;136;p16"/>
          <p:cNvPicPr preferRelativeResize="0"/>
          <p:nvPr/>
        </p:nvPicPr>
        <p:blipFill rotWithShape="1">
          <a:blip r:embed="rId13">
            <a:alphaModFix/>
          </a:blip>
          <a:srcRect b="37829" l="37827" r="37829" t="37827"/>
          <a:stretch/>
        </p:blipFill>
        <p:spPr>
          <a:xfrm>
            <a:off x="3034304" y="2923088"/>
            <a:ext cx="459000" cy="459000"/>
          </a:xfrm>
          <a:prstGeom prst="rect">
            <a:avLst/>
          </a:prstGeom>
          <a:noFill/>
          <a:ln>
            <a:noFill/>
          </a:ln>
        </p:spPr>
      </p:pic>
      <p:pic>
        <p:nvPicPr>
          <p:cNvPr id="137" name="Google Shape;137;p16"/>
          <p:cNvPicPr preferRelativeResize="0"/>
          <p:nvPr/>
        </p:nvPicPr>
        <p:blipFill rotWithShape="1">
          <a:blip r:embed="rId13">
            <a:alphaModFix/>
          </a:blip>
          <a:srcRect b="37829" l="37827" r="37829" t="37827"/>
          <a:stretch/>
        </p:blipFill>
        <p:spPr>
          <a:xfrm>
            <a:off x="3465340" y="2843888"/>
            <a:ext cx="363475" cy="3634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15"/>
                                        </p:tgtEl>
                                      </p:cBhvr>
                                    </p:animEffect>
                                    <p:set>
                                      <p:cBhvr>
                                        <p:cTn dur="1" fill="hold">
                                          <p:stCondLst>
                                            <p:cond delay="1000"/>
                                          </p:stCondLst>
                                        </p:cTn>
                                        <p:tgtEl>
                                          <p:spTgt spid="11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18"/>
                                        </p:tgtEl>
                                      </p:cBhvr>
                                    </p:animEffect>
                                    <p:set>
                                      <p:cBhvr>
                                        <p:cTn dur="1" fill="hold">
                                          <p:stCondLst>
                                            <p:cond delay="1000"/>
                                          </p:stCondLst>
                                        </p:cTn>
                                        <p:tgtEl>
                                          <p:spTgt spid="11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23"/>
                                        </p:tgtEl>
                                      </p:cBhvr>
                                    </p:animEffect>
                                    <p:set>
                                      <p:cBhvr>
                                        <p:cTn dur="1" fill="hold">
                                          <p:stCondLst>
                                            <p:cond delay="1000"/>
                                          </p:stCondLst>
                                        </p:cTn>
                                        <p:tgtEl>
                                          <p:spTgt spid="12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26"/>
                                        </p:tgtEl>
                                      </p:cBhvr>
                                    </p:animEffect>
                                    <p:set>
                                      <p:cBhvr>
                                        <p:cTn dur="1" fill="hold">
                                          <p:stCondLst>
                                            <p:cond delay="1000"/>
                                          </p:stCondLst>
                                        </p:cTn>
                                        <p:tgtEl>
                                          <p:spTgt spid="12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27"/>
                                        </p:tgtEl>
                                      </p:cBhvr>
                                    </p:animEffect>
                                    <p:set>
                                      <p:cBhvr>
                                        <p:cTn dur="1" fill="hold">
                                          <p:stCondLst>
                                            <p:cond delay="1000"/>
                                          </p:stCondLst>
                                        </p:cTn>
                                        <p:tgtEl>
                                          <p:spTgt spid="12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28"/>
                                        </p:tgtEl>
                                      </p:cBhvr>
                                    </p:animEffect>
                                    <p:set>
                                      <p:cBhvr>
                                        <p:cTn dur="1" fill="hold">
                                          <p:stCondLst>
                                            <p:cond delay="1000"/>
                                          </p:stCondLst>
                                        </p:cTn>
                                        <p:tgtEl>
                                          <p:spTgt spid="12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par>
                                <p:cTn fill="hold" nodeType="with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par>
                                <p:cTn fill="hold" nodeType="with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par>
                                <p:cTn fill="hold" nodeType="with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Spark Architecture: A diagram</a:t>
            </a:r>
            <a:endParaRPr/>
          </a:p>
        </p:txBody>
      </p:sp>
      <p:pic>
        <p:nvPicPr>
          <p:cNvPr id="143" name="Google Shape;143;p17"/>
          <p:cNvPicPr preferRelativeResize="0"/>
          <p:nvPr/>
        </p:nvPicPr>
        <p:blipFill>
          <a:blip r:embed="rId3">
            <a:alphaModFix/>
          </a:blip>
          <a:stretch>
            <a:fillRect/>
          </a:stretch>
        </p:blipFill>
        <p:spPr>
          <a:xfrm>
            <a:off x="1175638" y="1083400"/>
            <a:ext cx="6792714" cy="382090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18"/>
          <p:cNvPicPr preferRelativeResize="0"/>
          <p:nvPr/>
        </p:nvPicPr>
        <p:blipFill rotWithShape="1">
          <a:blip r:embed="rId3">
            <a:alphaModFix/>
          </a:blip>
          <a:srcRect b="0" l="0" r="73977" t="0"/>
          <a:stretch/>
        </p:blipFill>
        <p:spPr>
          <a:xfrm>
            <a:off x="762000" y="1301425"/>
            <a:ext cx="1982950" cy="2857500"/>
          </a:xfrm>
          <a:prstGeom prst="rect">
            <a:avLst/>
          </a:prstGeom>
          <a:noFill/>
          <a:ln>
            <a:noFill/>
          </a:ln>
        </p:spPr>
      </p:pic>
      <p:pic>
        <p:nvPicPr>
          <p:cNvPr id="149" name="Google Shape;149;p18"/>
          <p:cNvPicPr preferRelativeResize="0"/>
          <p:nvPr/>
        </p:nvPicPr>
        <p:blipFill rotWithShape="1">
          <a:blip r:embed="rId3">
            <a:alphaModFix/>
          </a:blip>
          <a:srcRect b="39365" l="0" r="73977" t="41608"/>
          <a:stretch/>
        </p:blipFill>
        <p:spPr>
          <a:xfrm>
            <a:off x="762000" y="2490400"/>
            <a:ext cx="1982950" cy="543675"/>
          </a:xfrm>
          <a:prstGeom prst="rect">
            <a:avLst/>
          </a:prstGeom>
          <a:noFill/>
          <a:ln>
            <a:noFill/>
          </a:ln>
        </p:spPr>
      </p:pic>
      <p:sp>
        <p:nvSpPr>
          <p:cNvPr id="150" name="Google Shape;150;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Packages in Spark: A visualisation of RDDs</a:t>
            </a:r>
            <a:endParaRPr/>
          </a:p>
        </p:txBody>
      </p:sp>
      <p:pic>
        <p:nvPicPr>
          <p:cNvPr id="151" name="Google Shape;151;p18"/>
          <p:cNvPicPr preferRelativeResize="0"/>
          <p:nvPr/>
        </p:nvPicPr>
        <p:blipFill rotWithShape="1">
          <a:blip r:embed="rId3">
            <a:alphaModFix/>
          </a:blip>
          <a:srcRect b="0" l="26024" r="0" t="0"/>
          <a:stretch/>
        </p:blipFill>
        <p:spPr>
          <a:xfrm>
            <a:off x="2744950" y="1301425"/>
            <a:ext cx="5637050" cy="2857500"/>
          </a:xfrm>
          <a:prstGeom prst="rect">
            <a:avLst/>
          </a:prstGeom>
          <a:noFill/>
          <a:ln>
            <a:noFill/>
          </a:ln>
        </p:spPr>
      </p:pic>
      <p:sp>
        <p:nvSpPr>
          <p:cNvPr id="152" name="Google Shape;152;p18"/>
          <p:cNvSpPr txBox="1"/>
          <p:nvPr>
            <p:ph idx="4294967295" type="body"/>
          </p:nvPr>
        </p:nvSpPr>
        <p:spPr>
          <a:xfrm>
            <a:off x="311700" y="4430275"/>
            <a:ext cx="8520600" cy="45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RDD: Spark’s name for a data object that splits its data into multiple objects.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48"/>
                                        </p:tgtEl>
                                      </p:cBhvr>
                                    </p:animEffect>
                                    <p:set>
                                      <p:cBhvr>
                                        <p:cTn dur="1" fill="hold">
                                          <p:stCondLst>
                                            <p:cond delay="1000"/>
                                          </p:stCondLst>
                                        </p:cTn>
                                        <p:tgtEl>
                                          <p:spTgt spid="14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Spark and PySpark - what’s the difference?</a:t>
            </a:r>
            <a:endParaRPr/>
          </a:p>
        </p:txBody>
      </p:sp>
      <p:pic>
        <p:nvPicPr>
          <p:cNvPr id="158" name="Google Shape;158;p19"/>
          <p:cNvPicPr preferRelativeResize="0"/>
          <p:nvPr/>
        </p:nvPicPr>
        <p:blipFill>
          <a:blip r:embed="rId3">
            <a:alphaModFix/>
          </a:blip>
          <a:stretch>
            <a:fillRect/>
          </a:stretch>
        </p:blipFill>
        <p:spPr>
          <a:xfrm>
            <a:off x="6680455" y="3032469"/>
            <a:ext cx="1595338" cy="730370"/>
          </a:xfrm>
          <a:prstGeom prst="rect">
            <a:avLst/>
          </a:prstGeom>
          <a:noFill/>
          <a:ln>
            <a:noFill/>
          </a:ln>
        </p:spPr>
      </p:pic>
      <p:pic>
        <p:nvPicPr>
          <p:cNvPr id="159" name="Google Shape;159;p19"/>
          <p:cNvPicPr preferRelativeResize="0"/>
          <p:nvPr/>
        </p:nvPicPr>
        <p:blipFill>
          <a:blip r:embed="rId4">
            <a:alphaModFix/>
          </a:blip>
          <a:stretch>
            <a:fillRect/>
          </a:stretch>
        </p:blipFill>
        <p:spPr>
          <a:xfrm>
            <a:off x="6404700" y="1760440"/>
            <a:ext cx="2146851" cy="1114583"/>
          </a:xfrm>
          <a:prstGeom prst="rect">
            <a:avLst/>
          </a:prstGeom>
          <a:noFill/>
          <a:ln>
            <a:noFill/>
          </a:ln>
        </p:spPr>
      </p:pic>
      <p:pic>
        <p:nvPicPr>
          <p:cNvPr id="160" name="Google Shape;160;p19"/>
          <p:cNvPicPr preferRelativeResize="0"/>
          <p:nvPr/>
        </p:nvPicPr>
        <p:blipFill rotWithShape="1">
          <a:blip r:embed="rId5">
            <a:alphaModFix/>
          </a:blip>
          <a:srcRect b="36069" l="5346" r="11769" t="8120"/>
          <a:stretch/>
        </p:blipFill>
        <p:spPr>
          <a:xfrm>
            <a:off x="3536138" y="2368006"/>
            <a:ext cx="2078400" cy="787275"/>
          </a:xfrm>
          <a:prstGeom prst="rect">
            <a:avLst/>
          </a:prstGeom>
          <a:noFill/>
          <a:ln>
            <a:noFill/>
          </a:ln>
        </p:spPr>
      </p:pic>
      <p:pic>
        <p:nvPicPr>
          <p:cNvPr id="161" name="Google Shape;161;p19"/>
          <p:cNvPicPr preferRelativeResize="0"/>
          <p:nvPr/>
        </p:nvPicPr>
        <p:blipFill>
          <a:blip r:embed="rId6">
            <a:alphaModFix/>
          </a:blip>
          <a:stretch>
            <a:fillRect/>
          </a:stretch>
        </p:blipFill>
        <p:spPr>
          <a:xfrm>
            <a:off x="311722" y="2571747"/>
            <a:ext cx="2513040" cy="730375"/>
          </a:xfrm>
          <a:prstGeom prst="rect">
            <a:avLst/>
          </a:prstGeom>
          <a:noFill/>
          <a:ln>
            <a:noFill/>
          </a:ln>
        </p:spPr>
      </p:pic>
      <p:pic>
        <p:nvPicPr>
          <p:cNvPr id="162" name="Google Shape;162;p19"/>
          <p:cNvPicPr preferRelativeResize="0"/>
          <p:nvPr/>
        </p:nvPicPr>
        <p:blipFill rotWithShape="1">
          <a:blip r:embed="rId7">
            <a:alphaModFix/>
          </a:blip>
          <a:srcRect b="40544" l="22949" r="53401" t="40546"/>
          <a:stretch/>
        </p:blipFill>
        <p:spPr>
          <a:xfrm flipH="1" rot="832331">
            <a:off x="2728588" y="2721791"/>
            <a:ext cx="712584" cy="569795"/>
          </a:xfrm>
          <a:prstGeom prst="rect">
            <a:avLst/>
          </a:prstGeom>
          <a:noFill/>
          <a:ln>
            <a:noFill/>
          </a:ln>
        </p:spPr>
      </p:pic>
      <p:pic>
        <p:nvPicPr>
          <p:cNvPr id="163" name="Google Shape;163;p19"/>
          <p:cNvPicPr preferRelativeResize="0"/>
          <p:nvPr/>
        </p:nvPicPr>
        <p:blipFill rotWithShape="1">
          <a:blip r:embed="rId8">
            <a:alphaModFix/>
          </a:blip>
          <a:srcRect b="19904" l="19904" r="19904" t="19904"/>
          <a:stretch/>
        </p:blipFill>
        <p:spPr>
          <a:xfrm>
            <a:off x="4094026" y="2354101"/>
            <a:ext cx="1013275" cy="1013275"/>
          </a:xfrm>
          <a:prstGeom prst="rect">
            <a:avLst/>
          </a:prstGeom>
          <a:noFill/>
          <a:ln>
            <a:noFill/>
          </a:ln>
        </p:spPr>
      </p:pic>
      <p:pic>
        <p:nvPicPr>
          <p:cNvPr id="164" name="Google Shape;164;p19"/>
          <p:cNvPicPr preferRelativeResize="0"/>
          <p:nvPr/>
        </p:nvPicPr>
        <p:blipFill rotWithShape="1">
          <a:blip r:embed="rId7">
            <a:alphaModFix/>
          </a:blip>
          <a:srcRect b="40544" l="22949" r="53401" t="40546"/>
          <a:stretch/>
        </p:blipFill>
        <p:spPr>
          <a:xfrm flipH="1" rot="832331">
            <a:off x="5547988" y="2721791"/>
            <a:ext cx="712584" cy="56979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63"/>
                                        </p:tgtEl>
                                      </p:cBhvr>
                                    </p:animEffect>
                                    <p:set>
                                      <p:cBhvr>
                                        <p:cTn dur="1" fill="hold">
                                          <p:stCondLst>
                                            <p:cond delay="1000"/>
                                          </p:stCondLst>
                                        </p:cTn>
                                        <p:tgtEl>
                                          <p:spTgt spid="16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get set up: Installation instructions I</a:t>
            </a:r>
            <a:endParaRPr/>
          </a:p>
        </p:txBody>
      </p:sp>
      <p:sp>
        <p:nvSpPr>
          <p:cNvPr id="170" name="Google Shape;170;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en" u="sng">
                <a:solidFill>
                  <a:schemeClr val="hlink"/>
                </a:solidFill>
                <a:hlinkClick r:id="rId3"/>
              </a:rPr>
              <a:t>Install Docker Desktop</a:t>
            </a:r>
            <a:r>
              <a:rPr lang="en"/>
              <a:t> and run it</a:t>
            </a:r>
            <a:endParaRPr/>
          </a:p>
          <a:p>
            <a:pPr indent="-342900" lvl="0" marL="457200" rtl="0" algn="l">
              <a:spcBef>
                <a:spcPts val="1000"/>
              </a:spcBef>
              <a:spcAft>
                <a:spcPts val="0"/>
              </a:spcAft>
              <a:buSzPts val="1800"/>
              <a:buAutoNum type="arabicPeriod"/>
            </a:pPr>
            <a:r>
              <a:rPr lang="en"/>
              <a:t>In VSCode, create a new folder called </a:t>
            </a:r>
            <a:r>
              <a:rPr lang="en">
                <a:solidFill>
                  <a:srgbClr val="292929"/>
                </a:solidFill>
                <a:highlight>
                  <a:srgbClr val="F2F2F2"/>
                </a:highlight>
                <a:latin typeface="Consolas"/>
                <a:ea typeface="Consolas"/>
                <a:cs typeface="Consolas"/>
                <a:sym typeface="Consolas"/>
              </a:rPr>
              <a:t>PySpark</a:t>
            </a:r>
            <a:endParaRPr/>
          </a:p>
          <a:p>
            <a:pPr indent="-342900" lvl="0" marL="457200" rtl="0" algn="l">
              <a:spcBef>
                <a:spcPts val="1000"/>
              </a:spcBef>
              <a:spcAft>
                <a:spcPts val="0"/>
              </a:spcAft>
              <a:buSzPts val="1800"/>
              <a:buAutoNum type="arabicPeriod"/>
            </a:pPr>
            <a:r>
              <a:rPr lang="en"/>
              <a:t>Inside </a:t>
            </a:r>
            <a:r>
              <a:rPr lang="en">
                <a:solidFill>
                  <a:srgbClr val="292929"/>
                </a:solidFill>
                <a:highlight>
                  <a:srgbClr val="F2F2F2"/>
                </a:highlight>
                <a:latin typeface="Consolas"/>
                <a:ea typeface="Consolas"/>
                <a:cs typeface="Consolas"/>
                <a:sym typeface="Consolas"/>
              </a:rPr>
              <a:t>PySpark</a:t>
            </a:r>
            <a:r>
              <a:rPr lang="en"/>
              <a:t>, create a file called </a:t>
            </a:r>
            <a:r>
              <a:rPr lang="en">
                <a:solidFill>
                  <a:srgbClr val="292929"/>
                </a:solidFill>
                <a:highlight>
                  <a:srgbClr val="F2F2F2"/>
                </a:highlight>
                <a:latin typeface="Consolas"/>
                <a:ea typeface="Consolas"/>
                <a:cs typeface="Consolas"/>
                <a:sym typeface="Consolas"/>
              </a:rPr>
              <a:t>Dockerfile</a:t>
            </a:r>
            <a:r>
              <a:rPr lang="en"/>
              <a:t> (with no extension)</a:t>
            </a:r>
            <a:endParaRPr/>
          </a:p>
          <a:p>
            <a:pPr indent="-342900" lvl="0" marL="457200" rtl="0" algn="l">
              <a:spcBef>
                <a:spcPts val="1000"/>
              </a:spcBef>
              <a:spcAft>
                <a:spcPts val="0"/>
              </a:spcAft>
              <a:buSzPts val="1800"/>
              <a:buAutoNum type="arabicPeriod"/>
            </a:pPr>
            <a:r>
              <a:rPr lang="en"/>
              <a:t>Paste the code from Slide 10 inside </a:t>
            </a:r>
            <a:r>
              <a:rPr lang="en">
                <a:solidFill>
                  <a:srgbClr val="292929"/>
                </a:solidFill>
                <a:highlight>
                  <a:srgbClr val="F2F2F2"/>
                </a:highlight>
                <a:latin typeface="Consolas"/>
                <a:ea typeface="Consolas"/>
                <a:cs typeface="Consolas"/>
                <a:sym typeface="Consolas"/>
              </a:rPr>
              <a:t>Dockerfile</a:t>
            </a:r>
            <a:r>
              <a:rPr lang="en"/>
              <a:t>. Change the highlighted code to be correct.</a:t>
            </a:r>
            <a:endParaRPr/>
          </a:p>
          <a:p>
            <a:pPr indent="-342900" lvl="0" marL="457200" rtl="0" algn="l">
              <a:spcBef>
                <a:spcPts val="1000"/>
              </a:spcBef>
              <a:spcAft>
                <a:spcPts val="0"/>
              </a:spcAft>
              <a:buSzPts val="1800"/>
              <a:buAutoNum type="arabicPeriod"/>
            </a:pPr>
            <a:r>
              <a:rPr lang="en"/>
              <a:t>Inside </a:t>
            </a:r>
            <a:r>
              <a:rPr lang="en">
                <a:solidFill>
                  <a:srgbClr val="292929"/>
                </a:solidFill>
                <a:highlight>
                  <a:srgbClr val="F2F2F2"/>
                </a:highlight>
                <a:latin typeface="Consolas"/>
                <a:ea typeface="Consolas"/>
                <a:cs typeface="Consolas"/>
                <a:sym typeface="Consolas"/>
              </a:rPr>
              <a:t>PySpark</a:t>
            </a:r>
            <a:r>
              <a:rPr lang="en"/>
              <a:t>, create another folder called </a:t>
            </a:r>
            <a:r>
              <a:rPr lang="en">
                <a:solidFill>
                  <a:srgbClr val="292929"/>
                </a:solidFill>
                <a:highlight>
                  <a:srgbClr val="F2F2F2"/>
                </a:highlight>
                <a:latin typeface="Consolas"/>
                <a:ea typeface="Consolas"/>
                <a:cs typeface="Consolas"/>
                <a:sym typeface="Consolas"/>
              </a:rPr>
              <a:t>.devcontainer</a:t>
            </a:r>
            <a:endParaRPr/>
          </a:p>
          <a:p>
            <a:pPr indent="-342900" lvl="0" marL="457200" rtl="0" algn="l">
              <a:spcBef>
                <a:spcPts val="1000"/>
              </a:spcBef>
              <a:spcAft>
                <a:spcPts val="0"/>
              </a:spcAft>
              <a:buSzPts val="1800"/>
              <a:buAutoNum type="arabicPeriod"/>
            </a:pPr>
            <a:r>
              <a:rPr lang="en"/>
              <a:t>Inside </a:t>
            </a:r>
            <a:r>
              <a:rPr lang="en">
                <a:solidFill>
                  <a:srgbClr val="292929"/>
                </a:solidFill>
                <a:highlight>
                  <a:srgbClr val="F2F2F2"/>
                </a:highlight>
                <a:latin typeface="Consolas"/>
                <a:ea typeface="Consolas"/>
                <a:cs typeface="Consolas"/>
                <a:sym typeface="Consolas"/>
              </a:rPr>
              <a:t>.devcontainer</a:t>
            </a:r>
            <a:r>
              <a:rPr lang="en"/>
              <a:t>, create a file called </a:t>
            </a:r>
            <a:r>
              <a:rPr lang="en">
                <a:solidFill>
                  <a:srgbClr val="292929"/>
                </a:solidFill>
                <a:highlight>
                  <a:srgbClr val="F2F2F2"/>
                </a:highlight>
                <a:latin typeface="Consolas"/>
                <a:ea typeface="Consolas"/>
                <a:cs typeface="Consolas"/>
                <a:sym typeface="Consolas"/>
              </a:rPr>
              <a:t>devcontainer.json</a:t>
            </a:r>
            <a:r>
              <a:rPr lang="en"/>
              <a:t>.</a:t>
            </a:r>
            <a:endParaRPr/>
          </a:p>
          <a:p>
            <a:pPr indent="-342900" lvl="0" marL="457200" rtl="0" algn="l">
              <a:spcBef>
                <a:spcPts val="1000"/>
              </a:spcBef>
              <a:spcAft>
                <a:spcPts val="1000"/>
              </a:spcAft>
              <a:buSzPts val="1800"/>
              <a:buAutoNum type="arabicPeriod"/>
            </a:pPr>
            <a:r>
              <a:rPr lang="en"/>
              <a:t>Paste the code from Slide 11 inside </a:t>
            </a:r>
            <a:r>
              <a:rPr lang="en">
                <a:solidFill>
                  <a:srgbClr val="292929"/>
                </a:solidFill>
                <a:highlight>
                  <a:srgbClr val="F2F2F2"/>
                </a:highlight>
                <a:latin typeface="Consolas"/>
                <a:ea typeface="Consolas"/>
                <a:cs typeface="Consolas"/>
                <a:sym typeface="Consolas"/>
              </a:rPr>
              <a:t>devcontainer.json</a:t>
            </a:r>
            <a:r>
              <a:rPr lang="en"/>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get set up: Installation instructions II</a:t>
            </a:r>
            <a:endParaRPr/>
          </a:p>
        </p:txBody>
      </p:sp>
      <p:sp>
        <p:nvSpPr>
          <p:cNvPr id="176" name="Google Shape;176;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SzPts val="1800"/>
              <a:buAutoNum type="arabicPeriod"/>
            </a:pPr>
            <a:r>
              <a:rPr lang="en"/>
              <a:t>Go to VSCode &gt; Extensions and install the </a:t>
            </a:r>
            <a:r>
              <a:rPr lang="en">
                <a:solidFill>
                  <a:srgbClr val="292929"/>
                </a:solidFill>
                <a:highlight>
                  <a:srgbClr val="F2F2F2"/>
                </a:highlight>
                <a:latin typeface="Consolas"/>
                <a:ea typeface="Consolas"/>
                <a:cs typeface="Consolas"/>
                <a:sym typeface="Consolas"/>
              </a:rPr>
              <a:t>Remote Explorer</a:t>
            </a:r>
            <a:r>
              <a:rPr lang="en"/>
              <a:t> extension.</a:t>
            </a:r>
            <a:endParaRPr/>
          </a:p>
          <a:p>
            <a:pPr indent="-342900" lvl="0" marL="457200" rtl="0" algn="l">
              <a:spcBef>
                <a:spcPts val="1000"/>
              </a:spcBef>
              <a:spcAft>
                <a:spcPts val="0"/>
              </a:spcAft>
              <a:buSzPts val="1800"/>
              <a:buAutoNum type="arabicPeriod"/>
            </a:pPr>
            <a:r>
              <a:rPr lang="en"/>
              <a:t>On the left of the bottom toolbar in VSCode, there will now be a green “Open a Remote Window” button. Click it and select “Open Folder in Container…”</a:t>
            </a:r>
            <a:endParaRPr/>
          </a:p>
          <a:p>
            <a:pPr indent="-342900" lvl="0" marL="457200" rtl="0" algn="l">
              <a:spcBef>
                <a:spcPts val="1000"/>
              </a:spcBef>
              <a:spcAft>
                <a:spcPts val="0"/>
              </a:spcAft>
              <a:buSzPts val="1800"/>
              <a:buAutoNum type="arabicPeriod"/>
            </a:pPr>
            <a:r>
              <a:rPr lang="en"/>
              <a:t>Once the Docker image is created and VSCode has reloaded, go to the Extensions tab and install Python.</a:t>
            </a:r>
            <a:endParaRPr/>
          </a:p>
          <a:p>
            <a:pPr indent="-342900" lvl="0" marL="457200" rtl="0" algn="l">
              <a:spcBef>
                <a:spcPts val="0"/>
              </a:spcBef>
              <a:spcAft>
                <a:spcPts val="0"/>
              </a:spcAft>
              <a:buSzPts val="1800"/>
              <a:buAutoNum type="arabicPeriod"/>
            </a:pPr>
            <a:r>
              <a:rPr lang="en"/>
              <a:t>Create a file called intro.ipynb.</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