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52e6cf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52e6cf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50d9ea32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50d9ea32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Malka’s linked list - why didn’t they think they can access instance attributes in another method of the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50d9ea32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50d9ea32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50d9ea32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50d9ea32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write employee class as we used to (no private, no getter or setter). Then add properties to show how getter and setter work underneath. Go through it with the debugger.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9e41231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9e41231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50d9ea32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50d9ea32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d50d9ea32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d50d9ea32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52e6cf1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52e6cf1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52e6cf1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52e6cf1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alpython.com/python-getter-set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Lesson 9 - OOP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Properties (No more getters and setters!)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 review of today’s lesson, see the bottom half of </a:t>
            </a:r>
            <a:r>
              <a:rPr lang="en" u="sng">
                <a:solidFill>
                  <a:schemeClr val="hlink"/>
                </a:solidFill>
                <a:hlinkClick r:id="rId3"/>
              </a:rPr>
              <a:t>https://realpython.com/python-getter-setter/</a:t>
            </a:r>
            <a:endParaRPr/>
          </a:p>
          <a:p>
            <a:pPr indent="0" lvl="0" marL="0" rtl="0" algn="l">
              <a:spcBef>
                <a:spcPts val="1200"/>
              </a:spcBef>
              <a:spcAft>
                <a:spcPts val="1200"/>
              </a:spcAft>
              <a:buNone/>
            </a:pPr>
            <a:r>
              <a:rPr lang="en"/>
              <a:t>It will also deepen your understanding of when to use getters and setters vs when to use properties. Plus some of the drawbacks of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you find getters and setters to be long to type and annoying to use? Why can’t I just access the </a:t>
            </a:r>
            <a:r>
              <a:rPr lang="en"/>
              <a:t>attributes</a:t>
            </a:r>
            <a:r>
              <a:rPr lang="en"/>
              <a:t> directly?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Properties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Actually, you can. Welcome to properties.</a:t>
            </a:r>
            <a:endParaRPr/>
          </a:p>
          <a:p>
            <a:pPr indent="-311150" lvl="0" marL="457200" rtl="0" algn="l">
              <a:spcBef>
                <a:spcPts val="0"/>
              </a:spcBef>
              <a:spcAft>
                <a:spcPts val="0"/>
              </a:spcAft>
              <a:buSzPts val="1300"/>
              <a:buChar char="●"/>
            </a:pPr>
            <a:r>
              <a:rPr lang="en"/>
              <a:t>A property is a way to access your attributes so that it looks like you are simply getting an attribute, but underlying, it is actually using a getter and setter.</a:t>
            </a:r>
            <a:endParaRPr/>
          </a:p>
          <a:p>
            <a:pPr indent="-311150" lvl="0" marL="457200" rtl="0" algn="l">
              <a:spcBef>
                <a:spcPts val="0"/>
              </a:spcBef>
              <a:spcAft>
                <a:spcPts val="0"/>
              </a:spcAft>
              <a:buSzPts val="1300"/>
              <a:buChar char="●"/>
            </a:pPr>
            <a:r>
              <a:rPr lang="en"/>
              <a:t>This is how you would access a property from an instance of an object:</a:t>
            </a:r>
            <a:br>
              <a:rPr lang="en"/>
            </a:br>
            <a:endParaRPr/>
          </a:p>
          <a:p>
            <a:pPr indent="-311150" lvl="0" marL="457200" rtl="0" algn="l">
              <a:spcBef>
                <a:spcPts val="0"/>
              </a:spcBef>
              <a:spcAft>
                <a:spcPts val="0"/>
              </a:spcAft>
              <a:buSzPts val="1300"/>
              <a:buChar char="●"/>
            </a:pPr>
            <a:r>
              <a:rPr lang="en"/>
              <a:t>That looks just like an attribute, no? Let’s see what this is set up to do behind the scenes that makes it act like a getter and setter</a:t>
            </a:r>
            <a:endParaRPr/>
          </a:p>
        </p:txBody>
      </p:sp>
      <p:pic>
        <p:nvPicPr>
          <p:cNvPr id="142" name="Google Shape;142;p15"/>
          <p:cNvPicPr preferRelativeResize="0"/>
          <p:nvPr/>
        </p:nvPicPr>
        <p:blipFill>
          <a:blip r:embed="rId3">
            <a:alphaModFix/>
          </a:blip>
          <a:stretch>
            <a:fillRect/>
          </a:stretch>
        </p:blipFill>
        <p:spPr>
          <a:xfrm>
            <a:off x="6155725" y="2655075"/>
            <a:ext cx="1576570" cy="54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Property Syntax</a:t>
            </a:r>
            <a:endParaRPr/>
          </a:p>
          <a:p>
            <a:pPr indent="0" lvl="0" marL="0" rtl="0" algn="l">
              <a:spcBef>
                <a:spcPts val="0"/>
              </a:spcBef>
              <a:spcAft>
                <a:spcPts val="0"/>
              </a:spcAft>
              <a:buNone/>
            </a:pPr>
            <a:r>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how you would add a property to your class:</a:t>
            </a:r>
            <a:endParaRPr/>
          </a:p>
          <a:p>
            <a:pPr indent="-311150" lvl="0" marL="457200" rtl="0" algn="l">
              <a:spcBef>
                <a:spcPts val="0"/>
              </a:spcBef>
              <a:spcAft>
                <a:spcPts val="0"/>
              </a:spcAft>
              <a:buSzPts val="1300"/>
              <a:buChar char="●"/>
            </a:pPr>
            <a:r>
              <a:rPr lang="en"/>
              <a:t>Let’s do it together.</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Notice that 4 words must be identical: </a:t>
            </a:r>
            <a:endParaRPr/>
          </a:p>
          <a:p>
            <a:pPr indent="-311150" lvl="0" marL="457200" rtl="0" algn="l">
              <a:spcBef>
                <a:spcPts val="1200"/>
              </a:spcBef>
              <a:spcAft>
                <a:spcPts val="0"/>
              </a:spcAft>
              <a:buSzPts val="1300"/>
              <a:buAutoNum type="arabicPeriod"/>
            </a:pPr>
            <a:r>
              <a:rPr lang="en"/>
              <a:t>The name of the attribute (self.radius)</a:t>
            </a:r>
            <a:endParaRPr/>
          </a:p>
          <a:p>
            <a:pPr indent="-311150" lvl="0" marL="457200" rtl="0" algn="l">
              <a:spcBef>
                <a:spcPts val="0"/>
              </a:spcBef>
              <a:spcAft>
                <a:spcPts val="0"/>
              </a:spcAft>
              <a:buSzPts val="1300"/>
              <a:buAutoNum type="arabicPeriod"/>
            </a:pPr>
            <a:r>
              <a:rPr lang="en"/>
              <a:t>The “function“ name of the getter/property (radius) </a:t>
            </a:r>
            <a:endParaRPr/>
          </a:p>
          <a:p>
            <a:pPr indent="-311150" lvl="0" marL="457200" rtl="0" algn="l">
              <a:spcBef>
                <a:spcPts val="0"/>
              </a:spcBef>
              <a:spcAft>
                <a:spcPts val="0"/>
              </a:spcAft>
              <a:buSzPts val="1300"/>
              <a:buAutoNum type="arabicPeriod"/>
            </a:pPr>
            <a:r>
              <a:rPr lang="en"/>
              <a:t>The name of the setter decorator (@radius.setter)</a:t>
            </a:r>
            <a:endParaRPr/>
          </a:p>
          <a:p>
            <a:pPr indent="-311150" lvl="0" marL="457200" rtl="0" algn="l">
              <a:spcBef>
                <a:spcPts val="0"/>
              </a:spcBef>
              <a:spcAft>
                <a:spcPts val="0"/>
              </a:spcAft>
              <a:buSzPts val="1300"/>
              <a:buAutoNum type="arabicPeriod"/>
            </a:pPr>
            <a:r>
              <a:rPr lang="en"/>
              <a:t>The “function” name of the setter (radius)</a:t>
            </a:r>
            <a:endParaRPr/>
          </a:p>
        </p:txBody>
      </p:sp>
      <p:pic>
        <p:nvPicPr>
          <p:cNvPr id="149" name="Google Shape;149;p16"/>
          <p:cNvPicPr preferRelativeResize="0"/>
          <p:nvPr/>
        </p:nvPicPr>
        <p:blipFill>
          <a:blip r:embed="rId3">
            <a:alphaModFix/>
          </a:blip>
          <a:stretch>
            <a:fillRect/>
          </a:stretch>
        </p:blipFill>
        <p:spPr>
          <a:xfrm>
            <a:off x="4933675" y="1489550"/>
            <a:ext cx="2098325" cy="1725125"/>
          </a:xfrm>
          <a:prstGeom prst="rect">
            <a:avLst/>
          </a:prstGeom>
          <a:noFill/>
          <a:ln>
            <a:noFill/>
          </a:ln>
        </p:spPr>
      </p:pic>
      <p:pic>
        <p:nvPicPr>
          <p:cNvPr id="150" name="Google Shape;150;p16"/>
          <p:cNvPicPr preferRelativeResize="0"/>
          <p:nvPr/>
        </p:nvPicPr>
        <p:blipFill>
          <a:blip r:embed="rId4">
            <a:alphaModFix/>
          </a:blip>
          <a:stretch>
            <a:fillRect/>
          </a:stretch>
        </p:blipFill>
        <p:spPr>
          <a:xfrm>
            <a:off x="6821200" y="2964204"/>
            <a:ext cx="2098325" cy="17251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Property Syntax</a:t>
            </a:r>
            <a:endParaRPr/>
          </a:p>
        </p:txBody>
      </p:sp>
      <p:sp>
        <p:nvSpPr>
          <p:cNvPr id="156" name="Google Shape;156;p17"/>
          <p:cNvSpPr txBox="1"/>
          <p:nvPr>
            <p:ph idx="1" type="body"/>
          </p:nvPr>
        </p:nvSpPr>
        <p:spPr>
          <a:xfrm>
            <a:off x="819150" y="1990725"/>
            <a:ext cx="4401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Notice how the property/getter returns self._radius. We did not add that attribute in the constructor. Where did it come from?</a:t>
            </a:r>
            <a:endParaRPr/>
          </a:p>
          <a:p>
            <a:pPr indent="-311150" lvl="0" marL="457200" rtl="0" algn="l">
              <a:spcBef>
                <a:spcPts val="0"/>
              </a:spcBef>
              <a:spcAft>
                <a:spcPts val="0"/>
              </a:spcAft>
              <a:buSzPts val="1300"/>
              <a:buChar char="●"/>
            </a:pPr>
            <a:r>
              <a:rPr lang="en"/>
              <a:t>When you write a </a:t>
            </a:r>
            <a:r>
              <a:rPr lang="en"/>
              <a:t>property</a:t>
            </a:r>
            <a:r>
              <a:rPr lang="en"/>
              <a:t>, the python interpreter will automatically create an underlying attribute of the same name as the property with an _underscore. </a:t>
            </a:r>
            <a:endParaRPr/>
          </a:p>
          <a:p>
            <a:pPr indent="-311150" lvl="0" marL="457200" rtl="0" algn="l">
              <a:spcBef>
                <a:spcPts val="0"/>
              </a:spcBef>
              <a:spcAft>
                <a:spcPts val="0"/>
              </a:spcAft>
              <a:buSzPts val="1300"/>
              <a:buChar char="●"/>
            </a:pPr>
            <a:r>
              <a:rPr lang="en"/>
              <a:t>In other words, since I wrote a property called radius, under the hood, an attribute called _radius was created.</a:t>
            </a:r>
            <a:endParaRPr/>
          </a:p>
        </p:txBody>
      </p:sp>
      <p:pic>
        <p:nvPicPr>
          <p:cNvPr id="157" name="Google Shape;157;p17"/>
          <p:cNvPicPr preferRelativeResize="0"/>
          <p:nvPr/>
        </p:nvPicPr>
        <p:blipFill>
          <a:blip r:embed="rId3">
            <a:alphaModFix/>
          </a:blip>
          <a:stretch>
            <a:fillRect/>
          </a:stretch>
        </p:blipFill>
        <p:spPr>
          <a:xfrm>
            <a:off x="5559119" y="1990725"/>
            <a:ext cx="2977581" cy="24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advantage</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Realize now that we can go back to writing all of our attributes like we used to. No need for getters and setters. No need for private (underscores) or for  properties until the attributes require added functionality. Why?</a:t>
            </a:r>
            <a:endParaRPr/>
          </a:p>
          <a:p>
            <a:pPr indent="-311150" lvl="0" marL="457200" rtl="0" algn="l">
              <a:spcBef>
                <a:spcPts val="0"/>
              </a:spcBef>
              <a:spcAft>
                <a:spcPts val="0"/>
              </a:spcAft>
              <a:buSzPts val="1300"/>
              <a:buChar char="●"/>
            </a:pPr>
            <a:r>
              <a:rPr lang="en"/>
              <a:t>Let’s illustrate with an example. If we have a class Person with an attribute “.name” and then 1 year later, there is a requirement to capitalize the first letter of a person’s name, we can simply make “.name” into a property which will make sure to capitalize the first letter of name by using an underlying setter. Nobody who was using the “.name” attribute will have  code that will break as a result of this change because both the attribute “.name” and the property “.name” look identical.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Write a class called Rectangle with a property for length and a property for width. (It will be about 15 lines of code. You </a:t>
            </a:r>
            <a:r>
              <a:rPr lang="en"/>
              <a:t>have 10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Guidelines: When and how to use properties</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4325" lvl="0" marL="457200" rtl="0" algn="l">
              <a:spcBef>
                <a:spcPts val="0"/>
              </a:spcBef>
              <a:spcAft>
                <a:spcPts val="0"/>
              </a:spcAft>
              <a:buClr>
                <a:srgbClr val="222222"/>
              </a:buClr>
              <a:buSzPts val="1350"/>
              <a:buFont typeface="Roboto"/>
              <a:buChar char="●"/>
            </a:pPr>
            <a:r>
              <a:rPr lang="en" sz="1350">
                <a:solidFill>
                  <a:srgbClr val="222222"/>
                </a:solidFill>
                <a:highlight>
                  <a:srgbClr val="FFFFFF"/>
                </a:highlight>
                <a:latin typeface="Roboto"/>
                <a:ea typeface="Roboto"/>
                <a:cs typeface="Roboto"/>
                <a:sym typeface="Roboto"/>
              </a:rPr>
              <a:t>Use public attributes whenever appropriate, even if you expect the attribute to require functional behavior in the future. (yes, this contradicts what I told you about getters and setters).</a:t>
            </a:r>
            <a:endParaRPr sz="1350">
              <a:solidFill>
                <a:srgbClr val="222222"/>
              </a:solidFill>
              <a:highlight>
                <a:srgbClr val="FFFFFF"/>
              </a:highlight>
              <a:latin typeface="Roboto"/>
              <a:ea typeface="Roboto"/>
              <a:cs typeface="Roboto"/>
              <a:sym typeface="Roboto"/>
            </a:endParaRPr>
          </a:p>
          <a:p>
            <a:pPr indent="-314325" lvl="0" marL="457200" rtl="0" algn="l">
              <a:spcBef>
                <a:spcPts val="0"/>
              </a:spcBef>
              <a:spcAft>
                <a:spcPts val="0"/>
              </a:spcAft>
              <a:buClr>
                <a:srgbClr val="222222"/>
              </a:buClr>
              <a:buSzPts val="1350"/>
              <a:buFont typeface="Roboto"/>
              <a:buChar char="●"/>
            </a:pPr>
            <a:r>
              <a:rPr lang="en" sz="1350">
                <a:solidFill>
                  <a:srgbClr val="222222"/>
                </a:solidFill>
                <a:highlight>
                  <a:srgbClr val="FFFFFF"/>
                </a:highlight>
                <a:latin typeface="Roboto"/>
                <a:ea typeface="Roboto"/>
                <a:cs typeface="Roboto"/>
                <a:sym typeface="Roboto"/>
              </a:rPr>
              <a:t>Avoid defining setter and getter methods for your attributes. You can always turn them into properties if needed.</a:t>
            </a:r>
            <a:endParaRPr sz="1350">
              <a:solidFill>
                <a:srgbClr val="222222"/>
              </a:solidFill>
              <a:highlight>
                <a:srgbClr val="FFFFFF"/>
              </a:highlight>
              <a:latin typeface="Roboto"/>
              <a:ea typeface="Roboto"/>
              <a:cs typeface="Roboto"/>
              <a:sym typeface="Roboto"/>
            </a:endParaRPr>
          </a:p>
          <a:p>
            <a:pPr indent="-314325" lvl="0" marL="457200" rtl="0" algn="l">
              <a:spcBef>
                <a:spcPts val="0"/>
              </a:spcBef>
              <a:spcAft>
                <a:spcPts val="0"/>
              </a:spcAft>
              <a:buClr>
                <a:srgbClr val="222222"/>
              </a:buClr>
              <a:buSzPts val="1350"/>
              <a:buFont typeface="Roboto"/>
              <a:buChar char="●"/>
            </a:pPr>
            <a:r>
              <a:rPr lang="en" sz="1350">
                <a:solidFill>
                  <a:srgbClr val="222222"/>
                </a:solidFill>
                <a:highlight>
                  <a:srgbClr val="FFFFFF"/>
                </a:highlight>
                <a:latin typeface="Roboto"/>
                <a:ea typeface="Roboto"/>
                <a:cs typeface="Roboto"/>
                <a:sym typeface="Roboto"/>
              </a:rPr>
              <a:t>Use properties when you need to attach behavior to attributes and keep using them as regular attributes in your code.</a:t>
            </a:r>
            <a:endParaRPr sz="1350">
              <a:solidFill>
                <a:srgbClr val="222222"/>
              </a:solidFill>
              <a:highlight>
                <a:srgbClr val="FFFFFF"/>
              </a:highlight>
              <a:latin typeface="Roboto"/>
              <a:ea typeface="Roboto"/>
              <a:cs typeface="Roboto"/>
              <a:sym typeface="Roboto"/>
            </a:endParaRPr>
          </a:p>
          <a:p>
            <a:pPr indent="-314325" lvl="0" marL="457200" rtl="0" algn="l">
              <a:spcBef>
                <a:spcPts val="0"/>
              </a:spcBef>
              <a:spcAft>
                <a:spcPts val="0"/>
              </a:spcAft>
              <a:buClr>
                <a:srgbClr val="222222"/>
              </a:buClr>
              <a:buSzPts val="1350"/>
              <a:buFont typeface="Roboto"/>
              <a:buChar char="●"/>
            </a:pPr>
            <a:r>
              <a:rPr lang="en" sz="1350">
                <a:solidFill>
                  <a:srgbClr val="222222"/>
                </a:solidFill>
                <a:highlight>
                  <a:srgbClr val="FFFFFF"/>
                </a:highlight>
                <a:latin typeface="Roboto"/>
                <a:ea typeface="Roboto"/>
                <a:cs typeface="Roboto"/>
                <a:sym typeface="Roboto"/>
              </a:rPr>
              <a:t>Avoid side effects in properties because no one would expect operations like assignments to cause any side effects.</a:t>
            </a:r>
            <a:endParaRPr sz="1350">
              <a:solidFill>
                <a:srgbClr val="222222"/>
              </a:solidFill>
              <a:highlight>
                <a:srgbClr val="FFFFFF"/>
              </a:highlight>
              <a:latin typeface="Roboto"/>
              <a:ea typeface="Roboto"/>
              <a:cs typeface="Roboto"/>
              <a:sym typeface="Roboto"/>
            </a:endParaRPr>
          </a:p>
          <a:p>
            <a:pPr indent="0" lvl="0" marL="0" rtl="0" algn="l">
              <a:spcBef>
                <a:spcPts val="1400"/>
              </a:spcBef>
              <a:spcAft>
                <a:spcPts val="1400"/>
              </a:spcAft>
              <a:buNone/>
            </a:pPr>
            <a:r>
              <a:rPr lang="en" sz="1350">
                <a:solidFill>
                  <a:srgbClr val="222222"/>
                </a:solidFill>
                <a:highlight>
                  <a:srgbClr val="FFFFFF"/>
                </a:highlight>
                <a:latin typeface="Roboto"/>
                <a:ea typeface="Roboto"/>
                <a:cs typeface="Roboto"/>
                <a:sym typeface="Roboto"/>
              </a:rPr>
              <a:t>Source: realpython.com</a:t>
            </a:r>
            <a:endParaRPr sz="1350">
              <a:solidFill>
                <a:srgbClr val="22222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 Aware</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Properties do have drawbacks. There are some cases that you will want to use a getter or setter and NOT a property. We will not go into it now, but you should be aware of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