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aa94a05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aa94a05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c4108d43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c4108d43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c4108d43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c4108d43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c4108d43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c4108d43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c4108d43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c4108d43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c4108d43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c4108d43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blog.teclado.com/python-abc-abstract-base-class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OOP - Lesson 16 - </a:t>
            </a:r>
            <a:r>
              <a:rPr lang="en"/>
              <a:t>Abstract Classes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an Abstract Class?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An abstract class is a class that does not get instantiated. Instead, it serves as a blueprint for other classes. </a:t>
            </a:r>
            <a:endParaRPr/>
          </a:p>
          <a:p>
            <a:pPr indent="-311150" lvl="0" marL="457200" rtl="0" algn="l">
              <a:spcBef>
                <a:spcPts val="0"/>
              </a:spcBef>
              <a:spcAft>
                <a:spcPts val="0"/>
              </a:spcAft>
              <a:buSzPts val="1300"/>
              <a:buChar char="●"/>
            </a:pPr>
            <a:r>
              <a:rPr lang="en"/>
              <a:t>The way it serves as a blueprint is by being a base class. </a:t>
            </a:r>
            <a:endParaRPr/>
          </a:p>
          <a:p>
            <a:pPr indent="-311150" lvl="0" marL="457200" rtl="0" algn="l">
              <a:spcBef>
                <a:spcPts val="0"/>
              </a:spcBef>
              <a:spcAft>
                <a:spcPts val="0"/>
              </a:spcAft>
              <a:buSzPts val="1300"/>
              <a:buChar char="●"/>
            </a:pPr>
            <a:r>
              <a:rPr lang="en"/>
              <a:t>The advantage: it forces you to write cleaner code. </a:t>
            </a:r>
            <a:endParaRPr/>
          </a:p>
          <a:p>
            <a:pPr indent="-311150" lvl="0" marL="457200" rtl="0" algn="l">
              <a:spcBef>
                <a:spcPts val="0"/>
              </a:spcBef>
              <a:spcAft>
                <a:spcPts val="0"/>
              </a:spcAft>
              <a:buSzPts val="1300"/>
              <a:buChar char="●"/>
            </a:pPr>
            <a:r>
              <a:rPr lang="en"/>
              <a:t>For example, Animal would be an </a:t>
            </a:r>
            <a:r>
              <a:rPr lang="en"/>
              <a:t>abstract</a:t>
            </a:r>
            <a:r>
              <a:rPr lang="en"/>
              <a:t> class since you have no need to make an instance of Animal. Class Horse and Rabbit would be concrete classes that inherit from the abstract Animal class. Animal class would define an abstract method called feed(). That will force all the derived classes to define their own feed() method.</a:t>
            </a:r>
            <a:endParaRPr/>
          </a:p>
          <a:p>
            <a:pPr indent="-311150" lvl="0" marL="457200" rtl="0" algn="l">
              <a:spcBef>
                <a:spcPts val="0"/>
              </a:spcBef>
              <a:spcAft>
                <a:spcPts val="0"/>
              </a:spcAft>
              <a:buSzPts val="1300"/>
              <a:buChar char="●"/>
            </a:pPr>
            <a:r>
              <a:rPr lang="en"/>
              <a:t>Another example is the Person class that you coded in your CampAssignment. Person class did not need a </a:t>
            </a:r>
            <a:r>
              <a:rPr b="1" lang="en"/>
              <a:t>concrete </a:t>
            </a:r>
            <a:r>
              <a:rPr lang="en"/>
              <a:t>implementation so that would be great for an abstract class. Camper class and Counselor class would still be the derived classes and would be </a:t>
            </a:r>
            <a:r>
              <a:rPr b="1" lang="en"/>
              <a:t>concrete</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838325" y="652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 - Abstract Classes</a:t>
            </a:r>
            <a:endParaRPr/>
          </a:p>
        </p:txBody>
      </p:sp>
      <p:sp>
        <p:nvSpPr>
          <p:cNvPr id="141" name="Google Shape;141;p15"/>
          <p:cNvSpPr txBox="1"/>
          <p:nvPr>
            <p:ph idx="1" type="body"/>
          </p:nvPr>
        </p:nvSpPr>
        <p:spPr>
          <a:xfrm>
            <a:off x="819150" y="1990725"/>
            <a:ext cx="45741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way to define an abstract class is by inheriting from</a:t>
            </a:r>
            <a:br>
              <a:rPr lang="en"/>
            </a:br>
            <a:r>
              <a:rPr lang="en"/>
              <a:t> ABC (Abstract Base Class):</a:t>
            </a:r>
            <a:endParaRPr/>
          </a:p>
          <a:p>
            <a:pPr indent="-311150" lvl="0" marL="457200" rtl="0" algn="l">
              <a:spcBef>
                <a:spcPts val="0"/>
              </a:spcBef>
              <a:spcAft>
                <a:spcPts val="0"/>
              </a:spcAft>
              <a:buSzPts val="1300"/>
              <a:buChar char="●"/>
            </a:pPr>
            <a:r>
              <a:rPr lang="en"/>
              <a:t> The way to define an abstract method is by using the @abstractmethod decorator.</a:t>
            </a:r>
            <a:endParaRPr/>
          </a:p>
          <a:p>
            <a:pPr indent="-298450" lvl="1" marL="914400" rtl="0" algn="l">
              <a:spcBef>
                <a:spcPts val="0"/>
              </a:spcBef>
              <a:spcAft>
                <a:spcPts val="0"/>
              </a:spcAft>
              <a:buSzPts val="1100"/>
              <a:buChar char="○"/>
            </a:pPr>
            <a:r>
              <a:rPr lang="en"/>
              <a:t>Notice that the </a:t>
            </a:r>
            <a:r>
              <a:rPr lang="en"/>
              <a:t>method</a:t>
            </a:r>
            <a:r>
              <a:rPr lang="en"/>
              <a:t> does not have a body, it just says “pass”</a:t>
            </a:r>
            <a:endParaRPr/>
          </a:p>
          <a:p>
            <a:pPr indent="-311150" lvl="0" marL="457200" rtl="0" algn="l">
              <a:spcBef>
                <a:spcPts val="0"/>
              </a:spcBef>
              <a:spcAft>
                <a:spcPts val="0"/>
              </a:spcAft>
              <a:buSzPts val="1300"/>
              <a:buChar char="●"/>
            </a:pPr>
            <a:r>
              <a:rPr lang="en"/>
              <a:t>Any class that inherits from Animal is now forced to implement a feed() method. If it does not, the code will raise an error</a:t>
            </a:r>
            <a:endParaRPr/>
          </a:p>
        </p:txBody>
      </p:sp>
      <p:pic>
        <p:nvPicPr>
          <p:cNvPr id="142" name="Google Shape;142;p15"/>
          <p:cNvPicPr preferRelativeResize="0"/>
          <p:nvPr/>
        </p:nvPicPr>
        <p:blipFill>
          <a:blip r:embed="rId3">
            <a:alphaModFix/>
          </a:blip>
          <a:stretch>
            <a:fillRect/>
          </a:stretch>
        </p:blipFill>
        <p:spPr>
          <a:xfrm>
            <a:off x="5501463" y="2046850"/>
            <a:ext cx="3209925" cy="133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 - Abstract method parameters </a:t>
            </a:r>
            <a:endParaRPr/>
          </a:p>
        </p:txBody>
      </p:sp>
      <p:sp>
        <p:nvSpPr>
          <p:cNvPr id="148" name="Google Shape;148;p16"/>
          <p:cNvSpPr txBox="1"/>
          <p:nvPr>
            <p:ph idx="1" type="body"/>
          </p:nvPr>
        </p:nvSpPr>
        <p:spPr>
          <a:xfrm>
            <a:off x="819150" y="1563175"/>
            <a:ext cx="3497700" cy="287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the abstract class has parameters in the abstract method, the derived classes must have those parameters in the method as well</a:t>
            </a:r>
            <a:endParaRPr/>
          </a:p>
          <a:p>
            <a:pPr indent="-298450" lvl="1" marL="914400" rtl="0" algn="l">
              <a:spcBef>
                <a:spcPts val="0"/>
              </a:spcBef>
              <a:spcAft>
                <a:spcPts val="0"/>
              </a:spcAft>
              <a:buSzPts val="1100"/>
              <a:buChar char="○"/>
            </a:pPr>
            <a:r>
              <a:rPr lang="en"/>
              <a:t>The derived classes can also add other parameters if it wants to</a:t>
            </a:r>
            <a:br>
              <a:rPr lang="en"/>
            </a:br>
            <a:endParaRPr/>
          </a:p>
        </p:txBody>
      </p:sp>
      <p:pic>
        <p:nvPicPr>
          <p:cNvPr id="149" name="Google Shape;149;p16"/>
          <p:cNvPicPr preferRelativeResize="0"/>
          <p:nvPr/>
        </p:nvPicPr>
        <p:blipFill>
          <a:blip r:embed="rId3">
            <a:alphaModFix/>
          </a:blip>
          <a:stretch>
            <a:fillRect/>
          </a:stretch>
        </p:blipFill>
        <p:spPr>
          <a:xfrm>
            <a:off x="4411921" y="1850500"/>
            <a:ext cx="4449034" cy="244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Non-abstract members of Abstract Class</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An abstract class can also define a method that is not abstract if the </a:t>
            </a:r>
            <a:r>
              <a:rPr lang="en"/>
              <a:t>functionality</a:t>
            </a:r>
            <a:r>
              <a:rPr lang="en"/>
              <a:t> can be shared across all of its derived classes. For example, Animal class can define a sleep() method with a body, since the body of that method does not change between different types of Animals. (Where are my zookeepers??)</a:t>
            </a:r>
            <a:endParaRPr/>
          </a:p>
          <a:p>
            <a:pPr indent="-311150" lvl="0" marL="457200" rtl="0" algn="l">
              <a:spcBef>
                <a:spcPts val="0"/>
              </a:spcBef>
              <a:spcAft>
                <a:spcPts val="0"/>
              </a:spcAft>
              <a:buSzPts val="1300"/>
              <a:buChar char="●"/>
            </a:pPr>
            <a:r>
              <a:rPr lang="en"/>
              <a:t>Such a method would work like a regular Base class’s method. Meaning, if you would call my_monkey.sleep(), it would hit the method of the Animal 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 - Abstract Properties</a:t>
            </a:r>
            <a:endParaRPr/>
          </a:p>
        </p:txBody>
      </p:sp>
      <p:sp>
        <p:nvSpPr>
          <p:cNvPr id="161" name="Google Shape;161;p18"/>
          <p:cNvSpPr txBox="1"/>
          <p:nvPr>
            <p:ph idx="1" type="body"/>
          </p:nvPr>
        </p:nvSpPr>
        <p:spPr>
          <a:xfrm>
            <a:off x="819150" y="1990725"/>
            <a:ext cx="51228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You can define an </a:t>
            </a:r>
            <a:r>
              <a:rPr lang="en"/>
              <a:t>abstract</a:t>
            </a:r>
            <a:r>
              <a:rPr lang="en"/>
              <a:t> property by using both the @property decorator and the @abstract method decorator</a:t>
            </a:r>
            <a:endParaRPr/>
          </a:p>
          <a:p>
            <a:pPr indent="-311150" lvl="0" marL="457200" rtl="0" algn="l">
              <a:spcBef>
                <a:spcPts val="0"/>
              </a:spcBef>
              <a:spcAft>
                <a:spcPts val="0"/>
              </a:spcAft>
              <a:buSzPts val="1300"/>
              <a:buChar char="●"/>
            </a:pPr>
            <a:r>
              <a:rPr lang="en"/>
              <a:t>Our animals will each need to define a concrete diet property which will store a list of allowed foods.</a:t>
            </a:r>
            <a:endParaRPr/>
          </a:p>
          <a:p>
            <a:pPr indent="-311150" lvl="0" marL="457200" rtl="0" algn="l">
              <a:spcBef>
                <a:spcPts val="0"/>
              </a:spcBef>
              <a:spcAft>
                <a:spcPts val="0"/>
              </a:spcAft>
              <a:buSzPts val="1300"/>
              <a:buChar char="●"/>
            </a:pPr>
            <a:r>
              <a:rPr lang="en"/>
              <a:t>Then we can implement a concrete property (getter and setter) in the Animal class (which is an abstract class) called next food to eat. Before setting its value, it will check the diet of the Animal (which will step into the concrete class’s diet property) and check that the value passed in to the next food to eat is allowed.</a:t>
            </a:r>
            <a:endParaRPr/>
          </a:p>
        </p:txBody>
      </p:sp>
      <p:pic>
        <p:nvPicPr>
          <p:cNvPr id="162" name="Google Shape;162;p18"/>
          <p:cNvPicPr preferRelativeResize="0"/>
          <p:nvPr/>
        </p:nvPicPr>
        <p:blipFill>
          <a:blip r:embed="rId3">
            <a:alphaModFix/>
          </a:blip>
          <a:stretch>
            <a:fillRect/>
          </a:stretch>
        </p:blipFill>
        <p:spPr>
          <a:xfrm>
            <a:off x="5990350" y="1566450"/>
            <a:ext cx="1676400" cy="1143000"/>
          </a:xfrm>
          <a:prstGeom prst="rect">
            <a:avLst/>
          </a:prstGeom>
          <a:noFill/>
          <a:ln>
            <a:noFill/>
          </a:ln>
        </p:spPr>
      </p:pic>
      <p:pic>
        <p:nvPicPr>
          <p:cNvPr id="163" name="Google Shape;163;p18"/>
          <p:cNvPicPr preferRelativeResize="0"/>
          <p:nvPr/>
        </p:nvPicPr>
        <p:blipFill>
          <a:blip r:embed="rId4">
            <a:alphaModFix/>
          </a:blip>
          <a:stretch>
            <a:fillRect/>
          </a:stretch>
        </p:blipFill>
        <p:spPr>
          <a:xfrm>
            <a:off x="5990347" y="2915347"/>
            <a:ext cx="4998074" cy="177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479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Assignment</a:t>
            </a:r>
            <a:endParaRPr/>
          </a:p>
        </p:txBody>
      </p:sp>
      <p:sp>
        <p:nvSpPr>
          <p:cNvPr id="169" name="Google Shape;169;p19"/>
          <p:cNvSpPr txBox="1"/>
          <p:nvPr>
            <p:ph idx="1" type="body"/>
          </p:nvPr>
        </p:nvSpPr>
        <p:spPr>
          <a:xfrm>
            <a:off x="720750" y="953775"/>
            <a:ext cx="7604100" cy="3893100"/>
          </a:xfrm>
          <a:prstGeom prst="rect">
            <a:avLst/>
          </a:prstGeom>
        </p:spPr>
        <p:txBody>
          <a:bodyPr anchorCtr="0" anchor="t" bIns="91425" lIns="91425" spcFirstLastPara="1" rIns="91425" wrap="square" tIns="91425">
            <a:normAutofit/>
          </a:bodyPr>
          <a:lstStyle/>
          <a:p>
            <a:pPr indent="0" lvl="0" marL="0" rtl="0" algn="l">
              <a:lnSpc>
                <a:spcPct val="105000"/>
              </a:lnSpc>
              <a:spcBef>
                <a:spcPts val="1200"/>
              </a:spcBef>
              <a:spcAft>
                <a:spcPts val="0"/>
              </a:spcAft>
              <a:buSzPts val="1018"/>
              <a:buNone/>
            </a:pPr>
            <a:r>
              <a:rPr lang="en" sz="1010">
                <a:solidFill>
                  <a:srgbClr val="212529"/>
                </a:solidFill>
                <a:highlight>
                  <a:srgbClr val="FFFFFF"/>
                </a:highlight>
                <a:latin typeface="Roboto"/>
                <a:ea typeface="Roboto"/>
                <a:cs typeface="Roboto"/>
                <a:sym typeface="Roboto"/>
              </a:rPr>
              <a:t>Develop a payroll program for a company.</a:t>
            </a:r>
            <a:br>
              <a:rPr lang="en" sz="1010">
                <a:solidFill>
                  <a:srgbClr val="212529"/>
                </a:solidFill>
                <a:highlight>
                  <a:srgbClr val="FFFFFF"/>
                </a:highlight>
                <a:latin typeface="Roboto"/>
                <a:ea typeface="Roboto"/>
                <a:cs typeface="Roboto"/>
                <a:sym typeface="Roboto"/>
              </a:rPr>
            </a:br>
            <a:r>
              <a:rPr lang="en" sz="1010">
                <a:solidFill>
                  <a:srgbClr val="212529"/>
                </a:solidFill>
                <a:highlight>
                  <a:srgbClr val="FFFFFF"/>
                </a:highlight>
                <a:latin typeface="Roboto"/>
                <a:ea typeface="Roboto"/>
                <a:cs typeface="Roboto"/>
                <a:sym typeface="Roboto"/>
              </a:rPr>
              <a:t>The company has two groups of employees: salaried employees and hourly employees. The salaried employees get a fixed weekly salary while the hourly employees get paid by hourly wages per week.</a:t>
            </a:r>
            <a:br>
              <a:rPr lang="en" sz="1010">
                <a:solidFill>
                  <a:srgbClr val="212529"/>
                </a:solidFill>
                <a:highlight>
                  <a:srgbClr val="FFFFFF"/>
                </a:highlight>
                <a:latin typeface="Roboto"/>
                <a:ea typeface="Roboto"/>
                <a:cs typeface="Roboto"/>
                <a:sym typeface="Roboto"/>
              </a:rPr>
            </a:br>
            <a:r>
              <a:rPr lang="en" sz="1010">
                <a:solidFill>
                  <a:srgbClr val="212529"/>
                </a:solidFill>
                <a:highlight>
                  <a:srgbClr val="FFFFFF"/>
                </a:highlight>
                <a:latin typeface="Roboto"/>
                <a:ea typeface="Roboto"/>
                <a:cs typeface="Roboto"/>
                <a:sym typeface="Roboto"/>
              </a:rPr>
              <a:t>The payroll program needs to display employee names and their monthly earnings (salaries).</a:t>
            </a:r>
            <a:endParaRPr sz="1010">
              <a:solidFill>
                <a:srgbClr val="212529"/>
              </a:solidFill>
              <a:highlight>
                <a:srgbClr val="FFFFFF"/>
              </a:highlight>
              <a:latin typeface="Roboto"/>
              <a:ea typeface="Roboto"/>
              <a:cs typeface="Roboto"/>
              <a:sym typeface="Roboto"/>
            </a:endParaRPr>
          </a:p>
          <a:p>
            <a:pPr indent="0" lvl="0" marL="0" rtl="0" algn="l">
              <a:lnSpc>
                <a:spcPct val="105000"/>
              </a:lnSpc>
              <a:spcBef>
                <a:spcPts val="1200"/>
              </a:spcBef>
              <a:spcAft>
                <a:spcPts val="0"/>
              </a:spcAft>
              <a:buSzPts val="1018"/>
              <a:buNone/>
            </a:pPr>
            <a:r>
              <a:rPr lang="en" sz="1010">
                <a:solidFill>
                  <a:srgbClr val="212529"/>
                </a:solidFill>
                <a:highlight>
                  <a:srgbClr val="FFFFFF"/>
                </a:highlight>
                <a:latin typeface="Roboto"/>
                <a:ea typeface="Roboto"/>
                <a:cs typeface="Roboto"/>
                <a:sym typeface="Roboto"/>
              </a:rPr>
              <a:t>Instructions:</a:t>
            </a:r>
            <a:endParaRPr sz="1010">
              <a:solidFill>
                <a:srgbClr val="212529"/>
              </a:solidFill>
              <a:highlight>
                <a:srgbClr val="FFFFFF"/>
              </a:highlight>
              <a:latin typeface="Roboto"/>
              <a:ea typeface="Roboto"/>
              <a:cs typeface="Roboto"/>
              <a:sym typeface="Roboto"/>
            </a:endParaRPr>
          </a:p>
          <a:p>
            <a:pPr indent="-292735" lvl="0" marL="457200" rtl="0" algn="l">
              <a:lnSpc>
                <a:spcPct val="105000"/>
              </a:lnSpc>
              <a:spcBef>
                <a:spcPts val="1200"/>
              </a:spcBef>
              <a:spcAft>
                <a:spcPts val="0"/>
              </a:spcAft>
              <a:buClr>
                <a:srgbClr val="212529"/>
              </a:buClr>
              <a:buSzPts val="1010"/>
              <a:buFont typeface="Roboto"/>
              <a:buAutoNum type="arabicParenR"/>
            </a:pPr>
            <a:r>
              <a:rPr lang="en" sz="1010">
                <a:solidFill>
                  <a:srgbClr val="212529"/>
                </a:solidFill>
                <a:highlight>
                  <a:srgbClr val="FFFFFF"/>
                </a:highlight>
                <a:latin typeface="Roboto"/>
                <a:ea typeface="Roboto"/>
                <a:cs typeface="Roboto"/>
                <a:sym typeface="Roboto"/>
              </a:rPr>
              <a:t>Write an abstract Employee class and 2 concrete classes for HourlyEmployee and Salariedemployee</a:t>
            </a:r>
            <a:endParaRPr sz="1010">
              <a:solidFill>
                <a:srgbClr val="212529"/>
              </a:solidFill>
              <a:highlight>
                <a:srgbClr val="FFFFFF"/>
              </a:highlight>
              <a:latin typeface="Roboto"/>
              <a:ea typeface="Roboto"/>
              <a:cs typeface="Roboto"/>
              <a:sym typeface="Roboto"/>
            </a:endParaRPr>
          </a:p>
          <a:p>
            <a:pPr indent="-292735" lvl="0" marL="457200" rtl="0" algn="l">
              <a:lnSpc>
                <a:spcPct val="105000"/>
              </a:lnSpc>
              <a:spcBef>
                <a:spcPts val="0"/>
              </a:spcBef>
              <a:spcAft>
                <a:spcPts val="0"/>
              </a:spcAft>
              <a:buClr>
                <a:srgbClr val="212529"/>
              </a:buClr>
              <a:buSzPts val="1010"/>
              <a:buFont typeface="Roboto"/>
              <a:buAutoNum type="arabicParenR"/>
            </a:pPr>
            <a:r>
              <a:rPr lang="en" sz="1010">
                <a:solidFill>
                  <a:srgbClr val="212529"/>
                </a:solidFill>
                <a:highlight>
                  <a:srgbClr val="FFFFFF"/>
                </a:highlight>
                <a:latin typeface="Roboto"/>
                <a:ea typeface="Roboto"/>
                <a:cs typeface="Roboto"/>
                <a:sym typeface="Roboto"/>
              </a:rPr>
              <a:t>Employee constructor should accept 2 parameters: firstname and lastname. Assign them to attributes</a:t>
            </a:r>
            <a:endParaRPr sz="1010">
              <a:solidFill>
                <a:srgbClr val="212529"/>
              </a:solidFill>
              <a:highlight>
                <a:srgbClr val="FFFFFF"/>
              </a:highlight>
              <a:latin typeface="Roboto"/>
              <a:ea typeface="Roboto"/>
              <a:cs typeface="Roboto"/>
              <a:sym typeface="Roboto"/>
            </a:endParaRPr>
          </a:p>
          <a:p>
            <a:pPr indent="-292735" lvl="0" marL="457200" rtl="0" algn="l">
              <a:lnSpc>
                <a:spcPct val="105000"/>
              </a:lnSpc>
              <a:spcBef>
                <a:spcPts val="0"/>
              </a:spcBef>
              <a:spcAft>
                <a:spcPts val="0"/>
              </a:spcAft>
              <a:buClr>
                <a:srgbClr val="212529"/>
              </a:buClr>
              <a:buSzPts val="1010"/>
              <a:buFont typeface="Roboto"/>
              <a:buAutoNum type="arabicParenR"/>
            </a:pPr>
            <a:r>
              <a:rPr lang="en" sz="1010">
                <a:solidFill>
                  <a:srgbClr val="212529"/>
                </a:solidFill>
                <a:highlight>
                  <a:srgbClr val="FFFFFF"/>
                </a:highlight>
                <a:latin typeface="Roboto"/>
                <a:ea typeface="Roboto"/>
                <a:cs typeface="Roboto"/>
                <a:sym typeface="Roboto"/>
              </a:rPr>
              <a:t>Employee should define a concrete property for full_name.</a:t>
            </a:r>
            <a:endParaRPr sz="1010">
              <a:solidFill>
                <a:srgbClr val="212529"/>
              </a:solidFill>
              <a:highlight>
                <a:srgbClr val="FFFFFF"/>
              </a:highlight>
              <a:latin typeface="Roboto"/>
              <a:ea typeface="Roboto"/>
              <a:cs typeface="Roboto"/>
              <a:sym typeface="Roboto"/>
            </a:endParaRPr>
          </a:p>
          <a:p>
            <a:pPr indent="-292735" lvl="0" marL="457200" rtl="0" algn="l">
              <a:lnSpc>
                <a:spcPct val="105000"/>
              </a:lnSpc>
              <a:spcBef>
                <a:spcPts val="0"/>
              </a:spcBef>
              <a:spcAft>
                <a:spcPts val="0"/>
              </a:spcAft>
              <a:buClr>
                <a:srgbClr val="212529"/>
              </a:buClr>
              <a:buSzPts val="1010"/>
              <a:buFont typeface="Roboto"/>
              <a:buAutoNum type="arabicParenR"/>
            </a:pPr>
            <a:r>
              <a:rPr lang="en" sz="1010">
                <a:solidFill>
                  <a:srgbClr val="212529"/>
                </a:solidFill>
                <a:highlight>
                  <a:srgbClr val="FFFFFF"/>
                </a:highlight>
                <a:latin typeface="Roboto"/>
                <a:ea typeface="Roboto"/>
                <a:cs typeface="Roboto"/>
                <a:sym typeface="Roboto"/>
              </a:rPr>
              <a:t>Employee should define an </a:t>
            </a:r>
            <a:r>
              <a:rPr lang="en" sz="1010">
                <a:solidFill>
                  <a:srgbClr val="212529"/>
                </a:solidFill>
                <a:highlight>
                  <a:srgbClr val="FFFFFF"/>
                </a:highlight>
                <a:latin typeface="Roboto"/>
                <a:ea typeface="Roboto"/>
                <a:cs typeface="Roboto"/>
                <a:sym typeface="Roboto"/>
              </a:rPr>
              <a:t>abstract</a:t>
            </a:r>
            <a:r>
              <a:rPr lang="en" sz="1010">
                <a:solidFill>
                  <a:srgbClr val="212529"/>
                </a:solidFill>
                <a:highlight>
                  <a:srgbClr val="FFFFFF"/>
                </a:highlight>
                <a:latin typeface="Roboto"/>
                <a:ea typeface="Roboto"/>
                <a:cs typeface="Roboto"/>
                <a:sym typeface="Roboto"/>
              </a:rPr>
              <a:t> method for get salary</a:t>
            </a:r>
            <a:endParaRPr sz="1010">
              <a:solidFill>
                <a:srgbClr val="212529"/>
              </a:solidFill>
              <a:highlight>
                <a:srgbClr val="FFFFFF"/>
              </a:highlight>
              <a:latin typeface="Roboto"/>
              <a:ea typeface="Roboto"/>
              <a:cs typeface="Roboto"/>
              <a:sym typeface="Roboto"/>
            </a:endParaRPr>
          </a:p>
          <a:p>
            <a:pPr indent="-292735" lvl="0" marL="457200" rtl="0" algn="l">
              <a:lnSpc>
                <a:spcPct val="105000"/>
              </a:lnSpc>
              <a:spcBef>
                <a:spcPts val="0"/>
              </a:spcBef>
              <a:spcAft>
                <a:spcPts val="0"/>
              </a:spcAft>
              <a:buClr>
                <a:srgbClr val="212529"/>
              </a:buClr>
              <a:buSzPts val="1010"/>
              <a:buFont typeface="Roboto"/>
              <a:buAutoNum type="arabicParenR"/>
            </a:pPr>
            <a:r>
              <a:rPr lang="en" sz="1010">
                <a:solidFill>
                  <a:srgbClr val="212529"/>
                </a:solidFill>
                <a:highlight>
                  <a:srgbClr val="FFFFFF"/>
                </a:highlight>
                <a:latin typeface="Roboto"/>
                <a:ea typeface="Roboto"/>
                <a:cs typeface="Roboto"/>
                <a:sym typeface="Roboto"/>
              </a:rPr>
              <a:t>HourlyEmployee should accept 2 parameters in addition to the parameters that it needs for the base class. The 2 additional parameters are hourly_rate and hours_worked_this_week. Assign them to attributes.</a:t>
            </a:r>
            <a:endParaRPr sz="1010">
              <a:solidFill>
                <a:srgbClr val="212529"/>
              </a:solidFill>
              <a:highlight>
                <a:srgbClr val="FFFFFF"/>
              </a:highlight>
              <a:latin typeface="Roboto"/>
              <a:ea typeface="Roboto"/>
              <a:cs typeface="Roboto"/>
              <a:sym typeface="Roboto"/>
            </a:endParaRPr>
          </a:p>
          <a:p>
            <a:pPr indent="-292735" lvl="0" marL="457200" rtl="0" algn="l">
              <a:lnSpc>
                <a:spcPct val="105000"/>
              </a:lnSpc>
              <a:spcBef>
                <a:spcPts val="0"/>
              </a:spcBef>
              <a:spcAft>
                <a:spcPts val="0"/>
              </a:spcAft>
              <a:buClr>
                <a:srgbClr val="212529"/>
              </a:buClr>
              <a:buSzPts val="1010"/>
              <a:buFont typeface="Roboto"/>
              <a:buAutoNum type="arabicParenR"/>
            </a:pPr>
            <a:r>
              <a:rPr lang="en" sz="1010">
                <a:solidFill>
                  <a:srgbClr val="212529"/>
                </a:solidFill>
                <a:highlight>
                  <a:srgbClr val="FFFFFF"/>
                </a:highlight>
                <a:latin typeface="Roboto"/>
                <a:ea typeface="Roboto"/>
                <a:cs typeface="Roboto"/>
                <a:sym typeface="Roboto"/>
              </a:rPr>
              <a:t>HourlyEmployee should define a concrete version of the get_salary method which will calculate the salary based on hourly_rate and hours_worked_this_week</a:t>
            </a:r>
            <a:endParaRPr sz="1010">
              <a:solidFill>
                <a:srgbClr val="212529"/>
              </a:solidFill>
              <a:highlight>
                <a:srgbClr val="FFFFFF"/>
              </a:highlight>
              <a:latin typeface="Roboto"/>
              <a:ea typeface="Roboto"/>
              <a:cs typeface="Roboto"/>
              <a:sym typeface="Roboto"/>
            </a:endParaRPr>
          </a:p>
          <a:p>
            <a:pPr indent="-292735" lvl="0" marL="457200" rtl="0" algn="l">
              <a:lnSpc>
                <a:spcPct val="105000"/>
              </a:lnSpc>
              <a:spcBef>
                <a:spcPts val="0"/>
              </a:spcBef>
              <a:spcAft>
                <a:spcPts val="0"/>
              </a:spcAft>
              <a:buClr>
                <a:srgbClr val="212529"/>
              </a:buClr>
              <a:buSzPts val="1010"/>
              <a:buFont typeface="Roboto"/>
              <a:buAutoNum type="arabicParenR"/>
            </a:pPr>
            <a:r>
              <a:rPr lang="en" sz="1010">
                <a:solidFill>
                  <a:srgbClr val="212529"/>
                </a:solidFill>
                <a:highlight>
                  <a:srgbClr val="FFFFFF"/>
                </a:highlight>
                <a:latin typeface="Roboto"/>
                <a:ea typeface="Roboto"/>
                <a:cs typeface="Roboto"/>
                <a:sym typeface="Roboto"/>
              </a:rPr>
              <a:t>Salaried_Employee’s constructor should accept 1 parameter in addition to the 2 required for the base class. The additional parameter is weekly_salary. Assign it to an attribute.</a:t>
            </a:r>
            <a:endParaRPr sz="1010">
              <a:solidFill>
                <a:srgbClr val="212529"/>
              </a:solidFill>
              <a:highlight>
                <a:srgbClr val="FFFFFF"/>
              </a:highlight>
              <a:latin typeface="Roboto"/>
              <a:ea typeface="Roboto"/>
              <a:cs typeface="Roboto"/>
              <a:sym typeface="Roboto"/>
            </a:endParaRPr>
          </a:p>
          <a:p>
            <a:pPr indent="-292735" lvl="0" marL="457200" rtl="0" algn="l">
              <a:lnSpc>
                <a:spcPct val="105000"/>
              </a:lnSpc>
              <a:spcBef>
                <a:spcPts val="0"/>
              </a:spcBef>
              <a:spcAft>
                <a:spcPts val="0"/>
              </a:spcAft>
              <a:buClr>
                <a:srgbClr val="212529"/>
              </a:buClr>
              <a:buSzPts val="1010"/>
              <a:buFont typeface="Roboto"/>
              <a:buAutoNum type="arabicParenR"/>
            </a:pPr>
            <a:r>
              <a:rPr lang="en" sz="1010">
                <a:solidFill>
                  <a:srgbClr val="212529"/>
                </a:solidFill>
                <a:highlight>
                  <a:srgbClr val="FFFFFF"/>
                </a:highlight>
                <a:latin typeface="Roboto"/>
                <a:ea typeface="Roboto"/>
                <a:cs typeface="Roboto"/>
                <a:sym typeface="Roboto"/>
              </a:rPr>
              <a:t>SalariedEmployee should define a concrete version of get_salary() using the weekly_salary attribute.</a:t>
            </a:r>
            <a:endParaRPr sz="1010">
              <a:solidFill>
                <a:srgbClr val="212529"/>
              </a:solidFill>
              <a:highlight>
                <a:srgbClr val="FFFFFF"/>
              </a:highlight>
              <a:latin typeface="Roboto"/>
              <a:ea typeface="Roboto"/>
              <a:cs typeface="Roboto"/>
              <a:sym typeface="Roboto"/>
            </a:endParaRPr>
          </a:p>
          <a:p>
            <a:pPr indent="-292735" lvl="0" marL="457200" rtl="0" algn="l">
              <a:lnSpc>
                <a:spcPct val="105000"/>
              </a:lnSpc>
              <a:spcBef>
                <a:spcPts val="0"/>
              </a:spcBef>
              <a:spcAft>
                <a:spcPts val="0"/>
              </a:spcAft>
              <a:buClr>
                <a:srgbClr val="212529"/>
              </a:buClr>
              <a:buSzPts val="1010"/>
              <a:buFont typeface="Roboto"/>
              <a:buAutoNum type="arabicParenR"/>
            </a:pPr>
            <a:r>
              <a:rPr lang="en" sz="1010">
                <a:solidFill>
                  <a:srgbClr val="212529"/>
                </a:solidFill>
                <a:highlight>
                  <a:srgbClr val="FFFFFF"/>
                </a:highlight>
                <a:latin typeface="Roboto"/>
                <a:ea typeface="Roboto"/>
                <a:cs typeface="Roboto"/>
                <a:sym typeface="Roboto"/>
              </a:rPr>
              <a:t>Main:</a:t>
            </a:r>
            <a:endParaRPr sz="1010">
              <a:solidFill>
                <a:srgbClr val="212529"/>
              </a:solidFill>
              <a:highlight>
                <a:srgbClr val="FFFFFF"/>
              </a:highlight>
              <a:latin typeface="Roboto"/>
              <a:ea typeface="Roboto"/>
              <a:cs typeface="Roboto"/>
              <a:sym typeface="Roboto"/>
            </a:endParaRPr>
          </a:p>
          <a:p>
            <a:pPr indent="-292735" lvl="1" marL="914400" rtl="0" algn="l">
              <a:lnSpc>
                <a:spcPct val="105000"/>
              </a:lnSpc>
              <a:spcBef>
                <a:spcPts val="0"/>
              </a:spcBef>
              <a:spcAft>
                <a:spcPts val="0"/>
              </a:spcAft>
              <a:buClr>
                <a:srgbClr val="212529"/>
              </a:buClr>
              <a:buSzPts val="1010"/>
              <a:buFont typeface="Roboto"/>
              <a:buAutoNum type="alphaLcParenR"/>
            </a:pPr>
            <a:r>
              <a:rPr lang="en" sz="1010">
                <a:solidFill>
                  <a:srgbClr val="212529"/>
                </a:solidFill>
                <a:highlight>
                  <a:srgbClr val="FFFFFF"/>
                </a:highlight>
                <a:latin typeface="Roboto"/>
                <a:ea typeface="Roboto"/>
                <a:cs typeface="Roboto"/>
                <a:sym typeface="Roboto"/>
              </a:rPr>
              <a:t>Instantiate 5 different employees (of a mixture of both type) Add all the employees to a list of Employee. </a:t>
            </a:r>
            <a:endParaRPr sz="1010">
              <a:solidFill>
                <a:srgbClr val="212529"/>
              </a:solidFill>
              <a:highlight>
                <a:srgbClr val="FFFFFF"/>
              </a:highlight>
              <a:latin typeface="Roboto"/>
              <a:ea typeface="Roboto"/>
              <a:cs typeface="Roboto"/>
              <a:sym typeface="Roboto"/>
            </a:endParaRPr>
          </a:p>
          <a:p>
            <a:pPr indent="-292735" lvl="1" marL="914400" rtl="0" algn="l">
              <a:lnSpc>
                <a:spcPct val="105000"/>
              </a:lnSpc>
              <a:spcBef>
                <a:spcPts val="0"/>
              </a:spcBef>
              <a:spcAft>
                <a:spcPts val="0"/>
              </a:spcAft>
              <a:buClr>
                <a:srgbClr val="212529"/>
              </a:buClr>
              <a:buSzPts val="1010"/>
              <a:buFont typeface="Roboto"/>
              <a:buAutoNum type="alphaLcParenR"/>
            </a:pPr>
            <a:r>
              <a:rPr lang="en" sz="1010">
                <a:solidFill>
                  <a:srgbClr val="212529"/>
                </a:solidFill>
                <a:highlight>
                  <a:srgbClr val="FFFFFF"/>
                </a:highlight>
                <a:latin typeface="Roboto"/>
                <a:ea typeface="Roboto"/>
                <a:cs typeface="Roboto"/>
                <a:sym typeface="Roboto"/>
              </a:rPr>
              <a:t>Loop through the list of employees and display their full names and their salaries for the week.</a:t>
            </a:r>
            <a:br>
              <a:rPr lang="en" sz="1010">
                <a:solidFill>
                  <a:srgbClr val="212529"/>
                </a:solidFill>
                <a:highlight>
                  <a:srgbClr val="FFFFFF"/>
                </a:highlight>
                <a:latin typeface="Roboto"/>
                <a:ea typeface="Roboto"/>
                <a:cs typeface="Roboto"/>
                <a:sym typeface="Roboto"/>
              </a:rPr>
            </a:br>
            <a:br>
              <a:rPr lang="en" sz="1010">
                <a:solidFill>
                  <a:srgbClr val="212529"/>
                </a:solidFill>
                <a:highlight>
                  <a:srgbClr val="FFFFFF"/>
                </a:highlight>
                <a:latin typeface="Roboto"/>
                <a:ea typeface="Roboto"/>
                <a:cs typeface="Roboto"/>
                <a:sym typeface="Roboto"/>
              </a:rPr>
            </a:br>
            <a:r>
              <a:rPr lang="en" sz="1010">
                <a:solidFill>
                  <a:srgbClr val="212529"/>
                </a:solidFill>
                <a:highlight>
                  <a:srgbClr val="FFFFFF"/>
                </a:highlight>
                <a:latin typeface="Roboto"/>
                <a:ea typeface="Roboto"/>
                <a:cs typeface="Roboto"/>
                <a:sym typeface="Roboto"/>
              </a:rPr>
              <a:t>For a review of today’s lesson, see: </a:t>
            </a:r>
            <a:r>
              <a:rPr lang="en" sz="1010" u="sng">
                <a:solidFill>
                  <a:schemeClr val="hlink"/>
                </a:solidFill>
                <a:highlight>
                  <a:srgbClr val="FFFFFF"/>
                </a:highlight>
                <a:latin typeface="Roboto"/>
                <a:ea typeface="Roboto"/>
                <a:cs typeface="Roboto"/>
                <a:sym typeface="Roboto"/>
                <a:hlinkClick r:id="rId3"/>
              </a:rPr>
              <a:t>https://blog.teclado.com/python-abc-abstract-base-classes/</a:t>
            </a:r>
            <a:endParaRPr sz="1010">
              <a:solidFill>
                <a:srgbClr val="212529"/>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