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868b663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d868b663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868b663b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868b663b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868b663b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868b663b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868b663b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868b663b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868b663b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868b663b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868b663b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868b663b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868b663b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868b663b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868b663b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868b663b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868b663b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868b663b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868b663b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868b663b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868b663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868b663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868b663b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868b663b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epnote.com/workspace/Bassie%20Witkin-511f62db-d864-49b6-b1b3-17e7caebe742/project/Course-2022-85b2d840-de20-4fd8-8c72-2d6b125bac85/notebook/Notebook%201-074292fef11b469f98a54fc2b672bba5"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OOP Lesson 11</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a:t>
            </a:r>
            <a:endParaRPr/>
          </a:p>
        </p:txBody>
      </p:sp>
      <p:sp>
        <p:nvSpPr>
          <p:cNvPr id="189" name="Google Shape;189;p22"/>
          <p:cNvSpPr txBox="1"/>
          <p:nvPr>
            <p:ph idx="1" type="body"/>
          </p:nvPr>
        </p:nvSpPr>
        <p:spPr>
          <a:xfrm>
            <a:off x="819150" y="1990725"/>
            <a:ext cx="4355100" cy="24480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We can also access the methods of the base class from the derived class if we would like to add functionality on top of what the base class is already doing.</a:t>
            </a:r>
            <a:endParaRPr/>
          </a:p>
          <a:p>
            <a:pPr indent="-292576" lvl="0" marL="457200" rtl="0" algn="l">
              <a:spcBef>
                <a:spcPts val="0"/>
              </a:spcBef>
              <a:spcAft>
                <a:spcPts val="0"/>
              </a:spcAft>
              <a:buSzPct val="100000"/>
              <a:buChar char="●"/>
            </a:pPr>
            <a:r>
              <a:rPr lang="en"/>
              <a:t>For example, if my Animal’s walk method returns “walking on 4 legs”, but my horse wants to return “walking on 4 legs and galloping”, I would override the walk() method of Animal class inside my Horse class and call super().walk() to execute the Animal’s walk method. Then I would add any additional functionality to my Horse’s walk() method. </a:t>
            </a:r>
            <a:endParaRPr/>
          </a:p>
          <a:p>
            <a:pPr indent="-292576" lvl="0" marL="457200" rtl="0" algn="l">
              <a:spcBef>
                <a:spcPts val="0"/>
              </a:spcBef>
              <a:spcAft>
                <a:spcPts val="0"/>
              </a:spcAft>
              <a:buSzPct val="100000"/>
              <a:buChar char="●"/>
            </a:pPr>
            <a:r>
              <a:rPr lang="en"/>
              <a:t>It would look like this: </a:t>
            </a:r>
            <a:endParaRPr/>
          </a:p>
          <a:p>
            <a:pPr indent="-292576" lvl="0" marL="457200" rtl="0" algn="l">
              <a:spcBef>
                <a:spcPts val="0"/>
              </a:spcBef>
              <a:spcAft>
                <a:spcPts val="0"/>
              </a:spcAft>
              <a:buSzPct val="100000"/>
              <a:buChar char="●"/>
            </a:pPr>
            <a:r>
              <a:rPr lang="en"/>
              <a:t>Another example this would be useful for:  an employee class with a base salary and a CommissionedEmployee derived  class who gets the base salary + </a:t>
            </a:r>
            <a:r>
              <a:rPr lang="en"/>
              <a:t>commission</a:t>
            </a:r>
            <a:r>
              <a:rPr lang="en"/>
              <a:t>. Using super() enables me not to lose the base salary </a:t>
            </a:r>
            <a:r>
              <a:rPr lang="en"/>
              <a:t>functionality</a:t>
            </a:r>
            <a:r>
              <a:rPr lang="en"/>
              <a:t>. Were the base_salary to change for all Employees, only the employee class </a:t>
            </a:r>
            <a:r>
              <a:rPr lang="en"/>
              <a:t>would</a:t>
            </a:r>
            <a:r>
              <a:rPr lang="en"/>
              <a:t> have to change, but my ComissionedEmployee class can remain untouched. </a:t>
            </a:r>
            <a:endParaRPr/>
          </a:p>
        </p:txBody>
      </p:sp>
      <p:pic>
        <p:nvPicPr>
          <p:cNvPr id="190" name="Google Shape;190;p22"/>
          <p:cNvPicPr preferRelativeResize="0"/>
          <p:nvPr/>
        </p:nvPicPr>
        <p:blipFill>
          <a:blip r:embed="rId3">
            <a:alphaModFix/>
          </a:blip>
          <a:stretch>
            <a:fillRect/>
          </a:stretch>
        </p:blipFill>
        <p:spPr>
          <a:xfrm>
            <a:off x="5174238" y="2719425"/>
            <a:ext cx="3686175" cy="9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 aware</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the parent class initializes an attribute that is private (double underscore), the derived class will NOT have access to that attribute.</a:t>
            </a:r>
            <a:endParaRPr/>
          </a:p>
          <a:p>
            <a:pPr indent="-311150" lvl="0" marL="457200" rtl="0" algn="l">
              <a:spcBef>
                <a:spcPts val="0"/>
              </a:spcBef>
              <a:spcAft>
                <a:spcPts val="0"/>
              </a:spcAft>
              <a:buSzPts val="1300"/>
              <a:buChar char="●"/>
            </a:pPr>
            <a:r>
              <a:rPr lang="en"/>
              <a:t>If the parent class initializes an attribute with a single underscore (known as non-public), although we said that it is a bad practice to access any </a:t>
            </a:r>
            <a:r>
              <a:rPr lang="en"/>
              <a:t>variables</a:t>
            </a:r>
            <a:r>
              <a:rPr lang="en"/>
              <a:t> with a single underscore from outside the class, it is ok to access that attribute from a derived class.</a:t>
            </a:r>
            <a:endParaRPr/>
          </a:p>
          <a:p>
            <a:pPr indent="-311150" lvl="0" marL="457200" rtl="0" algn="l">
              <a:spcBef>
                <a:spcPts val="0"/>
              </a:spcBef>
              <a:spcAft>
                <a:spcPts val="0"/>
              </a:spcAft>
              <a:buSzPts val="1300"/>
              <a:buChar char="●"/>
            </a:pPr>
            <a:r>
              <a:rPr lang="en"/>
              <a:t>Let’s illustrate this.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examples</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we come up with more examples where inheritance would be useful in classes that we write?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Assignment</a:t>
            </a:r>
            <a:endParaRPr/>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Write a class called Family_Member. (make sure you are in a different folder than yesterday’s assignment so that the files do not get confused)</a:t>
            </a:r>
            <a:endParaRPr/>
          </a:p>
          <a:p>
            <a:pPr indent="-298450" lvl="1" marL="914400" rtl="0" algn="l">
              <a:spcBef>
                <a:spcPts val="0"/>
              </a:spcBef>
              <a:spcAft>
                <a:spcPts val="0"/>
              </a:spcAft>
              <a:buSzPts val="1100"/>
              <a:buChar char="○"/>
            </a:pPr>
            <a:r>
              <a:rPr lang="en"/>
              <a:t>Instance attributes: firstname, lastname, age</a:t>
            </a:r>
            <a:endParaRPr/>
          </a:p>
          <a:p>
            <a:pPr indent="-298450" lvl="1" marL="914400" rtl="0" algn="l">
              <a:spcBef>
                <a:spcPts val="0"/>
              </a:spcBef>
              <a:spcAft>
                <a:spcPts val="0"/>
              </a:spcAft>
              <a:buSzPts val="1100"/>
              <a:buChar char="○"/>
            </a:pPr>
            <a:r>
              <a:rPr lang="en"/>
              <a:t>Method: babysit(). Returns a string that describes what babysitting constitutes.</a:t>
            </a:r>
            <a:endParaRPr/>
          </a:p>
          <a:p>
            <a:pPr indent="-298450" lvl="1" marL="914400" rtl="0" algn="l">
              <a:spcBef>
                <a:spcPts val="0"/>
              </a:spcBef>
              <a:spcAft>
                <a:spcPts val="0"/>
              </a:spcAft>
              <a:buSzPts val="1100"/>
              <a:buChar char="○"/>
            </a:pPr>
            <a:r>
              <a:rPr lang="en"/>
              <a:t>Method __str__()</a:t>
            </a:r>
            <a:endParaRPr/>
          </a:p>
          <a:p>
            <a:pPr indent="-311150" lvl="0" marL="457200" rtl="0" algn="l">
              <a:spcBef>
                <a:spcPts val="0"/>
              </a:spcBef>
              <a:spcAft>
                <a:spcPts val="0"/>
              </a:spcAft>
              <a:buSzPts val="1300"/>
              <a:buChar char="●"/>
            </a:pPr>
            <a:r>
              <a:rPr lang="en"/>
              <a:t>Write a class called Parent that inherits from Family_Member.</a:t>
            </a:r>
            <a:endParaRPr/>
          </a:p>
          <a:p>
            <a:pPr indent="-311150" lvl="0" marL="457200" rtl="0" algn="l">
              <a:spcBef>
                <a:spcPts val="0"/>
              </a:spcBef>
              <a:spcAft>
                <a:spcPts val="0"/>
              </a:spcAft>
              <a:buSzPts val="1300"/>
              <a:buChar char="●"/>
            </a:pPr>
            <a:r>
              <a:rPr lang="en"/>
              <a:t>Write a class called Child that inherits from Family_Member.</a:t>
            </a:r>
            <a:endParaRPr/>
          </a:p>
          <a:p>
            <a:pPr indent="-298450" lvl="1" marL="914400" rtl="0" algn="l">
              <a:spcBef>
                <a:spcPts val="0"/>
              </a:spcBef>
              <a:spcAft>
                <a:spcPts val="0"/>
              </a:spcAft>
              <a:buSzPts val="1100"/>
              <a:buChar char="○"/>
            </a:pPr>
            <a:r>
              <a:rPr lang="en"/>
              <a:t>Override the babysit() method. Return a string that describes what babysitting constitutes for any Family_Member (hint- use super()) PLUS any additional description that pertains when a child is carrying out the babysitting.</a:t>
            </a:r>
            <a:endParaRPr/>
          </a:p>
          <a:p>
            <a:pPr indent="-311150" lvl="0" marL="457200" rtl="0" algn="l">
              <a:spcBef>
                <a:spcPts val="0"/>
              </a:spcBef>
              <a:spcAft>
                <a:spcPts val="0"/>
              </a:spcAft>
              <a:buSzPts val="1300"/>
              <a:buChar char="●"/>
            </a:pPr>
            <a:r>
              <a:rPr lang="en"/>
              <a:t>Please complete for HW if not done in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Inheritance?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Is-a relationship. (As opposed to has-a relationship)</a:t>
            </a:r>
            <a:endParaRPr/>
          </a:p>
          <a:p>
            <a:pPr indent="-311150" lvl="0" marL="457200" rtl="0" algn="l">
              <a:spcBef>
                <a:spcPts val="0"/>
              </a:spcBef>
              <a:spcAft>
                <a:spcPts val="0"/>
              </a:spcAft>
              <a:buSzPts val="1300"/>
              <a:buChar char="●"/>
            </a:pPr>
            <a:r>
              <a:rPr lang="en"/>
              <a:t>Parent class and child class. Or </a:t>
            </a:r>
            <a:r>
              <a:rPr b="1" lang="en"/>
              <a:t>Base </a:t>
            </a:r>
            <a:r>
              <a:rPr lang="en"/>
              <a:t>class and </a:t>
            </a:r>
            <a:r>
              <a:rPr b="1" lang="en"/>
              <a:t>Derived </a:t>
            </a:r>
            <a:r>
              <a:rPr lang="en"/>
              <a:t>class</a:t>
            </a:r>
            <a:endParaRPr/>
          </a:p>
          <a:p>
            <a:pPr indent="-311150" lvl="0" marL="457200" rtl="0" algn="l">
              <a:spcBef>
                <a:spcPts val="0"/>
              </a:spcBef>
              <a:spcAft>
                <a:spcPts val="0"/>
              </a:spcAft>
              <a:buSzPts val="1300"/>
              <a:buChar char="●"/>
            </a:pPr>
            <a:r>
              <a:rPr lang="en"/>
              <a:t>For example: Given class Horse and class Animal, Horse </a:t>
            </a:r>
            <a:r>
              <a:rPr b="1" lang="en"/>
              <a:t>is-a </a:t>
            </a:r>
            <a:r>
              <a:rPr lang="en"/>
              <a:t>Animal. Animal is the Base class. </a:t>
            </a:r>
            <a:r>
              <a:rPr lang="en"/>
              <a:t>Horse is the derived class. </a:t>
            </a:r>
            <a:endParaRPr/>
          </a:p>
          <a:p>
            <a:pPr indent="-311150" lvl="0" marL="457200" rtl="0" algn="l">
              <a:spcBef>
                <a:spcPts val="0"/>
              </a:spcBef>
              <a:spcAft>
                <a:spcPts val="0"/>
              </a:spcAft>
              <a:buSzPts val="1300"/>
              <a:buChar char="●"/>
            </a:pPr>
            <a:r>
              <a:rPr lang="en"/>
              <a:t>In other words, Horse </a:t>
            </a:r>
            <a:r>
              <a:rPr b="1" lang="en"/>
              <a:t>inherits</a:t>
            </a:r>
            <a:r>
              <a:rPr lang="en"/>
              <a:t> from Animal or Horse </a:t>
            </a:r>
            <a:r>
              <a:rPr b="1" lang="en"/>
              <a:t>extends </a:t>
            </a:r>
            <a:r>
              <a:rPr lang="en"/>
              <a:t>Animal.</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Inheritance useful?</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Inheritance causes all the attributes and method of the base class to be passed on to the derived class.</a:t>
            </a:r>
            <a:endParaRPr/>
          </a:p>
          <a:p>
            <a:pPr indent="-311150" lvl="0" marL="457200" rtl="0" algn="l">
              <a:spcBef>
                <a:spcPts val="0"/>
              </a:spcBef>
              <a:spcAft>
                <a:spcPts val="0"/>
              </a:spcAft>
              <a:buSzPts val="1300"/>
              <a:buChar char="●"/>
            </a:pPr>
            <a:r>
              <a:rPr lang="en"/>
              <a:t>Let’s say you have a class Animal that has an instance attribute color. </a:t>
            </a:r>
            <a:endParaRPr/>
          </a:p>
          <a:p>
            <a:pPr indent="-311150" lvl="0" marL="457200" rtl="0" algn="l">
              <a:spcBef>
                <a:spcPts val="0"/>
              </a:spcBef>
              <a:spcAft>
                <a:spcPts val="0"/>
              </a:spcAft>
              <a:buSzPts val="1300"/>
              <a:buChar char="●"/>
            </a:pPr>
            <a:r>
              <a:rPr lang="en"/>
              <a:t>Now you write a class called Horse. Horse extends Animal. Horse is a derived class of Animal.</a:t>
            </a:r>
            <a:endParaRPr/>
          </a:p>
          <a:p>
            <a:pPr indent="-311150" lvl="0" marL="457200" rtl="0" algn="l">
              <a:spcBef>
                <a:spcPts val="0"/>
              </a:spcBef>
              <a:spcAft>
                <a:spcPts val="0"/>
              </a:spcAft>
              <a:buSzPts val="1300"/>
              <a:buChar char="●"/>
            </a:pPr>
            <a:r>
              <a:rPr lang="en"/>
              <a:t>Horse has a constructor which calls the Animal class constructor. Horse does not need to initialize an attribute for color because Animal already does.</a:t>
            </a:r>
            <a:endParaRPr/>
          </a:p>
          <a:p>
            <a:pPr indent="-311150" lvl="0" marL="457200" rtl="0" algn="l">
              <a:spcBef>
                <a:spcPts val="0"/>
              </a:spcBef>
              <a:spcAft>
                <a:spcPts val="0"/>
              </a:spcAft>
              <a:buSzPts val="1300"/>
              <a:buChar char="●"/>
            </a:pPr>
            <a:r>
              <a:rPr lang="en"/>
              <a:t>Let’s look at the syntax and see the example illustrating this</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syntax + further explanation</a:t>
            </a:r>
            <a:endParaRPr/>
          </a:p>
        </p:txBody>
      </p:sp>
      <p:sp>
        <p:nvSpPr>
          <p:cNvPr id="147" name="Google Shape;147;p16"/>
          <p:cNvSpPr txBox="1"/>
          <p:nvPr>
            <p:ph idx="1" type="body"/>
          </p:nvPr>
        </p:nvSpPr>
        <p:spPr>
          <a:xfrm>
            <a:off x="819150" y="1990725"/>
            <a:ext cx="45240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Animal is a regular class, nothing different.</a:t>
            </a:r>
            <a:endParaRPr/>
          </a:p>
          <a:p>
            <a:pPr indent="-311150" lvl="0" marL="457200" rtl="0" algn="l">
              <a:spcBef>
                <a:spcPts val="0"/>
              </a:spcBef>
              <a:spcAft>
                <a:spcPts val="0"/>
              </a:spcAft>
              <a:buSzPts val="1300"/>
              <a:buChar char="●"/>
            </a:pPr>
            <a:r>
              <a:rPr lang="en"/>
              <a:t>Horse is followed by parentheses. Inside the parentheses is the class that Horse inherits from.</a:t>
            </a:r>
            <a:endParaRPr/>
          </a:p>
          <a:p>
            <a:pPr indent="-311150" lvl="0" marL="457200" rtl="0" algn="l">
              <a:spcBef>
                <a:spcPts val="0"/>
              </a:spcBef>
              <a:spcAft>
                <a:spcPts val="0"/>
              </a:spcAft>
              <a:buSzPts val="1300"/>
              <a:buChar char="●"/>
            </a:pPr>
            <a:r>
              <a:rPr lang="en"/>
              <a:t>Horse’s __init__method calls super(). </a:t>
            </a:r>
            <a:endParaRPr/>
          </a:p>
          <a:p>
            <a:pPr indent="-298450" lvl="1" marL="914400" rtl="0" algn="l">
              <a:spcBef>
                <a:spcPts val="0"/>
              </a:spcBef>
              <a:spcAft>
                <a:spcPts val="0"/>
              </a:spcAft>
              <a:buSzPts val="1100"/>
              <a:buChar char="○"/>
            </a:pPr>
            <a:r>
              <a:rPr b="1" lang="en"/>
              <a:t>super() </a:t>
            </a:r>
            <a:r>
              <a:rPr lang="en"/>
              <a:t> is how you reference the base class. </a:t>
            </a:r>
            <a:endParaRPr/>
          </a:p>
          <a:p>
            <a:pPr indent="-298450" lvl="1" marL="914400" rtl="0" algn="l">
              <a:spcBef>
                <a:spcPts val="0"/>
              </a:spcBef>
              <a:spcAft>
                <a:spcPts val="0"/>
              </a:spcAft>
              <a:buSzPts val="1100"/>
              <a:buChar char="○"/>
            </a:pPr>
            <a:r>
              <a:rPr lang="en"/>
              <a:t>super().__init__() means “call the __init__() method of the Animal class”</a:t>
            </a:r>
            <a:endParaRPr/>
          </a:p>
          <a:p>
            <a:pPr indent="-298450" lvl="1" marL="914400" rtl="0" algn="l">
              <a:spcBef>
                <a:spcPts val="0"/>
              </a:spcBef>
              <a:spcAft>
                <a:spcPts val="0"/>
              </a:spcAft>
              <a:buSzPts val="1100"/>
              <a:buChar char="○"/>
            </a:pPr>
            <a:r>
              <a:rPr lang="en"/>
              <a:t>Remember to pass in any parameters that the __init__() method of the base class requires (in this case, color)</a:t>
            </a:r>
            <a:endParaRPr/>
          </a:p>
          <a:p>
            <a:pPr indent="-311150" lvl="0" marL="457200" rtl="0" algn="l">
              <a:spcBef>
                <a:spcPts val="0"/>
              </a:spcBef>
              <a:spcAft>
                <a:spcPts val="0"/>
              </a:spcAft>
              <a:buSzPts val="1300"/>
              <a:buChar char="●"/>
            </a:pPr>
            <a:r>
              <a:rPr lang="en"/>
              <a:t>Notice that Horse does not initialize any attribute for color. Because Horse extends Animal, color automatically becomes an attribute of Horse.</a:t>
            </a:r>
            <a:endParaRPr/>
          </a:p>
        </p:txBody>
      </p:sp>
      <p:pic>
        <p:nvPicPr>
          <p:cNvPr id="148" name="Google Shape;148;p16"/>
          <p:cNvPicPr preferRelativeResize="0"/>
          <p:nvPr/>
        </p:nvPicPr>
        <p:blipFill>
          <a:blip r:embed="rId3">
            <a:alphaModFix/>
          </a:blip>
          <a:stretch>
            <a:fillRect/>
          </a:stretch>
        </p:blipFill>
        <p:spPr>
          <a:xfrm>
            <a:off x="5581650" y="2134875"/>
            <a:ext cx="2743200" cy="173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syntax - for methods also</a:t>
            </a:r>
            <a:endParaRPr/>
          </a:p>
        </p:txBody>
      </p:sp>
      <p:sp>
        <p:nvSpPr>
          <p:cNvPr id="154" name="Google Shape;154;p17"/>
          <p:cNvSpPr txBox="1"/>
          <p:nvPr>
            <p:ph idx="1" type="body"/>
          </p:nvPr>
        </p:nvSpPr>
        <p:spPr>
          <a:xfrm>
            <a:off x="819150" y="1499400"/>
            <a:ext cx="5168700" cy="3122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Just as we saw that color was inherited by the Horse from the Animal, a method can also be </a:t>
            </a:r>
            <a:r>
              <a:rPr lang="en"/>
              <a:t>inherited</a:t>
            </a:r>
            <a:r>
              <a:rPr lang="en"/>
              <a:t>.</a:t>
            </a:r>
            <a:endParaRPr/>
          </a:p>
          <a:p>
            <a:pPr indent="-311150" lvl="0" marL="457200" rtl="0" algn="l">
              <a:spcBef>
                <a:spcPts val="0"/>
              </a:spcBef>
              <a:spcAft>
                <a:spcPts val="0"/>
              </a:spcAft>
              <a:buSzPts val="1300"/>
              <a:buChar char="●"/>
            </a:pPr>
            <a:r>
              <a:rPr lang="en"/>
              <a:t>For example, let’s say our Animal class </a:t>
            </a:r>
            <a:r>
              <a:rPr lang="en"/>
              <a:t>defines a method walk(). Walk() simply prints “walking on 4 legs”</a:t>
            </a:r>
            <a:endParaRPr/>
          </a:p>
          <a:p>
            <a:pPr indent="-311150" lvl="0" marL="457200" rtl="0" algn="l">
              <a:spcBef>
                <a:spcPts val="0"/>
              </a:spcBef>
              <a:spcAft>
                <a:spcPts val="0"/>
              </a:spcAft>
              <a:buSzPts val="1300"/>
              <a:buChar char="●"/>
            </a:pPr>
            <a:r>
              <a:rPr lang="en"/>
              <a:t>The Horse class does not define a method walk, because it automatically inherits that method from Animal.</a:t>
            </a:r>
            <a:endParaRPr/>
          </a:p>
          <a:p>
            <a:pPr indent="-311150" lvl="0" marL="457200" rtl="0" algn="l">
              <a:spcBef>
                <a:spcPts val="0"/>
              </a:spcBef>
              <a:spcAft>
                <a:spcPts val="0"/>
              </a:spcAft>
              <a:buSzPts val="1300"/>
              <a:buChar char="●"/>
            </a:pPr>
            <a:r>
              <a:rPr lang="en"/>
              <a:t>This is what it would look like: </a:t>
            </a:r>
            <a:endParaRPr/>
          </a:p>
          <a:p>
            <a:pPr indent="-311150" lvl="0" marL="457200" rtl="0" algn="l">
              <a:spcBef>
                <a:spcPts val="0"/>
              </a:spcBef>
              <a:spcAft>
                <a:spcPts val="0"/>
              </a:spcAft>
              <a:buSzPts val="1300"/>
              <a:buChar char="●"/>
            </a:pPr>
            <a:r>
              <a:rPr lang="en"/>
              <a:t>Let’s code these 2 objects and write a main to see how they behave.</a:t>
            </a:r>
            <a:endParaRPr/>
          </a:p>
          <a:p>
            <a:pPr indent="0" lvl="0" marL="457200" rtl="0" algn="l">
              <a:spcBef>
                <a:spcPts val="1200"/>
              </a:spcBef>
              <a:spcAft>
                <a:spcPts val="1200"/>
              </a:spcAft>
              <a:buNone/>
            </a:pPr>
            <a:r>
              <a:rPr lang="en" u="sng">
                <a:solidFill>
                  <a:schemeClr val="hlink"/>
                </a:solidFill>
                <a:hlinkClick r:id="rId3"/>
              </a:rPr>
              <a:t>https://deepnote.com/workspace/Bassie%20Witkin-511f62db-d864-49b6-b1b3-17e7caebe742/project/Course-2022-85b2d840-de20-4fd8-8c72-2d6b125bac85/notebook/Notebook%201-074292fef11b469f98a54fc2b672bba5</a:t>
            </a:r>
            <a:endParaRPr/>
          </a:p>
        </p:txBody>
      </p:sp>
      <p:pic>
        <p:nvPicPr>
          <p:cNvPr id="155" name="Google Shape;155;p17"/>
          <p:cNvPicPr preferRelativeResize="0"/>
          <p:nvPr/>
        </p:nvPicPr>
        <p:blipFill>
          <a:blip r:embed="rId4">
            <a:alphaModFix/>
          </a:blip>
          <a:stretch>
            <a:fillRect/>
          </a:stretch>
        </p:blipFill>
        <p:spPr>
          <a:xfrm>
            <a:off x="5688338" y="1499388"/>
            <a:ext cx="3171825" cy="1952625"/>
          </a:xfrm>
          <a:prstGeom prst="rect">
            <a:avLst/>
          </a:prstGeom>
          <a:noFill/>
          <a:ln>
            <a:noFill/>
          </a:ln>
        </p:spPr>
      </p:pic>
      <p:pic>
        <p:nvPicPr>
          <p:cNvPr id="156" name="Google Shape;156;p17"/>
          <p:cNvPicPr preferRelativeResize="0"/>
          <p:nvPr/>
        </p:nvPicPr>
        <p:blipFill>
          <a:blip r:embed="rId5">
            <a:alphaModFix/>
          </a:blip>
          <a:stretch>
            <a:fillRect/>
          </a:stretch>
        </p:blipFill>
        <p:spPr>
          <a:xfrm>
            <a:off x="5987850" y="3699100"/>
            <a:ext cx="4219498" cy="54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 far, we’ve seen that the functionality of a derived class can come from it’s base class. That means that if I have 20 different classes of Animals (Dog, Cat, Mouse etc), they simply have to inherit from the Animal class in order to have the shared behavior of an Animal (the attributes and the 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Overriding a base class method in a derived class</a:t>
            </a:r>
            <a:endParaRPr/>
          </a:p>
        </p:txBody>
      </p:sp>
      <p:sp>
        <p:nvSpPr>
          <p:cNvPr id="168" name="Google Shape;168;p19"/>
          <p:cNvSpPr txBox="1"/>
          <p:nvPr>
            <p:ph idx="1" type="body"/>
          </p:nvPr>
        </p:nvSpPr>
        <p:spPr>
          <a:xfrm>
            <a:off x="819150" y="1990725"/>
            <a:ext cx="5890500" cy="24480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Say I have a class rabbit that inherits from Animal. I have a problem. My Rabbit’s walk </a:t>
            </a:r>
            <a:r>
              <a:rPr lang="en"/>
              <a:t>method</a:t>
            </a:r>
            <a:r>
              <a:rPr lang="en"/>
              <a:t> should not say “walking on 4 legs” because a rabbit only walks on 2 legs.</a:t>
            </a:r>
            <a:endParaRPr/>
          </a:p>
          <a:p>
            <a:pPr indent="-304958" lvl="0" marL="457200" rtl="0" algn="l">
              <a:spcBef>
                <a:spcPts val="0"/>
              </a:spcBef>
              <a:spcAft>
                <a:spcPts val="0"/>
              </a:spcAft>
              <a:buSzPct val="100000"/>
              <a:buChar char="●"/>
            </a:pPr>
            <a:r>
              <a:rPr lang="en"/>
              <a:t>Solution: Override the base class’s method by defining a method inside the derived class. The method that is overriding must have:</a:t>
            </a:r>
            <a:endParaRPr/>
          </a:p>
          <a:p>
            <a:pPr indent="-293211" lvl="1" marL="914400" rtl="0" algn="l">
              <a:spcBef>
                <a:spcPts val="0"/>
              </a:spcBef>
              <a:spcAft>
                <a:spcPts val="0"/>
              </a:spcAft>
              <a:buSzPct val="100000"/>
              <a:buChar char="○"/>
            </a:pPr>
            <a:r>
              <a:rPr lang="en"/>
              <a:t>the same name as the method being </a:t>
            </a:r>
            <a:r>
              <a:rPr lang="en"/>
              <a:t>overridden</a:t>
            </a:r>
            <a:endParaRPr/>
          </a:p>
          <a:p>
            <a:pPr indent="-293211" lvl="1" marL="914400" rtl="0" algn="l">
              <a:spcBef>
                <a:spcPts val="0"/>
              </a:spcBef>
              <a:spcAft>
                <a:spcPts val="0"/>
              </a:spcAft>
              <a:buSzPct val="100000"/>
              <a:buChar char="○"/>
            </a:pPr>
            <a:r>
              <a:rPr lang="en"/>
              <a:t>The same number of arguments and the same datatype as the method being overridden</a:t>
            </a:r>
            <a:endParaRPr/>
          </a:p>
          <a:p>
            <a:pPr indent="-293211" lvl="1" marL="914400" rtl="0" algn="l">
              <a:spcBef>
                <a:spcPts val="0"/>
              </a:spcBef>
              <a:spcAft>
                <a:spcPts val="0"/>
              </a:spcAft>
              <a:buSzPct val="100000"/>
              <a:buChar char="○"/>
            </a:pPr>
            <a:r>
              <a:rPr lang="en"/>
              <a:t>The same return type as the method being overridden</a:t>
            </a:r>
            <a:endParaRPr/>
          </a:p>
          <a:p>
            <a:pPr indent="-304958" lvl="0" marL="457200" rtl="0" algn="l">
              <a:spcBef>
                <a:spcPts val="0"/>
              </a:spcBef>
              <a:spcAft>
                <a:spcPts val="0"/>
              </a:spcAft>
              <a:buSzPct val="100000"/>
              <a:buChar char="●"/>
            </a:pPr>
            <a:r>
              <a:rPr lang="en"/>
              <a:t>So, our rabbit will also define a method called walk() which accepts 0 parameters and returns a string, just like the walk() method of the Animal class.</a:t>
            </a:r>
            <a:endParaRPr/>
          </a:p>
          <a:p>
            <a:pPr indent="-304958" lvl="0" marL="457200" rtl="0" algn="l">
              <a:spcBef>
                <a:spcPts val="0"/>
              </a:spcBef>
              <a:spcAft>
                <a:spcPts val="0"/>
              </a:spcAft>
              <a:buSzPct val="100000"/>
              <a:buChar char="●"/>
            </a:pPr>
            <a:r>
              <a:rPr lang="en"/>
              <a:t>Let’s try it out:  </a:t>
            </a:r>
            <a:endParaRPr/>
          </a:p>
        </p:txBody>
      </p:sp>
      <p:pic>
        <p:nvPicPr>
          <p:cNvPr id="169" name="Google Shape;169;p19"/>
          <p:cNvPicPr preferRelativeResize="0"/>
          <p:nvPr/>
        </p:nvPicPr>
        <p:blipFill>
          <a:blip r:embed="rId3">
            <a:alphaModFix/>
          </a:blip>
          <a:stretch>
            <a:fillRect/>
          </a:stretch>
        </p:blipFill>
        <p:spPr>
          <a:xfrm>
            <a:off x="6564450" y="3070750"/>
            <a:ext cx="2250675" cy="104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neat inheritance tricks</a:t>
            </a:r>
            <a:endParaRPr/>
          </a:p>
        </p:txBody>
      </p:sp>
      <p:sp>
        <p:nvSpPr>
          <p:cNvPr id="175" name="Google Shape;175;p20"/>
          <p:cNvSpPr txBox="1"/>
          <p:nvPr>
            <p:ph idx="1" type="body"/>
          </p:nvPr>
        </p:nvSpPr>
        <p:spPr>
          <a:xfrm>
            <a:off x="819150" y="1990725"/>
            <a:ext cx="40173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Here’s another example (from realipython.com).</a:t>
            </a:r>
            <a:endParaRPr/>
          </a:p>
          <a:p>
            <a:pPr indent="-311150" lvl="0" marL="457200" rtl="0" algn="l">
              <a:spcBef>
                <a:spcPts val="0"/>
              </a:spcBef>
              <a:spcAft>
                <a:spcPts val="0"/>
              </a:spcAft>
              <a:buSzPts val="1300"/>
              <a:buChar char="●"/>
            </a:pPr>
            <a:r>
              <a:rPr lang="en"/>
              <a:t>Say you have a class Rectangle and a class Square. When you implement the 2 classes, you will notice that a lot of the code looks similar. Actually, in the real world, a square</a:t>
            </a:r>
            <a:r>
              <a:rPr b="1" lang="en"/>
              <a:t> is-a </a:t>
            </a:r>
            <a:r>
              <a:rPr lang="en"/>
              <a:t>rectangle. Alarm bells! You can use inheritance!</a:t>
            </a:r>
            <a:endParaRPr/>
          </a:p>
          <a:p>
            <a:pPr indent="-311150" lvl="0" marL="457200" rtl="0" algn="l">
              <a:spcBef>
                <a:spcPts val="0"/>
              </a:spcBef>
              <a:spcAft>
                <a:spcPts val="0"/>
              </a:spcAft>
              <a:buSzPts val="1300"/>
              <a:buChar char="●"/>
            </a:pPr>
            <a:r>
              <a:rPr lang="en"/>
              <a:t>Here’s what the original code would look like without inheritance:</a:t>
            </a:r>
            <a:endParaRPr/>
          </a:p>
          <a:p>
            <a:pPr indent="-311150" lvl="0" marL="457200" rtl="0" algn="l">
              <a:spcBef>
                <a:spcPts val="0"/>
              </a:spcBef>
              <a:spcAft>
                <a:spcPts val="0"/>
              </a:spcAft>
              <a:buSzPts val="1300"/>
              <a:buChar char="●"/>
            </a:pPr>
            <a:r>
              <a:t/>
            </a:r>
            <a:endParaRPr/>
          </a:p>
        </p:txBody>
      </p:sp>
      <p:pic>
        <p:nvPicPr>
          <p:cNvPr id="176" name="Google Shape;176;p20"/>
          <p:cNvPicPr preferRelativeResize="0"/>
          <p:nvPr/>
        </p:nvPicPr>
        <p:blipFill>
          <a:blip r:embed="rId3">
            <a:alphaModFix/>
          </a:blip>
          <a:stretch>
            <a:fillRect/>
          </a:stretch>
        </p:blipFill>
        <p:spPr>
          <a:xfrm>
            <a:off x="5327750" y="1397888"/>
            <a:ext cx="3913200" cy="363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neat inheritance tricks (cont)</a:t>
            </a:r>
            <a:endParaRPr/>
          </a:p>
        </p:txBody>
      </p:sp>
      <p:sp>
        <p:nvSpPr>
          <p:cNvPr id="182" name="Google Shape;182;p21"/>
          <p:cNvSpPr txBox="1"/>
          <p:nvPr>
            <p:ph idx="1" type="body"/>
          </p:nvPr>
        </p:nvSpPr>
        <p:spPr>
          <a:xfrm>
            <a:off x="819150" y="1990725"/>
            <a:ext cx="3863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update the code to use inheritance and therefore be less redundant?</a:t>
            </a:r>
            <a:endParaRPr/>
          </a:p>
          <a:p>
            <a:pPr indent="0" lvl="0" marL="0" rtl="0" algn="l">
              <a:spcBef>
                <a:spcPts val="1200"/>
              </a:spcBef>
              <a:spcAft>
                <a:spcPts val="0"/>
              </a:spcAft>
              <a:buNone/>
            </a:pPr>
            <a:r>
              <a:rPr lang="en"/>
              <a:t>We can take the one attribute of square (length) and pass it into the rectangle class 2 times - one for the length and once for the width</a:t>
            </a:r>
            <a:endParaRPr/>
          </a:p>
          <a:p>
            <a:pPr indent="0" lvl="0" marL="0" rtl="0" algn="l">
              <a:spcBef>
                <a:spcPts val="1200"/>
              </a:spcBef>
              <a:spcAft>
                <a:spcPts val="1200"/>
              </a:spcAft>
              <a:buNone/>
            </a:pPr>
            <a:r>
              <a:rPr lang="en"/>
              <a:t>Let’s try it out together: </a:t>
            </a:r>
            <a:endParaRPr/>
          </a:p>
        </p:txBody>
      </p:sp>
      <p:pic>
        <p:nvPicPr>
          <p:cNvPr id="183" name="Google Shape;183;p21"/>
          <p:cNvPicPr preferRelativeResize="0"/>
          <p:nvPr/>
        </p:nvPicPr>
        <p:blipFill>
          <a:blip r:embed="rId3">
            <a:alphaModFix/>
          </a:blip>
          <a:stretch>
            <a:fillRect/>
          </a:stretch>
        </p:blipFill>
        <p:spPr>
          <a:xfrm>
            <a:off x="4572000" y="2031222"/>
            <a:ext cx="4310060" cy="23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