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01769e77d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01769e77d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1769e77d3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1769e77d3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1769e77d3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1769e77d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1769e77d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1769e77d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636f3df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636f3df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We started off with a dataframe</a:t>
            </a:r>
            <a:endParaRPr/>
          </a:p>
          <a:p>
            <a:pPr indent="-298450" lvl="0" marL="457200" rtl="0" algn="l">
              <a:spcBef>
                <a:spcPts val="0"/>
              </a:spcBef>
              <a:spcAft>
                <a:spcPts val="0"/>
              </a:spcAft>
              <a:buSzPts val="1100"/>
              <a:buAutoNum type="arabicPeriod"/>
            </a:pPr>
            <a:r>
              <a:rPr lang="en"/>
              <a:t>Then we split it into chunks</a:t>
            </a:r>
            <a:endParaRPr/>
          </a:p>
          <a:p>
            <a:pPr indent="-298450" lvl="0" marL="457200" rtl="0" algn="l">
              <a:spcBef>
                <a:spcPts val="0"/>
              </a:spcBef>
              <a:spcAft>
                <a:spcPts val="0"/>
              </a:spcAft>
              <a:buSzPts val="1100"/>
              <a:buAutoNum type="arabicPeriod"/>
            </a:pPr>
            <a:r>
              <a:rPr lang="en"/>
              <a:t>We processed the chunks</a:t>
            </a:r>
            <a:endParaRPr/>
          </a:p>
          <a:p>
            <a:pPr indent="-298450" lvl="0" marL="457200" rtl="0" algn="l">
              <a:spcBef>
                <a:spcPts val="0"/>
              </a:spcBef>
              <a:spcAft>
                <a:spcPts val="0"/>
              </a:spcAft>
              <a:buSzPts val="1100"/>
              <a:buAutoNum type="arabicPeriod"/>
            </a:pPr>
            <a:r>
              <a:rPr lang="en"/>
              <a:t>And returned each chunk’s result</a:t>
            </a:r>
            <a:endParaRPr/>
          </a:p>
          <a:p>
            <a:pPr indent="-298450" lvl="0" marL="457200" rtl="0" algn="l">
              <a:spcBef>
                <a:spcPts val="0"/>
              </a:spcBef>
              <a:spcAft>
                <a:spcPts val="0"/>
              </a:spcAft>
              <a:buSzPts val="1100"/>
              <a:buAutoNum type="arabicPeriod"/>
            </a:pPr>
            <a:r>
              <a:rPr lang="en"/>
              <a:t>Then we recombined the results into one object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636f3df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636f3df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called MapReduce because the method is first to split the data and map it using parallel processing, then reduce it back into one object.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0d0dcc0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0d0dcc0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0d0dcc0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0d0dcc0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0d0dcc0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0d0dcc0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rive.google.com/drive/u/4/folders/1U47KnnZU4WI4fUwWEVyvX5d0yIXWfI_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pp.dataquest.io/c/107/m/568/processing-data-with-mapreduce/3/longest-english-word?path=3&amp;slug=data-engine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pp.dataquest.io/c/107/m/569/guided-project%3A-analyzing-wikipedia-pages/8/next-steps?path=3&amp;slug=data-engine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file/d/1Oep9raihXl5X4w-rLCmbVRFWeQJ2ghWR/view?usp=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Debugging &amp; Googling Tip #4</a:t>
            </a:r>
            <a:endParaRPr/>
          </a:p>
        </p:txBody>
      </p:sp>
      <p:sp>
        <p:nvSpPr>
          <p:cNvPr id="64" name="Google Shape;64;p13"/>
          <p:cNvSpPr txBox="1"/>
          <p:nvPr>
            <p:ph idx="1" type="body"/>
          </p:nvPr>
        </p:nvSpPr>
        <p:spPr>
          <a:xfrm>
            <a:off x="387900" y="1489824"/>
            <a:ext cx="83682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a:t>Install TabNine</a:t>
            </a:r>
            <a:endParaRPr/>
          </a:p>
        </p:txBody>
      </p:sp>
      <p:sp>
        <p:nvSpPr>
          <p:cNvPr id="65" name="Google Shape;65;p13"/>
          <p:cNvSpPr txBox="1"/>
          <p:nvPr>
            <p:ph idx="1" type="body"/>
          </p:nvPr>
        </p:nvSpPr>
        <p:spPr>
          <a:xfrm>
            <a:off x="387900" y="2023224"/>
            <a:ext cx="8368200" cy="780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TabNine autocompletes your code, and can help you learn more efficient ways to write code.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Guided Project: Finding Mutual Friends</a:t>
            </a:r>
            <a:endParaRPr/>
          </a:p>
        </p:txBody>
      </p:sp>
      <p:sp>
        <p:nvSpPr>
          <p:cNvPr id="168" name="Google Shape;16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Using the twitterfriends.csv (in the </a:t>
            </a:r>
            <a:r>
              <a:rPr lang="en" u="sng">
                <a:solidFill>
                  <a:schemeClr val="hlink"/>
                </a:solidFill>
                <a:hlinkClick r:id="rId3"/>
              </a:rPr>
              <a:t>google drive</a:t>
            </a:r>
            <a:r>
              <a:rPr lang="en"/>
              <a:t>), write a program, using parallel processing and MapReduce, to get a list of mutual friends for each pair of Twitter users.</a:t>
            </a:r>
            <a:endParaRPr/>
          </a:p>
          <a:p>
            <a:pPr indent="-342900" lvl="0" marL="457200" rtl="0" algn="l">
              <a:spcBef>
                <a:spcPts val="1200"/>
              </a:spcBef>
              <a:spcAft>
                <a:spcPts val="0"/>
              </a:spcAft>
              <a:buSzPts val="1800"/>
              <a:buAutoNum type="arabicPeriod"/>
            </a:pPr>
            <a:r>
              <a:rPr lang="en"/>
              <a:t>Start with a dictionary of users and their friends</a:t>
            </a:r>
            <a:endParaRPr/>
          </a:p>
          <a:p>
            <a:pPr indent="-342900" lvl="0" marL="457200" rtl="0" algn="l">
              <a:spcBef>
                <a:spcPts val="0"/>
              </a:spcBef>
              <a:spcAft>
                <a:spcPts val="0"/>
              </a:spcAft>
              <a:buSzPts val="1800"/>
              <a:buAutoNum type="arabicPeriod"/>
            </a:pPr>
            <a:r>
              <a:rPr lang="en"/>
              <a:t>Mapper: Get a tuple of every possible pair of friends together with a list of the rest of their friends</a:t>
            </a:r>
            <a:endParaRPr/>
          </a:p>
          <a:p>
            <a:pPr indent="-342900" lvl="0" marL="457200" rtl="0" algn="l">
              <a:spcBef>
                <a:spcPts val="0"/>
              </a:spcBef>
              <a:spcAft>
                <a:spcPts val="0"/>
              </a:spcAft>
              <a:buSzPts val="1800"/>
              <a:buAutoNum type="arabicPeriod"/>
            </a:pPr>
            <a:r>
              <a:rPr lang="en"/>
              <a:t>Reducer: Merge all duplicate pairs so that each friends pair has two lists of their respective friends</a:t>
            </a:r>
            <a:endParaRPr/>
          </a:p>
          <a:p>
            <a:pPr indent="-342900" lvl="0" marL="457200" rtl="0" algn="l">
              <a:spcBef>
                <a:spcPts val="0"/>
              </a:spcBef>
              <a:spcAft>
                <a:spcPts val="0"/>
              </a:spcAft>
              <a:buSzPts val="1800"/>
              <a:buAutoNum type="arabicPeriod"/>
            </a:pPr>
            <a:r>
              <a:rPr lang="en"/>
              <a:t>Reducer: Compare the lists to find each friends pair’s common friends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Debugging &amp; Googling Tip #5</a:t>
            </a:r>
            <a:endParaRPr/>
          </a:p>
        </p:txBody>
      </p:sp>
      <p:sp>
        <p:nvSpPr>
          <p:cNvPr id="71" name="Google Shape;71;p14"/>
          <p:cNvSpPr txBox="1"/>
          <p:nvPr>
            <p:ph idx="1" type="body"/>
          </p:nvPr>
        </p:nvSpPr>
        <p:spPr>
          <a:xfrm>
            <a:off x="387900" y="1489824"/>
            <a:ext cx="83682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a:t>Use the debugger</a:t>
            </a:r>
            <a:endParaRPr/>
          </a:p>
        </p:txBody>
      </p:sp>
      <p:sp>
        <p:nvSpPr>
          <p:cNvPr id="72" name="Google Shape;72;p14"/>
          <p:cNvSpPr txBox="1"/>
          <p:nvPr>
            <p:ph idx="1" type="body"/>
          </p:nvPr>
        </p:nvSpPr>
        <p:spPr>
          <a:xfrm>
            <a:off x="387900" y="2023224"/>
            <a:ext cx="8368200" cy="780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Instead of printing out your values in each row, you can step through the code and check what’s happening where.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Recap of Lesson 4</a:t>
            </a:r>
            <a:endParaRPr/>
          </a:p>
        </p:txBody>
      </p:sp>
      <p:sp>
        <p:nvSpPr>
          <p:cNvPr id="78" name="Google Shape;78;p15"/>
          <p:cNvSpPr txBox="1"/>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multiprocessing.Pool</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What is a higher-order function</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Using map()</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Using functools.reduce()</a:t>
            </a:r>
            <a:endParaRPr sz="18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fun begins: A guided project</a:t>
            </a:r>
            <a:endParaRPr/>
          </a:p>
        </p:txBody>
      </p:sp>
      <p:sp>
        <p:nvSpPr>
          <p:cNvPr id="84" name="Google Shape;84;p16"/>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Parallel Processing &amp; MapReduce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7"/>
          <p:cNvGrpSpPr/>
          <p:nvPr/>
        </p:nvGrpSpPr>
        <p:grpSpPr>
          <a:xfrm>
            <a:off x="4691975" y="2321650"/>
            <a:ext cx="1069278" cy="267951"/>
            <a:chOff x="4239550" y="2187675"/>
            <a:chExt cx="1069278" cy="267951"/>
          </a:xfrm>
        </p:grpSpPr>
        <p:pic>
          <p:nvPicPr>
            <p:cNvPr id="90" name="Google Shape;90;p17"/>
            <p:cNvPicPr preferRelativeResize="0"/>
            <p:nvPr/>
          </p:nvPicPr>
          <p:blipFill rotWithShape="1">
            <a:blip r:embed="rId3">
              <a:alphaModFix/>
            </a:blip>
            <a:srcRect b="16008" l="16015" r="16008" t="66958"/>
            <a:stretch/>
          </p:blipFill>
          <p:spPr>
            <a:xfrm>
              <a:off x="4239550" y="2187682"/>
              <a:ext cx="1069278" cy="267934"/>
            </a:xfrm>
            <a:prstGeom prst="rect">
              <a:avLst/>
            </a:prstGeom>
            <a:noFill/>
            <a:ln>
              <a:noFill/>
            </a:ln>
          </p:spPr>
        </p:pic>
        <p:pic>
          <p:nvPicPr>
            <p:cNvPr id="91" name="Google Shape;91;p17"/>
            <p:cNvPicPr preferRelativeResize="0"/>
            <p:nvPr/>
          </p:nvPicPr>
          <p:blipFill rotWithShape="1">
            <a:blip r:embed="rId3">
              <a:alphaModFix/>
            </a:blip>
            <a:srcRect b="16008" l="16018" r="32935" t="66958"/>
            <a:stretch/>
          </p:blipFill>
          <p:spPr>
            <a:xfrm>
              <a:off x="4359825" y="2187675"/>
              <a:ext cx="802974" cy="267951"/>
            </a:xfrm>
            <a:prstGeom prst="rect">
              <a:avLst/>
            </a:prstGeom>
            <a:noFill/>
            <a:ln>
              <a:noFill/>
            </a:ln>
          </p:spPr>
        </p:pic>
      </p:grpSp>
      <p:grpSp>
        <p:nvGrpSpPr>
          <p:cNvPr id="92" name="Google Shape;92;p17"/>
          <p:cNvGrpSpPr/>
          <p:nvPr/>
        </p:nvGrpSpPr>
        <p:grpSpPr>
          <a:xfrm>
            <a:off x="4691975" y="3269825"/>
            <a:ext cx="1069278" cy="267951"/>
            <a:chOff x="4239550" y="2187675"/>
            <a:chExt cx="1069278" cy="267951"/>
          </a:xfrm>
        </p:grpSpPr>
        <p:pic>
          <p:nvPicPr>
            <p:cNvPr id="93" name="Google Shape;93;p17"/>
            <p:cNvPicPr preferRelativeResize="0"/>
            <p:nvPr/>
          </p:nvPicPr>
          <p:blipFill rotWithShape="1">
            <a:blip r:embed="rId3">
              <a:alphaModFix/>
            </a:blip>
            <a:srcRect b="16008" l="16015" r="16008" t="66958"/>
            <a:stretch/>
          </p:blipFill>
          <p:spPr>
            <a:xfrm>
              <a:off x="4239550" y="2187682"/>
              <a:ext cx="1069278" cy="267934"/>
            </a:xfrm>
            <a:prstGeom prst="rect">
              <a:avLst/>
            </a:prstGeom>
            <a:noFill/>
            <a:ln>
              <a:noFill/>
            </a:ln>
          </p:spPr>
        </p:pic>
        <p:pic>
          <p:nvPicPr>
            <p:cNvPr id="94" name="Google Shape;94;p17"/>
            <p:cNvPicPr preferRelativeResize="0"/>
            <p:nvPr/>
          </p:nvPicPr>
          <p:blipFill rotWithShape="1">
            <a:blip r:embed="rId3">
              <a:alphaModFix/>
            </a:blip>
            <a:srcRect b="16008" l="16018" r="32935" t="66958"/>
            <a:stretch/>
          </p:blipFill>
          <p:spPr>
            <a:xfrm>
              <a:off x="4359825" y="2187675"/>
              <a:ext cx="802974" cy="267951"/>
            </a:xfrm>
            <a:prstGeom prst="rect">
              <a:avLst/>
            </a:prstGeom>
            <a:noFill/>
            <a:ln>
              <a:noFill/>
            </a:ln>
          </p:spPr>
        </p:pic>
      </p:grpSp>
      <p:grpSp>
        <p:nvGrpSpPr>
          <p:cNvPr id="95" name="Google Shape;95;p17"/>
          <p:cNvGrpSpPr/>
          <p:nvPr/>
        </p:nvGrpSpPr>
        <p:grpSpPr>
          <a:xfrm>
            <a:off x="4691975" y="4037789"/>
            <a:ext cx="1069278" cy="267951"/>
            <a:chOff x="4239550" y="2187675"/>
            <a:chExt cx="1069278" cy="267951"/>
          </a:xfrm>
        </p:grpSpPr>
        <p:pic>
          <p:nvPicPr>
            <p:cNvPr id="96" name="Google Shape;96;p17"/>
            <p:cNvPicPr preferRelativeResize="0"/>
            <p:nvPr/>
          </p:nvPicPr>
          <p:blipFill rotWithShape="1">
            <a:blip r:embed="rId3">
              <a:alphaModFix/>
            </a:blip>
            <a:srcRect b="16008" l="16015" r="16008" t="66958"/>
            <a:stretch/>
          </p:blipFill>
          <p:spPr>
            <a:xfrm>
              <a:off x="4239550" y="2187682"/>
              <a:ext cx="1069278" cy="267934"/>
            </a:xfrm>
            <a:prstGeom prst="rect">
              <a:avLst/>
            </a:prstGeom>
            <a:noFill/>
            <a:ln>
              <a:noFill/>
            </a:ln>
          </p:spPr>
        </p:pic>
        <p:pic>
          <p:nvPicPr>
            <p:cNvPr id="97" name="Google Shape;97;p17"/>
            <p:cNvPicPr preferRelativeResize="0"/>
            <p:nvPr/>
          </p:nvPicPr>
          <p:blipFill rotWithShape="1">
            <a:blip r:embed="rId3">
              <a:alphaModFix/>
            </a:blip>
            <a:srcRect b="16008" l="16018" r="32935" t="66958"/>
            <a:stretch/>
          </p:blipFill>
          <p:spPr>
            <a:xfrm>
              <a:off x="4359825" y="2187675"/>
              <a:ext cx="802974" cy="267951"/>
            </a:xfrm>
            <a:prstGeom prst="rect">
              <a:avLst/>
            </a:prstGeom>
            <a:noFill/>
            <a:ln>
              <a:noFill/>
            </a:ln>
          </p:spPr>
        </p:pic>
      </p:grpSp>
      <p:sp>
        <p:nvSpPr>
          <p:cNvPr id="98" name="Google Shape;9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 summary: What is MapReduce?</a:t>
            </a:r>
            <a:endParaRPr/>
          </a:p>
        </p:txBody>
      </p:sp>
      <p:sp>
        <p:nvSpPr>
          <p:cNvPr id="99" name="Google Shape;99;p17"/>
          <p:cNvSpPr txBox="1"/>
          <p:nvPr>
            <p:ph idx="1" type="body"/>
          </p:nvPr>
        </p:nvSpPr>
        <p:spPr>
          <a:xfrm>
            <a:off x="387900" y="1489824"/>
            <a:ext cx="8368200" cy="4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have we done up to this point?</a:t>
            </a:r>
            <a:endParaRPr/>
          </a:p>
        </p:txBody>
      </p:sp>
      <p:grpSp>
        <p:nvGrpSpPr>
          <p:cNvPr id="100" name="Google Shape;100;p17"/>
          <p:cNvGrpSpPr/>
          <p:nvPr/>
        </p:nvGrpSpPr>
        <p:grpSpPr>
          <a:xfrm>
            <a:off x="1332250" y="2525238"/>
            <a:ext cx="1069278" cy="1339466"/>
            <a:chOff x="7908400" y="1166100"/>
            <a:chExt cx="1069278" cy="1339466"/>
          </a:xfrm>
        </p:grpSpPr>
        <p:pic>
          <p:nvPicPr>
            <p:cNvPr id="101" name="Google Shape;101;p17"/>
            <p:cNvPicPr preferRelativeResize="0"/>
            <p:nvPr/>
          </p:nvPicPr>
          <p:blipFill rotWithShape="1">
            <a:blip r:embed="rId3">
              <a:alphaModFix/>
            </a:blip>
            <a:srcRect b="16007" l="16015" r="16008" t="50055"/>
            <a:stretch/>
          </p:blipFill>
          <p:spPr>
            <a:xfrm>
              <a:off x="7908400" y="1701552"/>
              <a:ext cx="1069278" cy="533817"/>
            </a:xfrm>
            <a:prstGeom prst="rect">
              <a:avLst/>
            </a:prstGeom>
            <a:noFill/>
            <a:ln>
              <a:noFill/>
            </a:ln>
          </p:spPr>
        </p:pic>
        <p:pic>
          <p:nvPicPr>
            <p:cNvPr id="102" name="Google Shape;102;p17"/>
            <p:cNvPicPr preferRelativeResize="0"/>
            <p:nvPr/>
          </p:nvPicPr>
          <p:blipFill rotWithShape="1">
            <a:blip r:embed="rId3">
              <a:alphaModFix/>
            </a:blip>
            <a:srcRect b="16008" l="16015" r="16008" t="66958"/>
            <a:stretch/>
          </p:blipFill>
          <p:spPr>
            <a:xfrm>
              <a:off x="7908400" y="2237632"/>
              <a:ext cx="1069278" cy="267934"/>
            </a:xfrm>
            <a:prstGeom prst="rect">
              <a:avLst/>
            </a:prstGeom>
            <a:noFill/>
            <a:ln>
              <a:noFill/>
            </a:ln>
          </p:spPr>
        </p:pic>
        <p:pic>
          <p:nvPicPr>
            <p:cNvPr id="103" name="Google Shape;103;p17"/>
            <p:cNvPicPr preferRelativeResize="0"/>
            <p:nvPr/>
          </p:nvPicPr>
          <p:blipFill rotWithShape="1">
            <a:blip r:embed="rId3">
              <a:alphaModFix/>
            </a:blip>
            <a:srcRect b="50049" l="16015" r="16008" t="16014"/>
            <a:stretch/>
          </p:blipFill>
          <p:spPr>
            <a:xfrm>
              <a:off x="7908400" y="1166100"/>
              <a:ext cx="1069278" cy="533817"/>
            </a:xfrm>
            <a:prstGeom prst="rect">
              <a:avLst/>
            </a:prstGeom>
            <a:noFill/>
            <a:ln>
              <a:noFill/>
            </a:ln>
          </p:spPr>
        </p:pic>
      </p:grpSp>
      <p:pic>
        <p:nvPicPr>
          <p:cNvPr id="104" name="Google Shape;104;p17"/>
          <p:cNvPicPr preferRelativeResize="0"/>
          <p:nvPr/>
        </p:nvPicPr>
        <p:blipFill rotWithShape="1">
          <a:blip r:embed="rId3">
            <a:alphaModFix/>
          </a:blip>
          <a:srcRect b="16007" l="16015" r="16008" t="50055"/>
          <a:stretch/>
        </p:blipFill>
        <p:spPr>
          <a:xfrm>
            <a:off x="3488450" y="3136889"/>
            <a:ext cx="1069278" cy="533817"/>
          </a:xfrm>
          <a:prstGeom prst="rect">
            <a:avLst/>
          </a:prstGeom>
          <a:noFill/>
          <a:ln>
            <a:noFill/>
          </a:ln>
        </p:spPr>
      </p:pic>
      <p:pic>
        <p:nvPicPr>
          <p:cNvPr id="105" name="Google Shape;105;p17"/>
          <p:cNvPicPr preferRelativeResize="0"/>
          <p:nvPr/>
        </p:nvPicPr>
        <p:blipFill rotWithShape="1">
          <a:blip r:embed="rId3">
            <a:alphaModFix/>
          </a:blip>
          <a:srcRect b="16008" l="16015" r="16008" t="66958"/>
          <a:stretch/>
        </p:blipFill>
        <p:spPr>
          <a:xfrm>
            <a:off x="3488450" y="4037797"/>
            <a:ext cx="1069278" cy="267934"/>
          </a:xfrm>
          <a:prstGeom prst="rect">
            <a:avLst/>
          </a:prstGeom>
          <a:noFill/>
          <a:ln>
            <a:noFill/>
          </a:ln>
        </p:spPr>
      </p:pic>
      <p:pic>
        <p:nvPicPr>
          <p:cNvPr id="106" name="Google Shape;106;p17"/>
          <p:cNvPicPr preferRelativeResize="0"/>
          <p:nvPr/>
        </p:nvPicPr>
        <p:blipFill rotWithShape="1">
          <a:blip r:embed="rId3">
            <a:alphaModFix/>
          </a:blip>
          <a:srcRect b="50049" l="16015" r="16008" t="16014"/>
          <a:stretch/>
        </p:blipFill>
        <p:spPr>
          <a:xfrm>
            <a:off x="3488450" y="2220438"/>
            <a:ext cx="1069278" cy="533817"/>
          </a:xfrm>
          <a:prstGeom prst="rect">
            <a:avLst/>
          </a:prstGeom>
          <a:noFill/>
          <a:ln>
            <a:noFill/>
          </a:ln>
        </p:spPr>
      </p:pic>
      <p:pic>
        <p:nvPicPr>
          <p:cNvPr id="107" name="Google Shape;107;p17"/>
          <p:cNvPicPr preferRelativeResize="0"/>
          <p:nvPr/>
        </p:nvPicPr>
        <p:blipFill rotWithShape="1">
          <a:blip r:embed="rId4">
            <a:alphaModFix/>
          </a:blip>
          <a:srcRect b="30786" l="30786" r="30786" t="30786"/>
          <a:stretch/>
        </p:blipFill>
        <p:spPr>
          <a:xfrm rot="6884281">
            <a:off x="2655622" y="2448084"/>
            <a:ext cx="578731" cy="578731"/>
          </a:xfrm>
          <a:prstGeom prst="rect">
            <a:avLst/>
          </a:prstGeom>
          <a:noFill/>
          <a:ln>
            <a:noFill/>
          </a:ln>
        </p:spPr>
      </p:pic>
      <p:pic>
        <p:nvPicPr>
          <p:cNvPr id="108" name="Google Shape;108;p17"/>
          <p:cNvPicPr preferRelativeResize="0"/>
          <p:nvPr/>
        </p:nvPicPr>
        <p:blipFill rotWithShape="1">
          <a:blip r:embed="rId4">
            <a:alphaModFix/>
          </a:blip>
          <a:srcRect b="30786" l="30786" r="30786" t="30786"/>
          <a:stretch/>
        </p:blipFill>
        <p:spPr>
          <a:xfrm flipH="1" rot="3915719">
            <a:off x="2655622" y="3647209"/>
            <a:ext cx="578731" cy="578731"/>
          </a:xfrm>
          <a:prstGeom prst="rect">
            <a:avLst/>
          </a:prstGeom>
          <a:noFill/>
          <a:ln>
            <a:noFill/>
          </a:ln>
        </p:spPr>
      </p:pic>
      <p:pic>
        <p:nvPicPr>
          <p:cNvPr id="109" name="Google Shape;109;p17"/>
          <p:cNvPicPr preferRelativeResize="0"/>
          <p:nvPr/>
        </p:nvPicPr>
        <p:blipFill rotWithShape="1">
          <a:blip r:embed="rId4">
            <a:alphaModFix/>
          </a:blip>
          <a:srcRect b="30786" l="30786" r="30786" t="30786"/>
          <a:stretch/>
        </p:blipFill>
        <p:spPr>
          <a:xfrm flipH="1" rot="2700000">
            <a:off x="2655624" y="2972111"/>
            <a:ext cx="578729" cy="578729"/>
          </a:xfrm>
          <a:prstGeom prst="rect">
            <a:avLst/>
          </a:prstGeom>
          <a:noFill/>
          <a:ln>
            <a:noFill/>
          </a:ln>
        </p:spPr>
      </p:pic>
      <p:pic>
        <p:nvPicPr>
          <p:cNvPr id="110" name="Google Shape;110;p17"/>
          <p:cNvPicPr preferRelativeResize="0"/>
          <p:nvPr/>
        </p:nvPicPr>
        <p:blipFill rotWithShape="1">
          <a:blip r:embed="rId5">
            <a:alphaModFix/>
          </a:blip>
          <a:srcRect b="18113" l="18107" r="18113" t="18107"/>
          <a:stretch/>
        </p:blipFill>
        <p:spPr>
          <a:xfrm>
            <a:off x="4370675" y="2188726"/>
            <a:ext cx="533800" cy="533800"/>
          </a:xfrm>
          <a:prstGeom prst="rect">
            <a:avLst/>
          </a:prstGeom>
          <a:noFill/>
          <a:ln>
            <a:noFill/>
          </a:ln>
        </p:spPr>
      </p:pic>
      <p:pic>
        <p:nvPicPr>
          <p:cNvPr id="111" name="Google Shape;111;p17"/>
          <p:cNvPicPr preferRelativeResize="0"/>
          <p:nvPr/>
        </p:nvPicPr>
        <p:blipFill rotWithShape="1">
          <a:blip r:embed="rId5">
            <a:alphaModFix/>
          </a:blip>
          <a:srcRect b="18113" l="18107" r="18113" t="18107"/>
          <a:stretch/>
        </p:blipFill>
        <p:spPr>
          <a:xfrm rot="4972400">
            <a:off x="4370675" y="3105175"/>
            <a:ext cx="533799" cy="533799"/>
          </a:xfrm>
          <a:prstGeom prst="rect">
            <a:avLst/>
          </a:prstGeom>
          <a:noFill/>
          <a:ln>
            <a:noFill/>
          </a:ln>
        </p:spPr>
      </p:pic>
      <p:pic>
        <p:nvPicPr>
          <p:cNvPr id="112" name="Google Shape;112;p17"/>
          <p:cNvPicPr preferRelativeResize="0"/>
          <p:nvPr/>
        </p:nvPicPr>
        <p:blipFill rotWithShape="1">
          <a:blip r:embed="rId5">
            <a:alphaModFix/>
          </a:blip>
          <a:srcRect b="18113" l="18107" r="18113" t="18107"/>
          <a:stretch/>
        </p:blipFill>
        <p:spPr>
          <a:xfrm rot="-3234293">
            <a:off x="4370674" y="3997239"/>
            <a:ext cx="533798" cy="533798"/>
          </a:xfrm>
          <a:prstGeom prst="rect">
            <a:avLst/>
          </a:prstGeom>
          <a:noFill/>
          <a:ln>
            <a:noFill/>
          </a:ln>
        </p:spPr>
      </p:pic>
      <p:pic>
        <p:nvPicPr>
          <p:cNvPr id="113" name="Google Shape;113;p17"/>
          <p:cNvPicPr preferRelativeResize="0"/>
          <p:nvPr/>
        </p:nvPicPr>
        <p:blipFill rotWithShape="1">
          <a:blip r:embed="rId4">
            <a:alphaModFix/>
          </a:blip>
          <a:srcRect b="30786" l="30786" r="30786" t="30786"/>
          <a:stretch/>
        </p:blipFill>
        <p:spPr>
          <a:xfrm rot="9406124">
            <a:off x="5932221" y="2448083"/>
            <a:ext cx="578732" cy="578732"/>
          </a:xfrm>
          <a:prstGeom prst="rect">
            <a:avLst/>
          </a:prstGeom>
          <a:noFill/>
          <a:ln>
            <a:noFill/>
          </a:ln>
        </p:spPr>
      </p:pic>
      <p:pic>
        <p:nvPicPr>
          <p:cNvPr id="114" name="Google Shape;114;p17"/>
          <p:cNvPicPr preferRelativeResize="0"/>
          <p:nvPr/>
        </p:nvPicPr>
        <p:blipFill rotWithShape="1">
          <a:blip r:embed="rId4">
            <a:alphaModFix/>
          </a:blip>
          <a:srcRect b="30786" l="30786" r="30786" t="30786"/>
          <a:stretch/>
        </p:blipFill>
        <p:spPr>
          <a:xfrm rot="8341685">
            <a:off x="5932224" y="3124511"/>
            <a:ext cx="578730" cy="578730"/>
          </a:xfrm>
          <a:prstGeom prst="rect">
            <a:avLst/>
          </a:prstGeom>
          <a:noFill/>
          <a:ln>
            <a:noFill/>
          </a:ln>
        </p:spPr>
      </p:pic>
      <p:pic>
        <p:nvPicPr>
          <p:cNvPr id="115" name="Google Shape;115;p17"/>
          <p:cNvPicPr preferRelativeResize="0"/>
          <p:nvPr/>
        </p:nvPicPr>
        <p:blipFill rotWithShape="1">
          <a:blip r:embed="rId4">
            <a:alphaModFix/>
          </a:blip>
          <a:srcRect b="30786" l="30786" r="30786" t="30786"/>
          <a:stretch/>
        </p:blipFill>
        <p:spPr>
          <a:xfrm flipH="1" rot="1393876">
            <a:off x="5932221" y="3667283"/>
            <a:ext cx="578732" cy="578732"/>
          </a:xfrm>
          <a:prstGeom prst="rect">
            <a:avLst/>
          </a:prstGeom>
          <a:noFill/>
          <a:ln>
            <a:noFill/>
          </a:ln>
        </p:spPr>
      </p:pic>
      <p:grpSp>
        <p:nvGrpSpPr>
          <p:cNvPr id="116" name="Google Shape;116;p17"/>
          <p:cNvGrpSpPr/>
          <p:nvPr/>
        </p:nvGrpSpPr>
        <p:grpSpPr>
          <a:xfrm>
            <a:off x="6742450" y="2525238"/>
            <a:ext cx="1069278" cy="1339466"/>
            <a:chOff x="5798100" y="2359538"/>
            <a:chExt cx="1069278" cy="1339466"/>
          </a:xfrm>
        </p:grpSpPr>
        <p:grpSp>
          <p:nvGrpSpPr>
            <p:cNvPr id="117" name="Google Shape;117;p17"/>
            <p:cNvGrpSpPr/>
            <p:nvPr/>
          </p:nvGrpSpPr>
          <p:grpSpPr>
            <a:xfrm>
              <a:off x="5798100" y="2359538"/>
              <a:ext cx="1069278" cy="1339466"/>
              <a:chOff x="7908400" y="1166100"/>
              <a:chExt cx="1069278" cy="1339466"/>
            </a:xfrm>
          </p:grpSpPr>
          <p:pic>
            <p:nvPicPr>
              <p:cNvPr id="118" name="Google Shape;118;p17"/>
              <p:cNvPicPr preferRelativeResize="0"/>
              <p:nvPr/>
            </p:nvPicPr>
            <p:blipFill rotWithShape="1">
              <a:blip r:embed="rId3">
                <a:alphaModFix/>
              </a:blip>
              <a:srcRect b="16007" l="16015" r="16008" t="50055"/>
              <a:stretch/>
            </p:blipFill>
            <p:spPr>
              <a:xfrm>
                <a:off x="7908400" y="1701552"/>
                <a:ext cx="1069278" cy="533817"/>
              </a:xfrm>
              <a:prstGeom prst="rect">
                <a:avLst/>
              </a:prstGeom>
              <a:noFill/>
              <a:ln>
                <a:noFill/>
              </a:ln>
            </p:spPr>
          </p:pic>
          <p:pic>
            <p:nvPicPr>
              <p:cNvPr id="119" name="Google Shape;119;p17"/>
              <p:cNvPicPr preferRelativeResize="0"/>
              <p:nvPr/>
            </p:nvPicPr>
            <p:blipFill rotWithShape="1">
              <a:blip r:embed="rId3">
                <a:alphaModFix/>
              </a:blip>
              <a:srcRect b="16008" l="16015" r="16008" t="66958"/>
              <a:stretch/>
            </p:blipFill>
            <p:spPr>
              <a:xfrm>
                <a:off x="7908400" y="2237632"/>
                <a:ext cx="1069278" cy="267934"/>
              </a:xfrm>
              <a:prstGeom prst="rect">
                <a:avLst/>
              </a:prstGeom>
              <a:noFill/>
              <a:ln>
                <a:noFill/>
              </a:ln>
            </p:spPr>
          </p:pic>
          <p:pic>
            <p:nvPicPr>
              <p:cNvPr id="120" name="Google Shape;120;p17"/>
              <p:cNvPicPr preferRelativeResize="0"/>
              <p:nvPr/>
            </p:nvPicPr>
            <p:blipFill rotWithShape="1">
              <a:blip r:embed="rId3">
                <a:alphaModFix/>
              </a:blip>
              <a:srcRect b="50049" l="16015" r="16008" t="16014"/>
              <a:stretch/>
            </p:blipFill>
            <p:spPr>
              <a:xfrm>
                <a:off x="7908400" y="1166100"/>
                <a:ext cx="1069278" cy="533817"/>
              </a:xfrm>
              <a:prstGeom prst="rect">
                <a:avLst/>
              </a:prstGeom>
              <a:noFill/>
              <a:ln>
                <a:noFill/>
              </a:ln>
            </p:spPr>
          </p:pic>
        </p:grpSp>
        <p:grpSp>
          <p:nvGrpSpPr>
            <p:cNvPr id="121" name="Google Shape;121;p17"/>
            <p:cNvGrpSpPr/>
            <p:nvPr/>
          </p:nvGrpSpPr>
          <p:grpSpPr>
            <a:xfrm>
              <a:off x="5798100" y="3431053"/>
              <a:ext cx="1069278" cy="267951"/>
              <a:chOff x="4239550" y="2187675"/>
              <a:chExt cx="1069278" cy="267951"/>
            </a:xfrm>
          </p:grpSpPr>
          <p:pic>
            <p:nvPicPr>
              <p:cNvPr id="122" name="Google Shape;122;p17"/>
              <p:cNvPicPr preferRelativeResize="0"/>
              <p:nvPr/>
            </p:nvPicPr>
            <p:blipFill rotWithShape="1">
              <a:blip r:embed="rId3">
                <a:alphaModFix/>
              </a:blip>
              <a:srcRect b="16008" l="16015" r="16008" t="66958"/>
              <a:stretch/>
            </p:blipFill>
            <p:spPr>
              <a:xfrm>
                <a:off x="4239550" y="2187682"/>
                <a:ext cx="1069278" cy="267934"/>
              </a:xfrm>
              <a:prstGeom prst="rect">
                <a:avLst/>
              </a:prstGeom>
              <a:noFill/>
              <a:ln>
                <a:noFill/>
              </a:ln>
            </p:spPr>
          </p:pic>
          <p:pic>
            <p:nvPicPr>
              <p:cNvPr id="123" name="Google Shape;123;p17"/>
              <p:cNvPicPr preferRelativeResize="0"/>
              <p:nvPr/>
            </p:nvPicPr>
            <p:blipFill rotWithShape="1">
              <a:blip r:embed="rId3">
                <a:alphaModFix/>
              </a:blip>
              <a:srcRect b="16008" l="16018" r="32935" t="66958"/>
              <a:stretch/>
            </p:blipFill>
            <p:spPr>
              <a:xfrm>
                <a:off x="4359825" y="2187675"/>
                <a:ext cx="802974" cy="267951"/>
              </a:xfrm>
              <a:prstGeom prst="rect">
                <a:avLst/>
              </a:prstGeom>
              <a:noFill/>
              <a:ln>
                <a:noFill/>
              </a:ln>
            </p:spPr>
          </p:pic>
        </p:grpSp>
        <p:grpSp>
          <p:nvGrpSpPr>
            <p:cNvPr id="124" name="Google Shape;124;p17"/>
            <p:cNvGrpSpPr/>
            <p:nvPr/>
          </p:nvGrpSpPr>
          <p:grpSpPr>
            <a:xfrm>
              <a:off x="5798100" y="3163174"/>
              <a:ext cx="1069278" cy="267951"/>
              <a:chOff x="4239550" y="2187675"/>
              <a:chExt cx="1069278" cy="267951"/>
            </a:xfrm>
          </p:grpSpPr>
          <p:pic>
            <p:nvPicPr>
              <p:cNvPr id="125" name="Google Shape;125;p17"/>
              <p:cNvPicPr preferRelativeResize="0"/>
              <p:nvPr/>
            </p:nvPicPr>
            <p:blipFill rotWithShape="1">
              <a:blip r:embed="rId3">
                <a:alphaModFix/>
              </a:blip>
              <a:srcRect b="16008" l="16015" r="16008" t="66958"/>
              <a:stretch/>
            </p:blipFill>
            <p:spPr>
              <a:xfrm>
                <a:off x="4239550" y="2187682"/>
                <a:ext cx="1069278" cy="267934"/>
              </a:xfrm>
              <a:prstGeom prst="rect">
                <a:avLst/>
              </a:prstGeom>
              <a:noFill/>
              <a:ln>
                <a:noFill/>
              </a:ln>
            </p:spPr>
          </p:pic>
          <p:pic>
            <p:nvPicPr>
              <p:cNvPr id="126" name="Google Shape;126;p17"/>
              <p:cNvPicPr preferRelativeResize="0"/>
              <p:nvPr/>
            </p:nvPicPr>
            <p:blipFill rotWithShape="1">
              <a:blip r:embed="rId3">
                <a:alphaModFix/>
              </a:blip>
              <a:srcRect b="16008" l="16018" r="32935" t="66958"/>
              <a:stretch/>
            </p:blipFill>
            <p:spPr>
              <a:xfrm>
                <a:off x="4359825" y="2187675"/>
                <a:ext cx="802974" cy="267951"/>
              </a:xfrm>
              <a:prstGeom prst="rect">
                <a:avLst/>
              </a:prstGeom>
              <a:noFill/>
              <a:ln>
                <a:noFill/>
              </a:ln>
            </p:spPr>
          </p:pic>
        </p:grpSp>
        <p:grpSp>
          <p:nvGrpSpPr>
            <p:cNvPr id="127" name="Google Shape;127;p17"/>
            <p:cNvGrpSpPr/>
            <p:nvPr/>
          </p:nvGrpSpPr>
          <p:grpSpPr>
            <a:xfrm>
              <a:off x="5798100" y="2895295"/>
              <a:ext cx="1069278" cy="267951"/>
              <a:chOff x="4239550" y="2187675"/>
              <a:chExt cx="1069278" cy="267951"/>
            </a:xfrm>
          </p:grpSpPr>
          <p:pic>
            <p:nvPicPr>
              <p:cNvPr id="128" name="Google Shape;128;p17"/>
              <p:cNvPicPr preferRelativeResize="0"/>
              <p:nvPr/>
            </p:nvPicPr>
            <p:blipFill rotWithShape="1">
              <a:blip r:embed="rId3">
                <a:alphaModFix/>
              </a:blip>
              <a:srcRect b="16008" l="16015" r="16008" t="66958"/>
              <a:stretch/>
            </p:blipFill>
            <p:spPr>
              <a:xfrm>
                <a:off x="4239550" y="2187682"/>
                <a:ext cx="1069278" cy="267934"/>
              </a:xfrm>
              <a:prstGeom prst="rect">
                <a:avLst/>
              </a:prstGeom>
              <a:noFill/>
              <a:ln>
                <a:noFill/>
              </a:ln>
            </p:spPr>
          </p:pic>
          <p:pic>
            <p:nvPicPr>
              <p:cNvPr id="129" name="Google Shape;129;p17"/>
              <p:cNvPicPr preferRelativeResize="0"/>
              <p:nvPr/>
            </p:nvPicPr>
            <p:blipFill rotWithShape="1">
              <a:blip r:embed="rId3">
                <a:alphaModFix/>
              </a:blip>
              <a:srcRect b="16008" l="16018" r="32935" t="66958"/>
              <a:stretch/>
            </p:blipFill>
            <p:spPr>
              <a:xfrm>
                <a:off x="4359825" y="2187675"/>
                <a:ext cx="802974" cy="267951"/>
              </a:xfrm>
              <a:prstGeom prst="rect">
                <a:avLst/>
              </a:prstGeom>
              <a:noFill/>
              <a:ln>
                <a:noFill/>
              </a:ln>
            </p:spPr>
          </p:pic>
        </p:grpSp>
        <p:grpSp>
          <p:nvGrpSpPr>
            <p:cNvPr id="130" name="Google Shape;130;p17"/>
            <p:cNvGrpSpPr/>
            <p:nvPr/>
          </p:nvGrpSpPr>
          <p:grpSpPr>
            <a:xfrm>
              <a:off x="5798100" y="2627416"/>
              <a:ext cx="1069278" cy="267951"/>
              <a:chOff x="4239550" y="2187675"/>
              <a:chExt cx="1069278" cy="267951"/>
            </a:xfrm>
          </p:grpSpPr>
          <p:pic>
            <p:nvPicPr>
              <p:cNvPr id="131" name="Google Shape;131;p17"/>
              <p:cNvPicPr preferRelativeResize="0"/>
              <p:nvPr/>
            </p:nvPicPr>
            <p:blipFill rotWithShape="1">
              <a:blip r:embed="rId3">
                <a:alphaModFix/>
              </a:blip>
              <a:srcRect b="16008" l="16015" r="16008" t="66958"/>
              <a:stretch/>
            </p:blipFill>
            <p:spPr>
              <a:xfrm>
                <a:off x="4239550" y="2187682"/>
                <a:ext cx="1069278" cy="267934"/>
              </a:xfrm>
              <a:prstGeom prst="rect">
                <a:avLst/>
              </a:prstGeom>
              <a:noFill/>
              <a:ln>
                <a:noFill/>
              </a:ln>
            </p:spPr>
          </p:pic>
          <p:pic>
            <p:nvPicPr>
              <p:cNvPr id="132" name="Google Shape;132;p17"/>
              <p:cNvPicPr preferRelativeResize="0"/>
              <p:nvPr/>
            </p:nvPicPr>
            <p:blipFill rotWithShape="1">
              <a:blip r:embed="rId3">
                <a:alphaModFix/>
              </a:blip>
              <a:srcRect b="16008" l="16018" r="32935" t="66958"/>
              <a:stretch/>
            </p:blipFill>
            <p:spPr>
              <a:xfrm>
                <a:off x="4359825" y="2187675"/>
                <a:ext cx="802974" cy="267951"/>
              </a:xfrm>
              <a:prstGeom prst="rect">
                <a:avLst/>
              </a:prstGeom>
              <a:noFill/>
              <a:ln>
                <a:noFill/>
              </a:ln>
            </p:spPr>
          </p:pic>
        </p:grpSp>
        <p:grpSp>
          <p:nvGrpSpPr>
            <p:cNvPr id="133" name="Google Shape;133;p17"/>
            <p:cNvGrpSpPr/>
            <p:nvPr/>
          </p:nvGrpSpPr>
          <p:grpSpPr>
            <a:xfrm>
              <a:off x="5798100" y="2359538"/>
              <a:ext cx="1069278" cy="267951"/>
              <a:chOff x="4239550" y="2187675"/>
              <a:chExt cx="1069278" cy="267951"/>
            </a:xfrm>
          </p:grpSpPr>
          <p:pic>
            <p:nvPicPr>
              <p:cNvPr id="134" name="Google Shape;134;p17"/>
              <p:cNvPicPr preferRelativeResize="0"/>
              <p:nvPr/>
            </p:nvPicPr>
            <p:blipFill rotWithShape="1">
              <a:blip r:embed="rId3">
                <a:alphaModFix/>
              </a:blip>
              <a:srcRect b="16008" l="16015" r="16008" t="66958"/>
              <a:stretch/>
            </p:blipFill>
            <p:spPr>
              <a:xfrm>
                <a:off x="4239550" y="2187682"/>
                <a:ext cx="1069278" cy="267934"/>
              </a:xfrm>
              <a:prstGeom prst="rect">
                <a:avLst/>
              </a:prstGeom>
              <a:noFill/>
              <a:ln>
                <a:noFill/>
              </a:ln>
            </p:spPr>
          </p:pic>
          <p:pic>
            <p:nvPicPr>
              <p:cNvPr id="135" name="Google Shape;135;p17"/>
              <p:cNvPicPr preferRelativeResize="0"/>
              <p:nvPr/>
            </p:nvPicPr>
            <p:blipFill rotWithShape="1">
              <a:blip r:embed="rId3">
                <a:alphaModFix/>
              </a:blip>
              <a:srcRect b="16008" l="16018" r="32935" t="66958"/>
              <a:stretch/>
            </p:blipFill>
            <p:spPr>
              <a:xfrm>
                <a:off x="4359825" y="2187675"/>
                <a:ext cx="802974" cy="267951"/>
              </a:xfrm>
              <a:prstGeom prst="rect">
                <a:avLst/>
              </a:prstGeom>
              <a:noFill/>
              <a:ln>
                <a:noFill/>
              </a:ln>
            </p:spPr>
          </p:pic>
        </p:grpSp>
      </p:grpSp>
      <p:sp>
        <p:nvSpPr>
          <p:cNvPr id="136" name="Google Shape;136;p17"/>
          <p:cNvSpPr txBox="1"/>
          <p:nvPr>
            <p:ph idx="1" type="body"/>
          </p:nvPr>
        </p:nvSpPr>
        <p:spPr>
          <a:xfrm>
            <a:off x="387900" y="4537824"/>
            <a:ext cx="8368200" cy="4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That’s MapReduce!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MapReduce: An explanation</a:t>
            </a:r>
            <a:endParaRPr/>
          </a:p>
        </p:txBody>
      </p:sp>
      <p:sp>
        <p:nvSpPr>
          <p:cNvPr id="142" name="Google Shape;142;p18"/>
          <p:cNvSpPr txBox="1"/>
          <p:nvPr>
            <p:ph idx="1" type="body"/>
          </p:nvPr>
        </p:nvSpPr>
        <p:spPr>
          <a:xfrm>
            <a:off x="387900" y="1489824"/>
            <a:ext cx="83682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MapReduce is not a specific library or function.</a:t>
            </a:r>
            <a:endParaRPr/>
          </a:p>
        </p:txBody>
      </p:sp>
      <p:sp>
        <p:nvSpPr>
          <p:cNvPr id="143" name="Google Shape;143;p18"/>
          <p:cNvSpPr txBox="1"/>
          <p:nvPr>
            <p:ph idx="1" type="body"/>
          </p:nvPr>
        </p:nvSpPr>
        <p:spPr>
          <a:xfrm>
            <a:off x="387900" y="2709024"/>
            <a:ext cx="83682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Guess why it’s called MapReduce?</a:t>
            </a:r>
            <a:endParaRPr/>
          </a:p>
        </p:txBody>
      </p:sp>
      <p:sp>
        <p:nvSpPr>
          <p:cNvPr id="144" name="Google Shape;144;p18"/>
          <p:cNvSpPr txBox="1"/>
          <p:nvPr/>
        </p:nvSpPr>
        <p:spPr>
          <a:xfrm>
            <a:off x="387900" y="1951525"/>
            <a:ext cx="8368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latin typeface="Roboto"/>
                <a:ea typeface="Roboto"/>
                <a:cs typeface="Roboto"/>
                <a:sym typeface="Roboto"/>
              </a:rPr>
              <a:t>It’s simply a framework - a method of processing large datasets so that we can handle a lot of data efficiently.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Classwork</a:t>
            </a:r>
            <a:endParaRPr/>
          </a:p>
        </p:txBody>
      </p:sp>
      <p:sp>
        <p:nvSpPr>
          <p:cNvPr id="150" name="Google Shape;15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Dataquest - Processing Data with MapReduce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Guided Project</a:t>
            </a:r>
            <a:endParaRPr/>
          </a:p>
        </p:txBody>
      </p:sp>
      <p:sp>
        <p:nvSpPr>
          <p:cNvPr id="156" name="Google Shape;156;p20"/>
          <p:cNvSpPr txBox="1"/>
          <p:nvPr>
            <p:ph idx="1" type="body"/>
          </p:nvPr>
        </p:nvSpPr>
        <p:spPr>
          <a:xfrm>
            <a:off x="387900" y="1489825"/>
            <a:ext cx="8368200" cy="2355600"/>
          </a:xfrm>
          <a:prstGeom prst="rect">
            <a:avLst/>
          </a:prstGeom>
        </p:spPr>
        <p:txBody>
          <a:bodyPr anchorCtr="0" anchor="t" bIns="91425" lIns="91425" spcFirstLastPara="1" rIns="91425" wrap="square" tIns="91425">
            <a:spAutoFit/>
          </a:bodyPr>
          <a:lstStyle/>
          <a:p>
            <a:pPr indent="0" lvl="0" marL="0" rtl="0" algn="l">
              <a:lnSpc>
                <a:spcPct val="105000"/>
              </a:lnSpc>
              <a:spcBef>
                <a:spcPts val="0"/>
              </a:spcBef>
              <a:spcAft>
                <a:spcPts val="0"/>
              </a:spcAft>
              <a:buSzPts val="935"/>
              <a:buNone/>
            </a:pPr>
            <a:r>
              <a:rPr lang="en" sz="1829"/>
              <a:t>Choose one of the following guided projects:</a:t>
            </a:r>
            <a:endParaRPr sz="1829"/>
          </a:p>
          <a:p>
            <a:pPr indent="-344805" lvl="0" marL="457200" rtl="0" algn="l">
              <a:lnSpc>
                <a:spcPct val="105000"/>
              </a:lnSpc>
              <a:spcBef>
                <a:spcPts val="1200"/>
              </a:spcBef>
              <a:spcAft>
                <a:spcPts val="0"/>
              </a:spcAft>
              <a:buSzPts val="1830"/>
              <a:buAutoNum type="arabicPeriod"/>
            </a:pPr>
            <a:r>
              <a:rPr lang="en" sz="1829" u="sng">
                <a:solidFill>
                  <a:schemeClr val="hlink"/>
                </a:solidFill>
                <a:hlinkClick r:id="rId3"/>
              </a:rPr>
              <a:t>DataQuest Guided Project: Analyzing Wikipedia Pages</a:t>
            </a:r>
            <a:r>
              <a:rPr lang="en" sz="1829"/>
              <a:t> (Difficulty: S</a:t>
            </a:r>
            <a:r>
              <a:rPr lang="en" sz="1829"/>
              <a:t>lightly challenging)</a:t>
            </a:r>
            <a:endParaRPr sz="1829"/>
          </a:p>
          <a:p>
            <a:pPr indent="-344805" lvl="0" marL="457200" rtl="0" algn="l">
              <a:lnSpc>
                <a:spcPct val="105000"/>
              </a:lnSpc>
              <a:spcBef>
                <a:spcPts val="1000"/>
              </a:spcBef>
              <a:spcAft>
                <a:spcPts val="0"/>
              </a:spcAft>
              <a:buSzPts val="1830"/>
              <a:buAutoNum type="arabicPeriod"/>
            </a:pPr>
            <a:r>
              <a:rPr lang="en" sz="1829"/>
              <a:t>Hack the Credit Card (Instructions on Slide 9) (Difficulty: C</a:t>
            </a:r>
            <a:r>
              <a:rPr lang="en" sz="1829"/>
              <a:t>hallenging)</a:t>
            </a:r>
            <a:endParaRPr sz="1829"/>
          </a:p>
          <a:p>
            <a:pPr indent="-344805" lvl="0" marL="457200" rtl="0" algn="l">
              <a:lnSpc>
                <a:spcPct val="105000"/>
              </a:lnSpc>
              <a:spcBef>
                <a:spcPts val="1000"/>
              </a:spcBef>
              <a:spcAft>
                <a:spcPts val="0"/>
              </a:spcAft>
              <a:buSzPts val="1830"/>
              <a:buAutoNum type="arabicPeriod"/>
            </a:pPr>
            <a:r>
              <a:rPr lang="en" sz="1829"/>
              <a:t>Finding Mutual Friends (Instructions on Slide 10) (Difficulty: Extremely challenging)</a:t>
            </a:r>
            <a:endParaRPr sz="182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Guided Project: Hack the Credit Card</a:t>
            </a:r>
            <a:endParaRPr/>
          </a:p>
        </p:txBody>
      </p:sp>
      <p:sp>
        <p:nvSpPr>
          <p:cNvPr id="162" name="Google Shape;162;p21"/>
          <p:cNvSpPr txBox="1"/>
          <p:nvPr>
            <p:ph idx="1" type="body"/>
          </p:nvPr>
        </p:nvSpPr>
        <p:spPr>
          <a:xfrm>
            <a:off x="387900" y="1489825"/>
            <a:ext cx="8368200" cy="33708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56527"/>
              <a:buNone/>
            </a:pPr>
            <a:r>
              <a:rPr lang="en"/>
              <a:t>Goal: Use MapReduce and parallel processing to brute-force a pin number. (Brute-forcing means trying every possible combination to discover a pin or password.)</a:t>
            </a:r>
            <a:endParaRPr/>
          </a:p>
          <a:p>
            <a:pPr indent="-334327" lvl="0" marL="457200" rtl="0" algn="l">
              <a:lnSpc>
                <a:spcPct val="115000"/>
              </a:lnSpc>
              <a:spcBef>
                <a:spcPts val="1200"/>
              </a:spcBef>
              <a:spcAft>
                <a:spcPts val="0"/>
              </a:spcAft>
              <a:buSzPct val="100000"/>
              <a:buAutoNum type="arabicPeriod"/>
            </a:pPr>
            <a:r>
              <a:rPr lang="en"/>
              <a:t>Start with pin_generator.py (in the </a:t>
            </a:r>
            <a:r>
              <a:rPr lang="en" u="sng">
                <a:solidFill>
                  <a:schemeClr val="hlink"/>
                </a:solidFill>
                <a:hlinkClick r:id="rId3"/>
              </a:rPr>
              <a:t>google drive</a:t>
            </a:r>
            <a:r>
              <a:rPr lang="en"/>
              <a:t>). Inside it is a function that generates a hashed pin number (hashing is a way of encoding data so you can’t see the original data). To use the pin in your program, import it using </a:t>
            </a:r>
            <a:r>
              <a:rPr lang="en">
                <a:solidFill>
                  <a:srgbClr val="ABB2BF"/>
                </a:solidFill>
                <a:highlight>
                  <a:srgbClr val="282C34"/>
                </a:highlight>
                <a:latin typeface="Consolas"/>
                <a:ea typeface="Consolas"/>
                <a:cs typeface="Consolas"/>
                <a:sym typeface="Consolas"/>
              </a:rPr>
              <a:t>from pin_generator import pin</a:t>
            </a:r>
            <a:r>
              <a:rPr lang="en"/>
              <a:t>.</a:t>
            </a:r>
            <a:endParaRPr/>
          </a:p>
          <a:p>
            <a:pPr indent="-334327" lvl="0" marL="457200" rtl="0" algn="l">
              <a:lnSpc>
                <a:spcPct val="115000"/>
              </a:lnSpc>
              <a:spcBef>
                <a:spcPts val="0"/>
              </a:spcBef>
              <a:spcAft>
                <a:spcPts val="0"/>
              </a:spcAft>
              <a:buSzPct val="100000"/>
              <a:buAutoNum type="arabicPeriod"/>
            </a:pPr>
            <a:r>
              <a:rPr lang="en"/>
              <a:t>Get a list of every possible number combination.</a:t>
            </a:r>
            <a:endParaRPr/>
          </a:p>
          <a:p>
            <a:pPr indent="-334327" lvl="0" marL="457200" rtl="0" algn="l">
              <a:lnSpc>
                <a:spcPct val="115000"/>
              </a:lnSpc>
              <a:spcBef>
                <a:spcPts val="0"/>
              </a:spcBef>
              <a:spcAft>
                <a:spcPts val="0"/>
              </a:spcAft>
              <a:buSzPct val="100000"/>
              <a:buAutoNum type="arabicPeriod"/>
            </a:pPr>
            <a:r>
              <a:rPr lang="en"/>
              <a:t>Mapper:  Check each combination to see if it's the right number. You will have to hash it the same way that the pin has been hashed, to compare them (check how it is done in the pin_generator file).</a:t>
            </a:r>
            <a:endParaRPr/>
          </a:p>
          <a:p>
            <a:pPr indent="-334327" lvl="0" marL="457200" rtl="0" algn="l">
              <a:lnSpc>
                <a:spcPct val="115000"/>
              </a:lnSpc>
              <a:spcBef>
                <a:spcPts val="0"/>
              </a:spcBef>
              <a:spcAft>
                <a:spcPts val="0"/>
              </a:spcAft>
              <a:buSzPct val="100000"/>
              <a:buAutoNum type="arabicPeriod"/>
            </a:pPr>
            <a:r>
              <a:rPr lang="en"/>
              <a:t>Reducer: If the pin has been found, return 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