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0" r:id="rId6"/>
    <p:sldId id="287" r:id="rId7"/>
    <p:sldId id="270" r:id="rId8"/>
    <p:sldId id="294" r:id="rId9"/>
    <p:sldId id="304" r:id="rId10"/>
    <p:sldId id="302" r:id="rId11"/>
    <p:sldId id="305" r:id="rId12"/>
    <p:sldId id="309" r:id="rId13"/>
    <p:sldId id="306" r:id="rId14"/>
    <p:sldId id="308" r:id="rId15"/>
    <p:sldId id="273" r:id="rId16"/>
    <p:sldId id="271" r:id="rId17"/>
    <p:sldId id="298" r:id="rId18"/>
    <p:sldId id="310" r:id="rId19"/>
    <p:sldId id="276" r:id="rId20"/>
    <p:sldId id="295" r:id="rId21"/>
    <p:sldId id="296" r:id="rId22"/>
    <p:sldId id="311" r:id="rId23"/>
    <p:sldId id="300" r:id="rId24"/>
    <p:sldId id="301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080-7A1F-306F-0331-E66E196A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i="0" dirty="0">
                <a:effectLst/>
                <a:latin typeface="urw-din"/>
              </a:rPr>
              <a:t>Using if else &amp; elif in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E79-5431-6A68-2A92-28EAB1D7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 fontAlgn="base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We can also use nested if, if-else in lambda function. Here is the following general syntax:</a:t>
            </a:r>
          </a:p>
          <a:p>
            <a:pPr marL="45720" indent="0" algn="l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lambda &lt;arguments&gt; : &lt;statement1&gt; if &lt;condition &gt; ( &lt;statement2&gt; if &lt;condition&gt; else &lt;statement3&gt;)</a:t>
            </a:r>
          </a:p>
          <a:p>
            <a:pPr marL="4572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Here, statement1 will be returned when if the condition is true, statement2 will be returned when elif true, and statement3 will be returned when else is executed. </a:t>
            </a:r>
          </a:p>
          <a:p>
            <a:pPr marL="45720" indent="0" algn="l" fontAlgn="base">
              <a:buNone/>
            </a:pPr>
            <a:endParaRPr lang="en-US" b="0" i="1" dirty="0">
              <a:solidFill>
                <a:srgbClr val="273239"/>
              </a:solidFill>
              <a:effectLst/>
              <a:latin typeface="urw-din"/>
            </a:endParaRPr>
          </a:p>
          <a:p>
            <a:pPr marL="45720" indent="0" algn="l" fontAlgn="base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Example:</a:t>
            </a:r>
          </a:p>
          <a:p>
            <a:pPr marL="45720" indent="0" algn="l" fontAlgn="base">
              <a:buNone/>
            </a:pP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conditional = 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lambda 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a: a/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10 if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 a &gt; 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20 else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 (a*a if a&gt;10 else a)</a:t>
            </a:r>
            <a:br>
              <a:rPr lang="en-US" dirty="0">
                <a:highlight>
                  <a:srgbClr val="E2EFDA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6869-9F87-3719-9A37-29047C05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36233"/>
            <a:ext cx="9875520" cy="1356360"/>
          </a:xfrm>
        </p:spPr>
        <p:txBody>
          <a:bodyPr/>
          <a:lstStyle/>
          <a:p>
            <a:r>
              <a:rPr lang="en-US" dirty="0">
                <a:latin typeface="urw-din"/>
              </a:rPr>
              <a:t>Def Vs. Lambda (if-else-elif)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46F09E-2A90-7A4D-7DD2-ABC54B21D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22" b="15755"/>
          <a:stretch/>
        </p:blipFill>
        <p:spPr>
          <a:xfrm>
            <a:off x="1143000" y="1816095"/>
            <a:ext cx="6461760" cy="3122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2C074-48F0-4008-9C3F-C92FC8BC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27320"/>
            <a:ext cx="10667920" cy="11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2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0CD-3473-D1E2-6CA2-79A5A5B6C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TO USE LAMBDA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9F5C-F586-705C-1F47-E612D84FC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Scalar values – Lists – Series -  Dataframe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Scalar Values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68387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0" dirty="0">
                <a:effectLst/>
                <a:latin typeface="source-serif-pro"/>
              </a:rPr>
              <a:t>This is when you execute a lambda function on simple logic.</a:t>
            </a:r>
            <a:endParaRPr lang="en-US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C6E436-D75D-704D-E44A-045DEB1017F6}"/>
              </a:ext>
            </a:extLst>
          </p:cNvPr>
          <p:cNvSpPr txBox="1">
            <a:spLocks/>
          </p:cNvSpPr>
          <p:nvPr/>
        </p:nvSpPr>
        <p:spPr>
          <a:xfrm>
            <a:off x="1143000" y="48920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ource-serif-pro"/>
              </a:rPr>
              <a:t>In the code above, the function was created and then immediately executed.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D4CBC2-9422-5E8D-F047-E85508F8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46" y="2851624"/>
            <a:ext cx="7494464" cy="2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Iterables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965960"/>
            <a:ext cx="10262937" cy="2856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dirty="0">
                <a:effectLst/>
                <a:latin typeface="source-serif-pro"/>
              </a:rPr>
              <a:t>In python, iterables </a:t>
            </a:r>
            <a:r>
              <a:rPr lang="en-US" sz="2800" dirty="0">
                <a:latin typeface="source-serif-pro"/>
              </a:rPr>
              <a:t>include </a:t>
            </a:r>
            <a:r>
              <a:rPr lang="en-US" sz="2800" dirty="0">
                <a:highlight>
                  <a:srgbClr val="E2EFDA"/>
                </a:highlight>
                <a:latin typeface="source-serif-pro"/>
              </a:rPr>
              <a:t>strings, lists, dictionaries, ranges, tuples, and so on.</a:t>
            </a:r>
          </a:p>
          <a:p>
            <a:r>
              <a:rPr lang="en-US" sz="2800" dirty="0">
                <a:latin typeface="source-serif-pro"/>
              </a:rPr>
              <a:t> </a:t>
            </a:r>
          </a:p>
          <a:p>
            <a:r>
              <a:rPr lang="en-US" sz="2800" dirty="0">
                <a:latin typeface="source-serif-pro"/>
              </a:rPr>
              <a:t>When working with iterables, you can use lambda functions in conjunction with two common higher order functions: </a:t>
            </a:r>
            <a:r>
              <a:rPr lang="en-US" sz="2800" dirty="0">
                <a:highlight>
                  <a:srgbClr val="E2EFDA"/>
                </a:highlight>
                <a:latin typeface="source-serif-pro"/>
              </a:rPr>
              <a:t>filter() and map() .</a:t>
            </a:r>
          </a:p>
        </p:txBody>
      </p:sp>
    </p:spTree>
    <p:extLst>
      <p:ext uri="{BB962C8B-B14F-4D97-AF65-F5344CB8AC3E}">
        <p14:creationId xmlns:p14="http://schemas.microsoft.com/office/powerpoint/2010/main" val="63780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Pandas Series or Dataframe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965960"/>
            <a:ext cx="10262937" cy="2856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ource-serif-pro"/>
              </a:rPr>
              <a:t>Lambdas are also useful on a Pandas series. </a:t>
            </a:r>
            <a:r>
              <a:rPr lang="en-US" sz="2800" dirty="0">
                <a:highlight>
                  <a:srgbClr val="E2EFDA"/>
                </a:highlight>
                <a:latin typeface="source-serif-pro"/>
              </a:rPr>
              <a:t>A series is a data frame column. </a:t>
            </a:r>
            <a:r>
              <a:rPr lang="en-US" sz="2800" dirty="0">
                <a:latin typeface="source-serif-pro"/>
              </a:rPr>
              <a:t>You can manipulate all of the values in a series by using the lambda function.</a:t>
            </a:r>
          </a:p>
          <a:p>
            <a:r>
              <a:rPr lang="en-US" sz="2800" dirty="0">
                <a:latin typeface="source-serif-pro"/>
              </a:rPr>
              <a:t> </a:t>
            </a:r>
          </a:p>
          <a:p>
            <a:r>
              <a:rPr lang="en-US" sz="2800" dirty="0">
                <a:latin typeface="source-serif-pro"/>
              </a:rPr>
              <a:t>When working with pandas series, you can use lambda functions in conjunction with two common higher order functions: </a:t>
            </a:r>
            <a:r>
              <a:rPr lang="en-US" sz="2800" dirty="0">
                <a:highlight>
                  <a:srgbClr val="E2EFDA"/>
                </a:highlight>
                <a:latin typeface="source-serif-pro"/>
              </a:rPr>
              <a:t>apply() and map() .</a:t>
            </a:r>
          </a:p>
        </p:txBody>
      </p:sp>
    </p:spTree>
    <p:extLst>
      <p:ext uri="{BB962C8B-B14F-4D97-AF65-F5344CB8AC3E}">
        <p14:creationId xmlns:p14="http://schemas.microsoft.com/office/powerpoint/2010/main" val="56149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10153498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Lambdas with Higher-order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539633"/>
              </p:ext>
            </p:extLst>
          </p:nvPr>
        </p:nvGraphicFramePr>
        <p:xfrm>
          <a:off x="1279133" y="2998449"/>
          <a:ext cx="9875520" cy="264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297447245"/>
                    </a:ext>
                  </a:extLst>
                </a:gridCol>
              </a:tblGrid>
              <a:tr h="309183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27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When using lambda functions on a list or iterable.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When using lambda functions on a list or iterable.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When using a lambda function on a series or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dataframe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C80417F-E7D1-386C-0C4E-A841B67D9B34}"/>
              </a:ext>
            </a:extLst>
          </p:cNvPr>
          <p:cNvSpPr txBox="1">
            <a:spLocks/>
          </p:cNvSpPr>
          <p:nvPr/>
        </p:nvSpPr>
        <p:spPr>
          <a:xfrm>
            <a:off x="1279133" y="102615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ource-serif-pro"/>
              </a:rPr>
              <a:t>W</a:t>
            </a:r>
            <a:r>
              <a:rPr lang="en-US" sz="2400" i="0" dirty="0">
                <a:effectLst/>
                <a:latin typeface="source-serif-pro"/>
              </a:rPr>
              <a:t>e use lambda functions a lot with python classes that take in a function as an argument, for example, map() and filter().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88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6025"/>
            <a:ext cx="9875520" cy="1356360"/>
          </a:xfrm>
        </p:spPr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425502"/>
            <a:ext cx="9875520" cy="2873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dirty="0">
                <a:effectLst/>
                <a:latin typeface="source-serif-pro"/>
              </a:rPr>
              <a:t>We use </a:t>
            </a:r>
            <a:r>
              <a:rPr lang="en-US" sz="2400" dirty="0">
                <a:latin typeface="source-serif-pro"/>
              </a:rPr>
              <a:t>filter() </a:t>
            </a:r>
            <a:r>
              <a:rPr lang="en-US" sz="2400" i="0" dirty="0">
                <a:effectLst/>
                <a:latin typeface="source-serif-pro"/>
              </a:rPr>
              <a:t>when we want to focus on specific values in an iterable. It filters out the values we want from a list or iterable based on the function we pass in</a:t>
            </a:r>
          </a:p>
          <a:p>
            <a:endParaRPr lang="en-US" sz="2400" b="1" dirty="0">
              <a:latin typeface="source-serif-pro"/>
            </a:endParaRPr>
          </a:p>
          <a:p>
            <a:r>
              <a:rPr lang="en-US" sz="2400" b="1" dirty="0">
                <a:latin typeface="source-serif-pro"/>
              </a:rPr>
              <a:t>Syntax:</a:t>
            </a:r>
          </a:p>
          <a:p>
            <a:r>
              <a:rPr lang="en-US" sz="2400" b="1" i="0" dirty="0">
                <a:effectLst/>
                <a:highlight>
                  <a:srgbClr val="E2EFDA"/>
                </a:highlight>
                <a:latin typeface="source-serif-pro"/>
              </a:rPr>
              <a:t>filter(</a:t>
            </a:r>
            <a:r>
              <a:rPr 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E2EFDA"/>
                </a:highlight>
                <a:latin typeface="source-serif-pro"/>
              </a:rPr>
              <a:t>function, iterable</a:t>
            </a:r>
            <a:r>
              <a:rPr lang="en-US" sz="2400" b="1" i="0" dirty="0">
                <a:effectLst/>
                <a:highlight>
                  <a:srgbClr val="E2EFDA"/>
                </a:highlight>
                <a:latin typeface="source-serif-pro"/>
              </a:rPr>
              <a:t>)</a:t>
            </a:r>
          </a:p>
          <a:p>
            <a:endParaRPr lang="en-US" sz="2400" i="0" dirty="0">
              <a:effectLst/>
              <a:latin typeface="source-serif-pro"/>
            </a:endParaRPr>
          </a:p>
          <a:p>
            <a:r>
              <a:rPr lang="en-US" sz="2400" i="0" dirty="0">
                <a:effectLst/>
                <a:latin typeface="source-serif-pro"/>
              </a:rPr>
              <a:t>The iterable can be any sequence such as a list, set, or series object 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ABE794-BC24-F98A-80BC-797BE3A5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8" y="4142277"/>
            <a:ext cx="4500448" cy="22896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230B30-7A66-4167-8770-E90AB898051E}"/>
              </a:ext>
            </a:extLst>
          </p:cNvPr>
          <p:cNvSpPr txBox="1"/>
          <p:nvPr/>
        </p:nvSpPr>
        <p:spPr>
          <a:xfrm>
            <a:off x="6368715" y="6062643"/>
            <a:ext cx="442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example filters a list for even numbers</a:t>
            </a:r>
          </a:p>
        </p:txBody>
      </p:sp>
    </p:spTree>
    <p:extLst>
      <p:ext uri="{BB962C8B-B14F-4D97-AF65-F5344CB8AC3E}">
        <p14:creationId xmlns:p14="http://schemas.microsoft.com/office/powerpoint/2010/main" val="137756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683879"/>
            <a:ext cx="9875520" cy="203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dirty="0">
                <a:effectLst/>
                <a:latin typeface="source-serif-pro"/>
              </a:rPr>
              <a:t>You use map() when you want to modify every value in an iterable or Pandas series.</a:t>
            </a:r>
          </a:p>
          <a:p>
            <a:endParaRPr lang="en-US" sz="2400" dirty="0">
              <a:latin typeface="source-serif-pro"/>
            </a:endParaRPr>
          </a:p>
          <a:p>
            <a:r>
              <a:rPr lang="en-US" sz="2400" dirty="0">
                <a:latin typeface="source-serif-pro"/>
              </a:rPr>
              <a:t>Syntax:</a:t>
            </a:r>
          </a:p>
          <a:p>
            <a:r>
              <a:rPr lang="en-US" sz="2400" dirty="0">
                <a:highlight>
                  <a:srgbClr val="E2EFDA"/>
                </a:highlight>
                <a:latin typeface="source-serif-pro"/>
              </a:rPr>
              <a:t>map</a:t>
            </a:r>
            <a:r>
              <a:rPr lang="en-US" sz="2400" i="0" dirty="0">
                <a:effectLst/>
                <a:highlight>
                  <a:srgbClr val="E2EFDA"/>
                </a:highlight>
                <a:latin typeface="source-serif-pro"/>
              </a:rPr>
              <a:t>(</a:t>
            </a: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E2EFDA"/>
                </a:highlight>
                <a:latin typeface="source-serif-pro"/>
              </a:rPr>
              <a:t>function, iterable</a:t>
            </a:r>
            <a:r>
              <a:rPr lang="en-US" sz="2400" i="0" dirty="0">
                <a:effectLst/>
                <a:highlight>
                  <a:srgbClr val="E2EFDA"/>
                </a:highlight>
                <a:latin typeface="source-serif-pro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30B30-7A66-4167-8770-E90AB898051E}"/>
              </a:ext>
            </a:extLst>
          </p:cNvPr>
          <p:cNvSpPr txBox="1"/>
          <p:nvPr/>
        </p:nvSpPr>
        <p:spPr>
          <a:xfrm>
            <a:off x="4267199" y="6063734"/>
            <a:ext cx="442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example cubes every number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80DF-59E5-0028-D752-38F69308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5" y="3542377"/>
            <a:ext cx="7334841" cy="23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683879"/>
            <a:ext cx="9875520" cy="203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dirty="0">
                <a:effectLst/>
                <a:latin typeface="source-serif-pro"/>
              </a:rPr>
              <a:t>You use apply() when you want to modify every value in a Pandas series.</a:t>
            </a:r>
          </a:p>
          <a:p>
            <a:endParaRPr lang="en-US" sz="2400" dirty="0">
              <a:latin typeface="source-serif-pro"/>
            </a:endParaRPr>
          </a:p>
          <a:p>
            <a:r>
              <a:rPr lang="en-US" sz="2400" dirty="0">
                <a:latin typeface="source-serif-pro"/>
              </a:rPr>
              <a:t>Syntax:</a:t>
            </a:r>
          </a:p>
          <a:p>
            <a:r>
              <a:rPr lang="en-US" sz="2400" i="0" dirty="0">
                <a:effectLst/>
                <a:highlight>
                  <a:srgbClr val="E2EFDA"/>
                </a:highlight>
                <a:latin typeface="source-serif-pro"/>
              </a:rPr>
              <a:t>apply(</a:t>
            </a: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E2EFDA"/>
                </a:highlight>
                <a:latin typeface="source-serif-pro"/>
              </a:rPr>
              <a:t>function, iterable</a:t>
            </a:r>
            <a:r>
              <a:rPr lang="en-US" sz="2400" i="0" dirty="0">
                <a:effectLst/>
                <a:highlight>
                  <a:srgbClr val="E2EFDA"/>
                </a:highlight>
                <a:latin typeface="source-serif-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3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What is it?!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58798"/>
              </p:ext>
            </p:extLst>
          </p:nvPr>
        </p:nvGraphicFramePr>
        <p:xfrm>
          <a:off x="1140144" y="1587500"/>
          <a:ext cx="9875520" cy="35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807185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What is a lambda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76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Lambdas are  pythons way of creating anonymous functions.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They are functions without a name,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simple and short lived so worth writing the function in one 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Lambdas cannot have default parameters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contain complex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CD47-28DC-20EF-8FCB-440546E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highlight>
                  <a:srgbClr val="E2EFDA"/>
                </a:highlight>
                <a:latin typeface="source-serif-pro"/>
              </a:rPr>
              <a:t>Lambda with Appy() on a series object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43000" y="1683879"/>
            <a:ext cx="9875520" cy="186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ource-serif-pro"/>
              </a:rPr>
              <a:t>Let’s create a dummy dataframe about family members</a:t>
            </a:r>
          </a:p>
          <a:p>
            <a:endParaRPr lang="en-US" sz="2400" dirty="0">
              <a:latin typeface="source-serif-pro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0AFF-BF45-AA40-7E74-6E78E3BE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2598550"/>
            <a:ext cx="5425910" cy="157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F040A-A486-08E3-09C2-187E1A84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85382"/>
            <a:ext cx="2832604" cy="18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549739" y="809986"/>
            <a:ext cx="9875520" cy="1691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0" dirty="0">
                <a:effectLst/>
                <a:latin typeface="source-serif-pro"/>
              </a:rPr>
              <a:t>Create a new column age with the age of all family members in the year 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208C5-629F-1E18-3388-870BA0F0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39" y="2402006"/>
            <a:ext cx="11092521" cy="1145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7BFC5-40E3-71F2-6248-10F98496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9" y="3839188"/>
            <a:ext cx="4584181" cy="26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B44C11-4474-E716-033A-8648A87D6B46}"/>
              </a:ext>
            </a:extLst>
          </p:cNvPr>
          <p:cNvSpPr txBox="1">
            <a:spLocks/>
          </p:cNvSpPr>
          <p:nvPr/>
        </p:nvSpPr>
        <p:spPr>
          <a:xfrm>
            <a:off x="1158239" y="2296765"/>
            <a:ext cx="5146308" cy="164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ource-serif-pro"/>
              </a:rPr>
              <a:t>Map works very much like apply() in that it modifies values of a column based on the expression.</a:t>
            </a:r>
          </a:p>
          <a:p>
            <a:endParaRPr lang="en-US" sz="1800" dirty="0">
              <a:latin typeface="source-serif-pro"/>
            </a:endParaRPr>
          </a:p>
          <a:p>
            <a:r>
              <a:rPr lang="en-US" sz="1800" i="0" dirty="0">
                <a:effectLst/>
                <a:latin typeface="source-serif-pro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7BFC5-40E3-71F2-6248-10F98496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65" y="1902594"/>
            <a:ext cx="3685674" cy="209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FE1BD-2D38-EC8A-8E43-C76AB3FD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3861"/>
            <a:ext cx="4935374" cy="15250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2F337A-8714-F127-75AC-3104AD9B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19" y="4185800"/>
            <a:ext cx="3696020" cy="14936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22A45E-2954-A04F-FD9A-BF62BCF90605}"/>
              </a:ext>
            </a:extLst>
          </p:cNvPr>
          <p:cNvSpPr txBox="1">
            <a:spLocks/>
          </p:cNvSpPr>
          <p:nvPr/>
        </p:nvSpPr>
        <p:spPr>
          <a:xfrm>
            <a:off x="1140614" y="632862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highlight>
                  <a:srgbClr val="E2EFDA"/>
                </a:highlight>
                <a:latin typeface="source-serif-pro"/>
              </a:rPr>
              <a:t>Lambda with map() on a series object</a:t>
            </a:r>
          </a:p>
        </p:txBody>
      </p:sp>
    </p:spTree>
    <p:extLst>
      <p:ext uri="{BB962C8B-B14F-4D97-AF65-F5344CB8AC3E}">
        <p14:creationId xmlns:p14="http://schemas.microsoft.com/office/powerpoint/2010/main" val="8649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  <a:br>
              <a:rPr lang="en-US" dirty="0"/>
            </a:br>
            <a:r>
              <a:rPr lang="en-US" sz="2800" dirty="0"/>
              <a:t>Let’s put it down simply: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5008-7232-9848-69F0-C850BA74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78035" cy="4038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ES" sz="4800" b="1" dirty="0">
                <a:latin typeface="+mj-lt"/>
                <a:ea typeface="+mj-ea"/>
                <a:cs typeface="+mj-cs"/>
              </a:rPr>
              <a:t>f = lambda x , y </a:t>
            </a:r>
            <a:r>
              <a:rPr lang="es-ES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4800" b="1" dirty="0">
                <a:latin typeface="+mj-lt"/>
                <a:ea typeface="+mj-ea"/>
                <a:cs typeface="+mj-cs"/>
              </a:rPr>
              <a:t> x + y</a:t>
            </a:r>
            <a:endParaRPr lang="en-US" sz="4800" b="1" dirty="0"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8E67A-CBCA-9583-FB71-DF764E697941}"/>
              </a:ext>
            </a:extLst>
          </p:cNvPr>
          <p:cNvSpPr txBox="1"/>
          <p:nvPr/>
        </p:nvSpPr>
        <p:spPr>
          <a:xfrm>
            <a:off x="1563632" y="3722583"/>
            <a:ext cx="2486527" cy="156966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word lambda says this is an anonymous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3C0B-D6E4-4486-F8B6-1F4C4B6678ED}"/>
              </a:ext>
            </a:extLst>
          </p:cNvPr>
          <p:cNvSpPr txBox="1"/>
          <p:nvPr/>
        </p:nvSpPr>
        <p:spPr>
          <a:xfrm>
            <a:off x="5038753" y="3920197"/>
            <a:ext cx="2486527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Everything before the colon are the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F7500-BB13-1BB4-17CE-23A54F285567}"/>
              </a:ext>
            </a:extLst>
          </p:cNvPr>
          <p:cNvSpPr txBox="1"/>
          <p:nvPr/>
        </p:nvSpPr>
        <p:spPr>
          <a:xfrm>
            <a:off x="8715934" y="3550866"/>
            <a:ext cx="2486527" cy="19389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Everything after the colon is what should be done with the parameters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D42B6-5565-AEA8-820E-9ADD263A582A}"/>
              </a:ext>
            </a:extLst>
          </p:cNvPr>
          <p:cNvSpPr/>
          <p:nvPr/>
        </p:nvSpPr>
        <p:spPr>
          <a:xfrm>
            <a:off x="4170947" y="2069432"/>
            <a:ext cx="2181727" cy="7721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048919-3E1E-DF97-5525-1ECD61E2FDC1}"/>
              </a:ext>
            </a:extLst>
          </p:cNvPr>
          <p:cNvCxnSpPr/>
          <p:nvPr/>
        </p:nvCxnSpPr>
        <p:spPr>
          <a:xfrm flipH="1">
            <a:off x="3240505" y="2646947"/>
            <a:ext cx="1090863" cy="9039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25D25DC-7E25-3458-9BBD-046E67BC0652}"/>
              </a:ext>
            </a:extLst>
          </p:cNvPr>
          <p:cNvSpPr/>
          <p:nvPr/>
        </p:nvSpPr>
        <p:spPr>
          <a:xfrm>
            <a:off x="6289563" y="2081464"/>
            <a:ext cx="1235717" cy="90391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D0BD7-3EA3-86CE-B6DA-2E63AC650691}"/>
              </a:ext>
            </a:extLst>
          </p:cNvPr>
          <p:cNvCxnSpPr>
            <a:cxnSpLocks/>
          </p:cNvCxnSpPr>
          <p:nvPr/>
        </p:nvCxnSpPr>
        <p:spPr>
          <a:xfrm>
            <a:off x="6743410" y="2977040"/>
            <a:ext cx="0" cy="79932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2B14C5-E401-C0CF-FFD0-0B8FA68160FD}"/>
              </a:ext>
            </a:extLst>
          </p:cNvPr>
          <p:cNvSpPr/>
          <p:nvPr/>
        </p:nvSpPr>
        <p:spPr>
          <a:xfrm>
            <a:off x="7748394" y="2028774"/>
            <a:ext cx="1632227" cy="903919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95C079-D159-F72B-48CC-CA4FE836A806}"/>
              </a:ext>
            </a:extLst>
          </p:cNvPr>
          <p:cNvCxnSpPr>
            <a:cxnSpLocks/>
          </p:cNvCxnSpPr>
          <p:nvPr/>
        </p:nvCxnSpPr>
        <p:spPr>
          <a:xfrm>
            <a:off x="8787004" y="2908017"/>
            <a:ext cx="816731" cy="55140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82A-B43E-840B-B4CA-3F530B5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Function Vs. Lambda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CA93-5944-0221-7AAC-BF23F0F25B33}"/>
              </a:ext>
            </a:extLst>
          </p:cNvPr>
          <p:cNvSpPr txBox="1"/>
          <p:nvPr/>
        </p:nvSpPr>
        <p:spPr>
          <a:xfrm>
            <a:off x="1475873" y="3045382"/>
            <a:ext cx="4973053" cy="184665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sum_nums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7A38-6818-17AD-7825-8C00A6689DB2}"/>
              </a:ext>
            </a:extLst>
          </p:cNvPr>
          <p:cNvSpPr txBox="1"/>
          <p:nvPr/>
        </p:nvSpPr>
        <p:spPr>
          <a:xfrm>
            <a:off x="7186863" y="3430102"/>
            <a:ext cx="4074694" cy="107721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21D6E-599A-DE2E-6BE3-CAD6C627B6E9}"/>
              </a:ext>
            </a:extLst>
          </p:cNvPr>
          <p:cNvSpPr txBox="1"/>
          <p:nvPr/>
        </p:nvSpPr>
        <p:spPr>
          <a:xfrm>
            <a:off x="1475873" y="2590982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regular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0EB87-DF32-BC53-BD32-35DEFDA3F649}"/>
              </a:ext>
            </a:extLst>
          </p:cNvPr>
          <p:cNvSpPr txBox="1"/>
          <p:nvPr/>
        </p:nvSpPr>
        <p:spPr>
          <a:xfrm>
            <a:off x="7186863" y="2960314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28617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Pros and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79485"/>
              </p:ext>
            </p:extLst>
          </p:nvPr>
        </p:nvGraphicFramePr>
        <p:xfrm>
          <a:off x="1140144" y="1587500"/>
          <a:ext cx="9875520" cy="394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807185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7643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 for simple logical operations that are easy to understand. This makes the code more readable too.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 when you want a function that you will use just one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They can only perform one expression. It’s not possible to have multiple independent operations in one lambda function.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Bad for operations that would span more than one line in a normal def function (For example nested conditional operations).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2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C37F-627A-1BED-D9B4-4CF954F1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94804"/>
            <a:ext cx="3675355" cy="2246050"/>
          </a:xfrm>
        </p:spPr>
        <p:txBody>
          <a:bodyPr/>
          <a:lstStyle/>
          <a:p>
            <a:r>
              <a:rPr lang="en-US" dirty="0"/>
              <a:t>Table of Differences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68D0D-205F-6CD0-D5CC-845B5DB3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02" y="483615"/>
            <a:ext cx="5982218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0CD-3473-D1E2-6CA2-79A5A5B6C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/>
              <a:t>Conditional Statements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9F5C-F586-705C-1F47-E612D84FC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If – Else – Nested If Else (elif)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080-7A1F-306F-0331-E66E196A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i="0" dirty="0">
                <a:effectLst/>
                <a:latin typeface="urw-din"/>
              </a:rPr>
              <a:t>Using if-else in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E79-5431-6A68-2A92-28EAB1D7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 fontAlgn="base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When using lambda with if-else conditions in Python, here is the following general syntax:</a:t>
            </a:r>
          </a:p>
          <a:p>
            <a:pPr marL="45720" indent="0" algn="l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lambda &lt;arguments&gt; : &lt;statement1&gt; if &lt;condition&gt; else &lt;statement2&gt;</a:t>
            </a:r>
          </a:p>
          <a:p>
            <a:pPr marL="4572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Here, the lambda function will return statement1 when if the condition is true and return statement2 when if the condition is false</a:t>
            </a:r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marL="45720" indent="0" algn="l" fontAlgn="base">
              <a:buNone/>
            </a:pPr>
            <a:endParaRPr lang="en-US" b="0" i="1" dirty="0">
              <a:solidFill>
                <a:srgbClr val="273239"/>
              </a:solidFill>
              <a:effectLst/>
              <a:latin typeface="urw-din"/>
            </a:endParaRPr>
          </a:p>
          <a:p>
            <a:pPr marL="45720" indent="0" algn="l" fontAlgn="base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Example:</a:t>
            </a:r>
          </a:p>
          <a:p>
            <a:pPr marL="45720" indent="0" algn="l" fontAlgn="base">
              <a:buNone/>
            </a:pP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conditional = 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lambda 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a: a/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10 if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 a &lt; </a:t>
            </a:r>
            <a:r>
              <a:rPr lang="en-US" b="0" i="0" dirty="0">
                <a:effectLst/>
                <a:highlight>
                  <a:srgbClr val="E2EFDA"/>
                </a:highlight>
                <a:latin typeface="Monaco"/>
              </a:rPr>
              <a:t>20 else</a:t>
            </a:r>
            <a:r>
              <a:rPr lang="en-US" dirty="0">
                <a:highlight>
                  <a:srgbClr val="E2EFDA"/>
                </a:highlight>
                <a:latin typeface="+mj-lt"/>
                <a:ea typeface="+mj-ea"/>
                <a:cs typeface="+mj-cs"/>
              </a:rPr>
              <a:t> a</a:t>
            </a:r>
            <a:br>
              <a:rPr lang="en-US" dirty="0">
                <a:highlight>
                  <a:srgbClr val="E2EFDA"/>
                </a:highligh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6869-9F87-3719-9A37-29047C05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36233"/>
            <a:ext cx="9875520" cy="1356360"/>
          </a:xfrm>
        </p:spPr>
        <p:txBody>
          <a:bodyPr/>
          <a:lstStyle/>
          <a:p>
            <a:r>
              <a:rPr lang="en-US" dirty="0">
                <a:latin typeface="urw-din"/>
              </a:rPr>
              <a:t>Def Vs. Lambda (if-else)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09A3D-C4CC-EABC-8EAB-5C3173F52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8" b="17261"/>
          <a:stretch/>
        </p:blipFill>
        <p:spPr>
          <a:xfrm>
            <a:off x="1142999" y="1753002"/>
            <a:ext cx="6797041" cy="2575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4A0DF-9872-8CCA-BE4E-F5C1D749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599649"/>
            <a:ext cx="9823925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174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6218</TotalTime>
  <Words>916</Words>
  <Application>Microsoft Office PowerPoint</Application>
  <PresentationFormat>Widescreen</PresentationFormat>
  <Paragraphs>102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Corbel</vt:lpstr>
      <vt:lpstr>Monaco</vt:lpstr>
      <vt:lpstr>Rockwell</vt:lpstr>
      <vt:lpstr>source-serif-pro</vt:lpstr>
      <vt:lpstr>Tahoma</vt:lpstr>
      <vt:lpstr>urw-din</vt:lpstr>
      <vt:lpstr>Wingdings</vt:lpstr>
      <vt:lpstr>Basis</vt:lpstr>
      <vt:lpstr>Lambda Functions</vt:lpstr>
      <vt:lpstr>What is it?!</vt:lpstr>
      <vt:lpstr>Syntax Let’s put it down simply:</vt:lpstr>
      <vt:lpstr>Regular Function Vs. Lambda Function</vt:lpstr>
      <vt:lpstr>Pros and Cons</vt:lpstr>
      <vt:lpstr>Table of Differences </vt:lpstr>
      <vt:lpstr>Conditional Statements</vt:lpstr>
      <vt:lpstr>Using if-else in lambda function</vt:lpstr>
      <vt:lpstr>Def Vs. Lambda (if-else)</vt:lpstr>
      <vt:lpstr>Using if else &amp; elif in lambda function</vt:lpstr>
      <vt:lpstr>Def Vs. Lambda (if-else-elif)</vt:lpstr>
      <vt:lpstr>WHEN TO USE LAMBDA FUNCTIONS</vt:lpstr>
      <vt:lpstr>1. Scalar Values</vt:lpstr>
      <vt:lpstr>2. Iterables</vt:lpstr>
      <vt:lpstr>3. Pandas Series or Dataframe</vt:lpstr>
      <vt:lpstr>Lambdas with Higher-order Functions</vt:lpstr>
      <vt:lpstr>Filter()</vt:lpstr>
      <vt:lpstr>Map()</vt:lpstr>
      <vt:lpstr>Apply()</vt:lpstr>
      <vt:lpstr>Example: Lambda with Appy() on a series object</vt:lpstr>
      <vt:lpstr>PowerPoint Presentation</vt:lpstr>
      <vt:lpstr>PowerPoint Presentation</vt:lpstr>
    </vt:vector>
  </TitlesOfParts>
  <Company>DTSRIT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randruchi@gmail.com</dc:creator>
  <cp:lastModifiedBy>randruchi@gmail.com</cp:lastModifiedBy>
  <cp:revision>14</cp:revision>
  <dcterms:created xsi:type="dcterms:W3CDTF">2023-01-31T10:13:51Z</dcterms:created>
  <dcterms:modified xsi:type="dcterms:W3CDTF">2023-02-11T21:02:23Z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