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63" r:id="rId4"/>
    <p:sldId id="266" r:id="rId5"/>
    <p:sldId id="267" r:id="rId6"/>
    <p:sldId id="258" r:id="rId7"/>
    <p:sldId id="261" r:id="rId8"/>
    <p:sldId id="264" r:id="rId9"/>
    <p:sldId id="265" r:id="rId10"/>
    <p:sldId id="268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7073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425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52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9724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822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715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99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937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832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961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9363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119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48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3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20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5534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547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DE5D17-CC1F-4F7C-8893-DBF8A1670582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EA6352-01E7-418D-A85C-BF13F36F41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086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DDFB-7F76-4962-BA70-0AD521DD9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11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1912-1AB8-E2E1-BB8D-C25EFDCE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924" y="871332"/>
            <a:ext cx="8990012" cy="2743199"/>
          </a:xfrm>
        </p:spPr>
        <p:txBody>
          <a:bodyPr/>
          <a:lstStyle/>
          <a:p>
            <a:r>
              <a:rPr lang="en-GB" dirty="0"/>
              <a:t>Explanatory Variable – the variable that can be altered or manipulated in research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Response Variable – the result of the manipulation done to the variables</a:t>
            </a:r>
          </a:p>
        </p:txBody>
      </p:sp>
    </p:spTree>
    <p:extLst>
      <p:ext uri="{BB962C8B-B14F-4D97-AF65-F5344CB8AC3E}">
        <p14:creationId xmlns:p14="http://schemas.microsoft.com/office/powerpoint/2010/main" val="207162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F7CB-A1C7-114A-668D-74F465E1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236" y="1951381"/>
            <a:ext cx="8930747" cy="21103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Example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 questions that involve weight and height, height is likely to be the explanatory or response variable?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07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E2C4-3338-47CD-B2DC-1A4E302F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9C6B-6E18-4E4F-A690-E72727C6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35695"/>
            <a:ext cx="10018713" cy="3124201"/>
          </a:xfrm>
        </p:spPr>
        <p:txBody>
          <a:bodyPr>
            <a:normAutofit/>
          </a:bodyPr>
          <a:lstStyle/>
          <a:p>
            <a:pPr lvl="1" algn="l" rtl="0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escriptive – collecting and displaying data</a:t>
            </a:r>
          </a:p>
          <a:p>
            <a:pPr lvl="1" algn="l" rtl="0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Inferential – collecting sample data in order to make statements about a population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567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E2C4-3338-47CD-B2DC-1A4E302F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9C6B-6E18-4E4F-A690-E72727C6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Population - the entire group of individuals that we want information about</a:t>
            </a:r>
          </a:p>
          <a:p>
            <a:pPr lvl="1" algn="l" rtl="0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Sample – the part of the population that we actually examine in order to gather data</a:t>
            </a:r>
          </a:p>
          <a:p>
            <a:pPr lvl="1" algn="l" rtl="0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Statistic – a measure describing the sample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ampling error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6992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2896-3225-4C36-8388-A8437EAD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Types of Sampling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76D2-F9BA-4131-ACE4-B6FF9A3E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91" y="1640929"/>
            <a:ext cx="10018713" cy="3124201"/>
          </a:xfrm>
        </p:spPr>
        <p:txBody>
          <a:bodyPr>
            <a:normAutofit/>
          </a:bodyPr>
          <a:lstStyle/>
          <a:p>
            <a:pPr algn="l" rtl="0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Simple random sampling – Each individual in a population has an equal chance to be selected.</a:t>
            </a:r>
          </a:p>
          <a:p>
            <a:pPr algn="l" rtl="0">
              <a:lnSpc>
                <a:spcPct val="120000"/>
              </a:lnSpc>
            </a:pPr>
            <a:endParaRPr lang="en-US" sz="2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endParaRPr lang="en-US" sz="2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D1810-A223-2DD9-C377-48A12AC3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579" y="3429000"/>
            <a:ext cx="6188841" cy="29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190311-3B13-EC93-479B-FAF74B7F8B61}"/>
              </a:ext>
            </a:extLst>
          </p:cNvPr>
          <p:cNvSpPr txBox="1"/>
          <p:nvPr/>
        </p:nvSpPr>
        <p:spPr>
          <a:xfrm>
            <a:off x="2161139" y="344557"/>
            <a:ext cx="9528313" cy="1008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Stratified – The population is divided into groups of common characteristics, and a random sample chosen from each group.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DE17D-6F31-4DE4-DD6F-149E65F4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39" y="2229471"/>
            <a:ext cx="72866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3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7E92A-11F7-370E-1258-BC745D31A77C}"/>
              </a:ext>
            </a:extLst>
          </p:cNvPr>
          <p:cNvSpPr txBox="1"/>
          <p:nvPr/>
        </p:nvSpPr>
        <p:spPr>
          <a:xfrm>
            <a:off x="1789045" y="935409"/>
            <a:ext cx="9395790" cy="1008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Cluster – The population is divided into clusters and then certain clusters are chosen at random.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E040C-DC63-B93B-71F5-74BF8C40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90" y="2303091"/>
            <a:ext cx="7124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2896-3225-4C36-8388-A8437EAD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ampling Distribution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76D2-F9BA-4131-ACE4-B6FF9A3E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7155"/>
            <a:ext cx="10018713" cy="3124201"/>
          </a:xfrm>
        </p:spPr>
        <p:txBody>
          <a:bodyPr/>
          <a:lstStyle/>
          <a:p>
            <a:pPr algn="l" rtl="0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distribution of the values of the statistic in all samples of the same size from the same population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 by taking many samples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 by increasing the size of the sample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25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E2C4-3338-47CD-B2DC-1A4E302F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9C6B-6E18-4E4F-A690-E72727C6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29677"/>
            <a:ext cx="10018713" cy="3296480"/>
          </a:xfrm>
        </p:spPr>
        <p:txBody>
          <a:bodyPr>
            <a:normAutofit/>
          </a:bodyPr>
          <a:lstStyle/>
          <a:p>
            <a:pPr lvl="1" algn="l" rtl="0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Qualitative – categorical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Ordinal – Data in a rank, in an order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Nominal - Random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uantitative – numerical, showing order and amount</a:t>
            </a:r>
          </a:p>
          <a:p>
            <a:pPr lvl="2" algn="l" rtl="0"/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Continuous – Numbers fit on a scale</a:t>
            </a:r>
          </a:p>
          <a:p>
            <a:pPr lvl="2" algn="l" rtl="0"/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Discrete – Individual numbers, counts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86328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AAFBA-802E-D087-8103-064EBCF9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75" y="1753842"/>
            <a:ext cx="9740734" cy="3350316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60091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B898-51BB-EA6E-196B-3AA66966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6" y="896546"/>
            <a:ext cx="8930748" cy="860400"/>
          </a:xfrm>
        </p:spPr>
        <p:txBody>
          <a:bodyPr/>
          <a:lstStyle/>
          <a:p>
            <a:pPr algn="ctr"/>
            <a:r>
              <a:rPr lang="en-GB" sz="4400" dirty="0"/>
              <a:t>Example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23F08-5030-FFF4-AC7F-3D01D06600D9}"/>
              </a:ext>
            </a:extLst>
          </p:cNvPr>
          <p:cNvSpPr txBox="1"/>
          <p:nvPr/>
        </p:nvSpPr>
        <p:spPr>
          <a:xfrm>
            <a:off x="2174712" y="2123659"/>
            <a:ext cx="906313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Data were collected about students in a statistics course. Three variables were recorded for each student: number of siblings, student height, and whether the student had previously taken a statistics course. 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Classify each of the variables as continuous numerical, discrete numerical, nominal categorical or ordinal categorical.</a:t>
            </a:r>
          </a:p>
        </p:txBody>
      </p:sp>
    </p:spTree>
    <p:extLst>
      <p:ext uri="{BB962C8B-B14F-4D97-AF65-F5344CB8AC3E}">
        <p14:creationId xmlns:p14="http://schemas.microsoft.com/office/powerpoint/2010/main" val="3116693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2552</TotalTime>
  <Words>302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Introduction to Statistics</vt:lpstr>
      <vt:lpstr>Definitions</vt:lpstr>
      <vt:lpstr>Types of Sampling</vt:lpstr>
      <vt:lpstr>PowerPoint Presentation</vt:lpstr>
      <vt:lpstr>PowerPoint Presentation</vt:lpstr>
      <vt:lpstr>Sampling Distribution</vt:lpstr>
      <vt:lpstr>Variables</vt:lpstr>
      <vt:lpstr>PowerPoint Presentation</vt:lpstr>
      <vt:lpstr>PowerPoint Presentation</vt:lpstr>
      <vt:lpstr>Explanatory Variable – the variable that can be altered or manipulated in research  Response Variable – the result of the manipulation done to the variables</vt:lpstr>
      <vt:lpstr>Example  In questions that involve weight and height, height is likely to be the explanatory or response variable? </vt:lpstr>
      <vt:lpstr>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</dc:title>
  <dc:creator>Chaya Orlik</dc:creator>
  <cp:lastModifiedBy>Dina Nagel</cp:lastModifiedBy>
  <cp:revision>14</cp:revision>
  <dcterms:created xsi:type="dcterms:W3CDTF">2021-01-04T20:06:55Z</dcterms:created>
  <dcterms:modified xsi:type="dcterms:W3CDTF">2023-02-19T09:22:16Z</dcterms:modified>
</cp:coreProperties>
</file>