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1" r:id="rId4"/>
    <p:sldId id="272" r:id="rId5"/>
    <p:sldId id="259" r:id="rId6"/>
    <p:sldId id="274" r:id="rId7"/>
    <p:sldId id="277" r:id="rId8"/>
    <p:sldId id="278" r:id="rId9"/>
    <p:sldId id="279" r:id="rId10"/>
    <p:sldId id="280" r:id="rId11"/>
    <p:sldId id="281" r:id="rId12"/>
    <p:sldId id="275" r:id="rId13"/>
    <p:sldId id="257"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5" autoAdjust="0"/>
    <p:restoredTop sz="94660"/>
  </p:normalViewPr>
  <p:slideViewPr>
    <p:cSldViewPr snapToGrid="0">
      <p:cViewPr varScale="1">
        <p:scale>
          <a:sx n="85" d="100"/>
          <a:sy n="85" d="100"/>
        </p:scale>
        <p:origin x="16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9B06AC-007E-4DC6-BBF3-80CC0CF1AE4B}" type="datetimeFigureOut">
              <a:rPr lang="he-IL" smtClean="0"/>
              <a:t>ג'/אדר/תשפ"ג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0663A3C-4937-4035-A49F-16249C3D9C7A}" type="slidenum">
              <a:rPr lang="he-IL" smtClean="0"/>
              <a:t>‹#›</a:t>
            </a:fld>
            <a:endParaRPr lang="he-IL"/>
          </a:p>
        </p:txBody>
      </p:sp>
    </p:spTree>
    <p:extLst>
      <p:ext uri="{BB962C8B-B14F-4D97-AF65-F5344CB8AC3E}">
        <p14:creationId xmlns:p14="http://schemas.microsoft.com/office/powerpoint/2010/main" val="2917916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B06AC-007E-4DC6-BBF3-80CC0CF1AE4B}" type="datetimeFigureOut">
              <a:rPr lang="he-IL" smtClean="0"/>
              <a:t>ג'/אדר/תשפ"ג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0663A3C-4937-4035-A49F-16249C3D9C7A}" type="slidenum">
              <a:rPr lang="he-IL" smtClean="0"/>
              <a:t>‹#›</a:t>
            </a:fld>
            <a:endParaRPr lang="he-IL"/>
          </a:p>
        </p:txBody>
      </p:sp>
    </p:spTree>
    <p:extLst>
      <p:ext uri="{BB962C8B-B14F-4D97-AF65-F5344CB8AC3E}">
        <p14:creationId xmlns:p14="http://schemas.microsoft.com/office/powerpoint/2010/main" val="4274134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B06AC-007E-4DC6-BBF3-80CC0CF1AE4B}" type="datetimeFigureOut">
              <a:rPr lang="he-IL" smtClean="0"/>
              <a:t>ג'/אדר/תשפ"ג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0663A3C-4937-4035-A49F-16249C3D9C7A}"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14254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B06AC-007E-4DC6-BBF3-80CC0CF1AE4B}" type="datetimeFigureOut">
              <a:rPr lang="he-IL" smtClean="0"/>
              <a:t>ג'/אדר/תשפ"ג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0663A3C-4937-4035-A49F-16249C3D9C7A}" type="slidenum">
              <a:rPr lang="he-IL" smtClean="0"/>
              <a:t>‹#›</a:t>
            </a:fld>
            <a:endParaRPr lang="he-IL"/>
          </a:p>
        </p:txBody>
      </p:sp>
    </p:spTree>
    <p:extLst>
      <p:ext uri="{BB962C8B-B14F-4D97-AF65-F5344CB8AC3E}">
        <p14:creationId xmlns:p14="http://schemas.microsoft.com/office/powerpoint/2010/main" val="2722474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B06AC-007E-4DC6-BBF3-80CC0CF1AE4B}" type="datetimeFigureOut">
              <a:rPr lang="he-IL" smtClean="0"/>
              <a:t>ג'/אדר/תשפ"ג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0663A3C-4937-4035-A49F-16249C3D9C7A}"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8428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B06AC-007E-4DC6-BBF3-80CC0CF1AE4B}" type="datetimeFigureOut">
              <a:rPr lang="he-IL" smtClean="0"/>
              <a:t>ג'/אדר/תשפ"ג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0663A3C-4937-4035-A49F-16249C3D9C7A}" type="slidenum">
              <a:rPr lang="he-IL" smtClean="0"/>
              <a:t>‹#›</a:t>
            </a:fld>
            <a:endParaRPr lang="he-IL"/>
          </a:p>
        </p:txBody>
      </p:sp>
    </p:spTree>
    <p:extLst>
      <p:ext uri="{BB962C8B-B14F-4D97-AF65-F5344CB8AC3E}">
        <p14:creationId xmlns:p14="http://schemas.microsoft.com/office/powerpoint/2010/main" val="2462693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9B06AC-007E-4DC6-BBF3-80CC0CF1AE4B}" type="datetimeFigureOut">
              <a:rPr lang="he-IL" smtClean="0"/>
              <a:t>ג'/אדר/תשפ"ג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0663A3C-4937-4035-A49F-16249C3D9C7A}" type="slidenum">
              <a:rPr lang="he-IL" smtClean="0"/>
              <a:t>‹#›</a:t>
            </a:fld>
            <a:endParaRPr lang="he-IL"/>
          </a:p>
        </p:txBody>
      </p:sp>
    </p:spTree>
    <p:extLst>
      <p:ext uri="{BB962C8B-B14F-4D97-AF65-F5344CB8AC3E}">
        <p14:creationId xmlns:p14="http://schemas.microsoft.com/office/powerpoint/2010/main" val="4239691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9B06AC-007E-4DC6-BBF3-80CC0CF1AE4B}" type="datetimeFigureOut">
              <a:rPr lang="he-IL" smtClean="0"/>
              <a:t>ג'/אדר/תשפ"ג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0663A3C-4937-4035-A49F-16249C3D9C7A}" type="slidenum">
              <a:rPr lang="he-IL" smtClean="0"/>
              <a:t>‹#›</a:t>
            </a:fld>
            <a:endParaRPr lang="he-IL"/>
          </a:p>
        </p:txBody>
      </p:sp>
    </p:spTree>
    <p:extLst>
      <p:ext uri="{BB962C8B-B14F-4D97-AF65-F5344CB8AC3E}">
        <p14:creationId xmlns:p14="http://schemas.microsoft.com/office/powerpoint/2010/main" val="25123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9B06AC-007E-4DC6-BBF3-80CC0CF1AE4B}" type="datetimeFigureOut">
              <a:rPr lang="he-IL" smtClean="0"/>
              <a:t>ג'/אדר/תשפ"ג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0663A3C-4937-4035-A49F-16249C3D9C7A}" type="slidenum">
              <a:rPr lang="he-IL" smtClean="0"/>
              <a:t>‹#›</a:t>
            </a:fld>
            <a:endParaRPr lang="he-IL"/>
          </a:p>
        </p:txBody>
      </p:sp>
    </p:spTree>
    <p:extLst>
      <p:ext uri="{BB962C8B-B14F-4D97-AF65-F5344CB8AC3E}">
        <p14:creationId xmlns:p14="http://schemas.microsoft.com/office/powerpoint/2010/main" val="3260246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B06AC-007E-4DC6-BBF3-80CC0CF1AE4B}" type="datetimeFigureOut">
              <a:rPr lang="he-IL" smtClean="0"/>
              <a:t>ג'/אדר/תשפ"ג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0663A3C-4937-4035-A49F-16249C3D9C7A}" type="slidenum">
              <a:rPr lang="he-IL" smtClean="0"/>
              <a:t>‹#›</a:t>
            </a:fld>
            <a:endParaRPr lang="he-IL"/>
          </a:p>
        </p:txBody>
      </p:sp>
    </p:spTree>
    <p:extLst>
      <p:ext uri="{BB962C8B-B14F-4D97-AF65-F5344CB8AC3E}">
        <p14:creationId xmlns:p14="http://schemas.microsoft.com/office/powerpoint/2010/main" val="1501426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9B06AC-007E-4DC6-BBF3-80CC0CF1AE4B}" type="datetimeFigureOut">
              <a:rPr lang="he-IL" smtClean="0"/>
              <a:t>ג'/אדר/תשפ"ג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0663A3C-4937-4035-A49F-16249C3D9C7A}" type="slidenum">
              <a:rPr lang="he-IL" smtClean="0"/>
              <a:t>‹#›</a:t>
            </a:fld>
            <a:endParaRPr lang="he-IL"/>
          </a:p>
        </p:txBody>
      </p:sp>
    </p:spTree>
    <p:extLst>
      <p:ext uri="{BB962C8B-B14F-4D97-AF65-F5344CB8AC3E}">
        <p14:creationId xmlns:p14="http://schemas.microsoft.com/office/powerpoint/2010/main" val="3880034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9B06AC-007E-4DC6-BBF3-80CC0CF1AE4B}" type="datetimeFigureOut">
              <a:rPr lang="he-IL" smtClean="0"/>
              <a:t>ג'/אדר/תשפ"ג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C0663A3C-4937-4035-A49F-16249C3D9C7A}" type="slidenum">
              <a:rPr lang="he-IL" smtClean="0"/>
              <a:t>‹#›</a:t>
            </a:fld>
            <a:endParaRPr lang="he-IL"/>
          </a:p>
        </p:txBody>
      </p:sp>
    </p:spTree>
    <p:extLst>
      <p:ext uri="{BB962C8B-B14F-4D97-AF65-F5344CB8AC3E}">
        <p14:creationId xmlns:p14="http://schemas.microsoft.com/office/powerpoint/2010/main" val="1483014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9B06AC-007E-4DC6-BBF3-80CC0CF1AE4B}" type="datetimeFigureOut">
              <a:rPr lang="he-IL" smtClean="0"/>
              <a:t>ג'/אדר/תשפ"ג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C0663A3C-4937-4035-A49F-16249C3D9C7A}" type="slidenum">
              <a:rPr lang="he-IL" smtClean="0"/>
              <a:t>‹#›</a:t>
            </a:fld>
            <a:endParaRPr lang="he-IL"/>
          </a:p>
        </p:txBody>
      </p:sp>
    </p:spTree>
    <p:extLst>
      <p:ext uri="{BB962C8B-B14F-4D97-AF65-F5344CB8AC3E}">
        <p14:creationId xmlns:p14="http://schemas.microsoft.com/office/powerpoint/2010/main" val="1432708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9B06AC-007E-4DC6-BBF3-80CC0CF1AE4B}" type="datetimeFigureOut">
              <a:rPr lang="he-IL" smtClean="0"/>
              <a:t>ג'/אדר/תשפ"ג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C0663A3C-4937-4035-A49F-16249C3D9C7A}" type="slidenum">
              <a:rPr lang="he-IL" smtClean="0"/>
              <a:t>‹#›</a:t>
            </a:fld>
            <a:endParaRPr lang="he-IL"/>
          </a:p>
        </p:txBody>
      </p:sp>
    </p:spTree>
    <p:extLst>
      <p:ext uri="{BB962C8B-B14F-4D97-AF65-F5344CB8AC3E}">
        <p14:creationId xmlns:p14="http://schemas.microsoft.com/office/powerpoint/2010/main" val="3924788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9B06AC-007E-4DC6-BBF3-80CC0CF1AE4B}" type="datetimeFigureOut">
              <a:rPr lang="he-IL" smtClean="0"/>
              <a:t>ג'/אדר/תשפ"ג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0663A3C-4937-4035-A49F-16249C3D9C7A}" type="slidenum">
              <a:rPr lang="he-IL" smtClean="0"/>
              <a:t>‹#›</a:t>
            </a:fld>
            <a:endParaRPr lang="he-IL"/>
          </a:p>
        </p:txBody>
      </p:sp>
    </p:spTree>
    <p:extLst>
      <p:ext uri="{BB962C8B-B14F-4D97-AF65-F5344CB8AC3E}">
        <p14:creationId xmlns:p14="http://schemas.microsoft.com/office/powerpoint/2010/main" val="1004704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9B06AC-007E-4DC6-BBF3-80CC0CF1AE4B}" type="datetimeFigureOut">
              <a:rPr lang="he-IL" smtClean="0"/>
              <a:t>ג'/אדר/תשפ"ג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0663A3C-4937-4035-A49F-16249C3D9C7A}" type="slidenum">
              <a:rPr lang="he-IL" smtClean="0"/>
              <a:t>‹#›</a:t>
            </a:fld>
            <a:endParaRPr lang="he-IL"/>
          </a:p>
        </p:txBody>
      </p:sp>
    </p:spTree>
    <p:extLst>
      <p:ext uri="{BB962C8B-B14F-4D97-AF65-F5344CB8AC3E}">
        <p14:creationId xmlns:p14="http://schemas.microsoft.com/office/powerpoint/2010/main" val="3587411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89B06AC-007E-4DC6-BBF3-80CC0CF1AE4B}" type="datetimeFigureOut">
              <a:rPr lang="he-IL" smtClean="0"/>
              <a:t>ג'/אדר/תשפ"ג</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663A3C-4937-4035-A49F-16249C3D9C7A}" type="slidenum">
              <a:rPr lang="he-IL" smtClean="0"/>
              <a:t>‹#›</a:t>
            </a:fld>
            <a:endParaRPr lang="he-IL"/>
          </a:p>
        </p:txBody>
      </p:sp>
    </p:spTree>
    <p:extLst>
      <p:ext uri="{BB962C8B-B14F-4D97-AF65-F5344CB8AC3E}">
        <p14:creationId xmlns:p14="http://schemas.microsoft.com/office/powerpoint/2010/main" val="903182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2CE2-3DAB-4909-990D-F6D101924B33}"/>
              </a:ext>
            </a:extLst>
          </p:cNvPr>
          <p:cNvSpPr>
            <a:spLocks noGrp="1"/>
          </p:cNvSpPr>
          <p:nvPr>
            <p:ph type="ctrTitle"/>
          </p:nvPr>
        </p:nvSpPr>
        <p:spPr/>
        <p:txBody>
          <a:bodyPr/>
          <a:lstStyle/>
          <a:p>
            <a:pPr algn="l" rtl="0"/>
            <a:r>
              <a:rPr lang="en-US" dirty="0"/>
              <a:t>The Normal Curve</a:t>
            </a:r>
            <a:endParaRPr lang="he-IL" dirty="0"/>
          </a:p>
        </p:txBody>
      </p:sp>
      <p:sp>
        <p:nvSpPr>
          <p:cNvPr id="3" name="Subtitle 2">
            <a:extLst>
              <a:ext uri="{FF2B5EF4-FFF2-40B4-BE49-F238E27FC236}">
                <a16:creationId xmlns:a16="http://schemas.microsoft.com/office/drawing/2014/main" id="{BE39705F-96B0-4DB8-9354-8803AC95D5C7}"/>
              </a:ext>
            </a:extLst>
          </p:cNvPr>
          <p:cNvSpPr>
            <a:spLocks noGrp="1"/>
          </p:cNvSpPr>
          <p:nvPr>
            <p:ph type="subTitle" idx="1"/>
          </p:nvPr>
        </p:nvSpPr>
        <p:spPr/>
        <p:txBody>
          <a:bodyPr>
            <a:normAutofit/>
          </a:bodyPr>
          <a:lstStyle/>
          <a:p>
            <a:pPr algn="l" rtl="0"/>
            <a:endParaRPr lang="en-US" dirty="0"/>
          </a:p>
        </p:txBody>
      </p:sp>
    </p:spTree>
    <p:extLst>
      <p:ext uri="{BB962C8B-B14F-4D97-AF65-F5344CB8AC3E}">
        <p14:creationId xmlns:p14="http://schemas.microsoft.com/office/powerpoint/2010/main" val="1544375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0C6AF3-E8C9-7AB5-5948-4AF69232B669}"/>
              </a:ext>
            </a:extLst>
          </p:cNvPr>
          <p:cNvPicPr>
            <a:picLocks noChangeAspect="1"/>
          </p:cNvPicPr>
          <p:nvPr/>
        </p:nvPicPr>
        <p:blipFill>
          <a:blip r:embed="rId2"/>
          <a:stretch>
            <a:fillRect/>
          </a:stretch>
        </p:blipFill>
        <p:spPr>
          <a:xfrm>
            <a:off x="1377981" y="3429000"/>
            <a:ext cx="6794437" cy="1354843"/>
          </a:xfrm>
          <a:prstGeom prst="rect">
            <a:avLst/>
          </a:prstGeom>
        </p:spPr>
      </p:pic>
      <p:pic>
        <p:nvPicPr>
          <p:cNvPr id="6" name="Picture 5">
            <a:extLst>
              <a:ext uri="{FF2B5EF4-FFF2-40B4-BE49-F238E27FC236}">
                <a16:creationId xmlns:a16="http://schemas.microsoft.com/office/drawing/2014/main" id="{70845C99-102A-7D19-D2AF-AEE7758BDDC0}"/>
              </a:ext>
            </a:extLst>
          </p:cNvPr>
          <p:cNvPicPr>
            <a:picLocks noChangeAspect="1"/>
          </p:cNvPicPr>
          <p:nvPr/>
        </p:nvPicPr>
        <p:blipFill>
          <a:blip r:embed="rId3"/>
          <a:stretch>
            <a:fillRect/>
          </a:stretch>
        </p:blipFill>
        <p:spPr>
          <a:xfrm>
            <a:off x="3089626" y="9868"/>
            <a:ext cx="4688417" cy="2134463"/>
          </a:xfrm>
          <a:prstGeom prst="rect">
            <a:avLst/>
          </a:prstGeom>
        </p:spPr>
      </p:pic>
      <p:sp>
        <p:nvSpPr>
          <p:cNvPr id="7" name="TextBox 6">
            <a:extLst>
              <a:ext uri="{FF2B5EF4-FFF2-40B4-BE49-F238E27FC236}">
                <a16:creationId xmlns:a16="http://schemas.microsoft.com/office/drawing/2014/main" id="{00687F47-22BD-AC01-4E49-EBED4791DA4A}"/>
              </a:ext>
            </a:extLst>
          </p:cNvPr>
          <p:cNvSpPr txBox="1"/>
          <p:nvPr/>
        </p:nvSpPr>
        <p:spPr>
          <a:xfrm>
            <a:off x="1377981" y="2220648"/>
            <a:ext cx="7732152" cy="1661993"/>
          </a:xfrm>
          <a:prstGeom prst="rect">
            <a:avLst/>
          </a:prstGeom>
          <a:noFill/>
        </p:spPr>
        <p:txBody>
          <a:bodyPr wrap="square" rtlCol="0">
            <a:spAutoFit/>
          </a:bodyPr>
          <a:lstStyle/>
          <a:p>
            <a:pPr marL="342900" indent="-342900">
              <a:buAutoNum type="arabicPeriod"/>
            </a:pPr>
            <a:r>
              <a:rPr lang="en-GB" sz="2400" dirty="0"/>
              <a:t>Find the z score</a:t>
            </a:r>
          </a:p>
          <a:p>
            <a:pPr marL="342900" indent="-342900">
              <a:buAutoNum type="arabicPeriod"/>
            </a:pPr>
            <a:r>
              <a:rPr lang="en-GB" sz="2400" dirty="0"/>
              <a:t>Insert in computer/check table to find area</a:t>
            </a:r>
          </a:p>
          <a:p>
            <a:endParaRPr lang="en-GB" dirty="0"/>
          </a:p>
          <a:p>
            <a:pPr marL="342900" indent="-342900">
              <a:buAutoNum type="arabicPeriod"/>
            </a:pPr>
            <a:endParaRPr lang="en-GB" dirty="0"/>
          </a:p>
          <a:p>
            <a:endParaRPr lang="en-GB" dirty="0"/>
          </a:p>
        </p:txBody>
      </p:sp>
      <p:sp>
        <p:nvSpPr>
          <p:cNvPr id="9" name="TextBox 8">
            <a:extLst>
              <a:ext uri="{FF2B5EF4-FFF2-40B4-BE49-F238E27FC236}">
                <a16:creationId xmlns:a16="http://schemas.microsoft.com/office/drawing/2014/main" id="{82FF242F-1EF4-67C2-D86A-80171EDDC5A5}"/>
              </a:ext>
            </a:extLst>
          </p:cNvPr>
          <p:cNvSpPr txBox="1"/>
          <p:nvPr/>
        </p:nvSpPr>
        <p:spPr>
          <a:xfrm>
            <a:off x="1800577" y="5255271"/>
            <a:ext cx="6124221" cy="461665"/>
          </a:xfrm>
          <a:prstGeom prst="rect">
            <a:avLst/>
          </a:prstGeom>
          <a:noFill/>
        </p:spPr>
        <p:txBody>
          <a:bodyPr wrap="square">
            <a:spAutoFit/>
          </a:bodyPr>
          <a:lstStyle/>
          <a:p>
            <a:r>
              <a:rPr lang="en-GB" sz="2400" dirty="0"/>
              <a:t>Area </a:t>
            </a:r>
            <a:r>
              <a:rPr lang="en-GB" sz="2400" b="1" i="1" u="sng" dirty="0"/>
              <a:t>below</a:t>
            </a:r>
            <a:r>
              <a:rPr lang="en-GB" sz="2400" dirty="0"/>
              <a:t> z is found to be 0.6736.</a:t>
            </a:r>
          </a:p>
        </p:txBody>
      </p:sp>
    </p:spTree>
    <p:extLst>
      <p:ext uri="{BB962C8B-B14F-4D97-AF65-F5344CB8AC3E}">
        <p14:creationId xmlns:p14="http://schemas.microsoft.com/office/powerpoint/2010/main" val="1317849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67DC29-4A7F-CA43-175C-67DA3C36E8D9}"/>
              </a:ext>
            </a:extLst>
          </p:cNvPr>
          <p:cNvPicPr>
            <a:picLocks noChangeAspect="1"/>
          </p:cNvPicPr>
          <p:nvPr/>
        </p:nvPicPr>
        <p:blipFill>
          <a:blip r:embed="rId2"/>
          <a:stretch>
            <a:fillRect/>
          </a:stretch>
        </p:blipFill>
        <p:spPr>
          <a:xfrm>
            <a:off x="1503185" y="2885133"/>
            <a:ext cx="6568370" cy="2125061"/>
          </a:xfrm>
          <a:prstGeom prst="rect">
            <a:avLst/>
          </a:prstGeom>
        </p:spPr>
      </p:pic>
      <p:sp>
        <p:nvSpPr>
          <p:cNvPr id="5" name="TextBox 4">
            <a:extLst>
              <a:ext uri="{FF2B5EF4-FFF2-40B4-BE49-F238E27FC236}">
                <a16:creationId xmlns:a16="http://schemas.microsoft.com/office/drawing/2014/main" id="{C8E55BCB-45B3-102B-0B0B-F1EB2641EA67}"/>
              </a:ext>
            </a:extLst>
          </p:cNvPr>
          <p:cNvSpPr txBox="1"/>
          <p:nvPr/>
        </p:nvSpPr>
        <p:spPr>
          <a:xfrm>
            <a:off x="2223911" y="746246"/>
            <a:ext cx="6101644" cy="1200329"/>
          </a:xfrm>
          <a:prstGeom prst="rect">
            <a:avLst/>
          </a:prstGeom>
          <a:noFill/>
        </p:spPr>
        <p:txBody>
          <a:bodyPr wrap="square">
            <a:spAutoFit/>
          </a:bodyPr>
          <a:lstStyle/>
          <a:p>
            <a:endParaRPr lang="en-GB" sz="2400" dirty="0"/>
          </a:p>
          <a:p>
            <a:r>
              <a:rPr lang="en-GB" sz="2400" dirty="0"/>
              <a:t>3. To find the area above z,</a:t>
            </a:r>
          </a:p>
          <a:p>
            <a:r>
              <a:rPr lang="en-GB" sz="2400" dirty="0"/>
              <a:t>    1 – 0.6736 = 0.3264</a:t>
            </a:r>
          </a:p>
        </p:txBody>
      </p:sp>
    </p:spTree>
    <p:extLst>
      <p:ext uri="{BB962C8B-B14F-4D97-AF65-F5344CB8AC3E}">
        <p14:creationId xmlns:p14="http://schemas.microsoft.com/office/powerpoint/2010/main" val="1172893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BE51D6-8805-E5AC-5D64-424B3D77F1B5}"/>
              </a:ext>
            </a:extLst>
          </p:cNvPr>
          <p:cNvSpPr txBox="1"/>
          <p:nvPr/>
        </p:nvSpPr>
        <p:spPr>
          <a:xfrm>
            <a:off x="1075267" y="1316690"/>
            <a:ext cx="7391400" cy="4041747"/>
          </a:xfrm>
          <a:prstGeom prst="rect">
            <a:avLst/>
          </a:prstGeom>
          <a:noFill/>
        </p:spPr>
        <p:txBody>
          <a:bodyPr wrap="square">
            <a:spAutoFit/>
          </a:bodyPr>
          <a:lstStyle/>
          <a:p>
            <a:pPr marL="0" marR="0" algn="l" rtl="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Remember:</a:t>
            </a:r>
          </a:p>
          <a:p>
            <a:pPr marL="342900" marR="0" lvl="0" indent="-342900" algn="l" rtl="0">
              <a:lnSpc>
                <a:spcPct val="107000"/>
              </a:lnSpc>
              <a:spcBef>
                <a:spcPts val="0"/>
              </a:spcBef>
              <a:spcAft>
                <a:spcPts val="800"/>
              </a:spcAft>
              <a:buFont typeface="Symbol" panose="05050102010706020507" pitchFamily="18" charset="2"/>
              <a:buChar char=""/>
            </a:pPr>
            <a:r>
              <a:rPr lang="en-US" sz="2400" dirty="0" err="1">
                <a:effectLst/>
                <a:latin typeface="Calibri" panose="020F0502020204030204" pitchFamily="34" charset="0"/>
                <a:ea typeface="Calibri" panose="020F0502020204030204" pitchFamily="34" charset="0"/>
                <a:cs typeface="Arial" panose="020B0604020202020204" pitchFamily="34" charset="0"/>
              </a:rPr>
              <a:t>stats.norm.ppf</a:t>
            </a:r>
            <a:r>
              <a:rPr lang="en-US" sz="2400" dirty="0">
                <a:effectLst/>
                <a:latin typeface="Calibri" panose="020F0502020204030204" pitchFamily="34" charset="0"/>
                <a:ea typeface="Calibri" panose="020F0502020204030204" pitchFamily="34" charset="0"/>
                <a:cs typeface="Arial" panose="020B0604020202020204" pitchFamily="34" charset="0"/>
              </a:rPr>
              <a:t> takes a percentage and gives the z-score of the upper limit (on the top)</a:t>
            </a:r>
          </a:p>
          <a:p>
            <a:pPr marL="342900" marR="0" lvl="0" indent="-342900" algn="l" rtl="0">
              <a:lnSpc>
                <a:spcPct val="107000"/>
              </a:lnSpc>
              <a:spcBef>
                <a:spcPts val="0"/>
              </a:spcBef>
              <a:spcAft>
                <a:spcPts val="800"/>
              </a:spcAft>
              <a:buFont typeface="Symbol" panose="05050102010706020507" pitchFamily="18" charset="2"/>
              <a:buChar char=""/>
            </a:pPr>
            <a:r>
              <a:rPr lang="en-US" sz="2400" dirty="0" err="1">
                <a:effectLst/>
                <a:latin typeface="Calibri" panose="020F0502020204030204" pitchFamily="34" charset="0"/>
                <a:ea typeface="Calibri" panose="020F0502020204030204" pitchFamily="34" charset="0"/>
                <a:cs typeface="Arial" panose="020B0604020202020204" pitchFamily="34" charset="0"/>
              </a:rPr>
              <a:t>stats.norm.cdf</a:t>
            </a:r>
            <a:r>
              <a:rPr lang="en-US" sz="2400" dirty="0">
                <a:effectLst/>
                <a:latin typeface="Calibri" panose="020F0502020204030204" pitchFamily="34" charset="0"/>
                <a:ea typeface="Calibri" panose="020F0502020204030204" pitchFamily="34" charset="0"/>
                <a:cs typeface="Arial" panose="020B0604020202020204" pitchFamily="34" charset="0"/>
              </a:rPr>
              <a:t> takes a z-score and gives the percentage less than (to the left of) that z-score</a:t>
            </a:r>
          </a:p>
          <a:p>
            <a:pPr marL="342900" marR="0" lvl="0" indent="-342900" algn="l" rtl="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formula allows us to calculate a z-score based on an x (value, data, score) and to calculate an x based on a z-score.</a:t>
            </a:r>
          </a:p>
          <a:p>
            <a:pPr marL="342900" marR="0" lvl="0" indent="-342900" algn="l" rtl="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Draw a picture for every exercise!</a:t>
            </a:r>
          </a:p>
        </p:txBody>
      </p:sp>
    </p:spTree>
    <p:extLst>
      <p:ext uri="{BB962C8B-B14F-4D97-AF65-F5344CB8AC3E}">
        <p14:creationId xmlns:p14="http://schemas.microsoft.com/office/powerpoint/2010/main" val="380871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E893F1-43D1-4AEE-B5DC-38B7EF3DC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531" y="-1183023"/>
            <a:ext cx="9179511" cy="5841505"/>
          </a:xfrm>
          <a:prstGeom prst="rect">
            <a:avLst/>
          </a:prstGeom>
        </p:spPr>
      </p:pic>
    </p:spTree>
    <p:extLst>
      <p:ext uri="{BB962C8B-B14F-4D97-AF65-F5344CB8AC3E}">
        <p14:creationId xmlns:p14="http://schemas.microsoft.com/office/powerpoint/2010/main" val="2411405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0186E6-099A-4AB1-8CF7-A6DDE096B985}"/>
              </a:ext>
            </a:extLst>
          </p:cNvPr>
          <p:cNvSpPr>
            <a:spLocks noGrp="1"/>
          </p:cNvSpPr>
          <p:nvPr>
            <p:ph sz="half" idx="1"/>
          </p:nvPr>
        </p:nvSpPr>
        <p:spPr>
          <a:xfrm>
            <a:off x="2190045" y="1867078"/>
            <a:ext cx="4944533" cy="4432122"/>
          </a:xfrm>
        </p:spPr>
        <p:txBody>
          <a:bodyPr>
            <a:normAutofit lnSpcReduction="10000"/>
          </a:bodyPr>
          <a:lstStyle/>
          <a:p>
            <a:pPr marL="342900" marR="0" lvl="0" indent="-342900" algn="l" rtl="0">
              <a:lnSpc>
                <a:spcPct val="107000"/>
              </a:lnSpc>
              <a:spcBef>
                <a:spcPts val="0"/>
              </a:spcBef>
              <a:spcAft>
                <a:spcPts val="800"/>
              </a:spcAft>
              <a:buFont typeface="+mj-lt"/>
              <a:buAutoNum type="arabicPeriod"/>
            </a:pPr>
            <a:r>
              <a:rPr lang="en-US" dirty="0">
                <a:latin typeface="Calibri" panose="020F0502020204030204" pitchFamily="34" charset="0"/>
                <a:ea typeface="Calibri" panose="020F0502020204030204" pitchFamily="34" charset="0"/>
                <a:cs typeface="Arial" panose="020B0604020202020204" pitchFamily="34" charset="0"/>
              </a:rPr>
              <a:t>F</a:t>
            </a:r>
            <a:r>
              <a:rPr lang="en-US" sz="1800" dirty="0">
                <a:effectLst/>
                <a:latin typeface="Calibri" panose="020F0502020204030204" pitchFamily="34" charset="0"/>
                <a:ea typeface="Calibri" panose="020F0502020204030204" pitchFamily="34" charset="0"/>
                <a:cs typeface="Arial" panose="020B0604020202020204" pitchFamily="34" charset="0"/>
              </a:rPr>
              <a:t>ind the percent less than z=0</a:t>
            </a:r>
          </a:p>
          <a:p>
            <a:pPr marL="342900" marR="0" lvl="0" indent="-342900" algn="l" rtl="0">
              <a:lnSpc>
                <a:spcPct val="107000"/>
              </a:lnSpc>
              <a:spcBef>
                <a:spcPts val="0"/>
              </a:spcBef>
              <a:spcAft>
                <a:spcPts val="800"/>
              </a:spcAft>
              <a:buFont typeface="+mj-lt"/>
              <a:buAutoNum type="arabicPeriod"/>
            </a:pPr>
            <a:r>
              <a:rPr lang="en-US" dirty="0">
                <a:latin typeface="Calibri" panose="020F0502020204030204" pitchFamily="34" charset="0"/>
                <a:ea typeface="Calibri" panose="020F0502020204030204" pitchFamily="34" charset="0"/>
                <a:cs typeface="Arial" panose="020B0604020202020204" pitchFamily="34" charset="0"/>
              </a:rPr>
              <a:t>F</a:t>
            </a:r>
            <a:r>
              <a:rPr lang="en-US" sz="1800" dirty="0">
                <a:effectLst/>
                <a:latin typeface="Calibri" panose="020F0502020204030204" pitchFamily="34" charset="0"/>
                <a:ea typeface="Calibri" panose="020F0502020204030204" pitchFamily="34" charset="0"/>
                <a:cs typeface="Arial" panose="020B0604020202020204" pitchFamily="34" charset="0"/>
              </a:rPr>
              <a:t>ind the percent less then z=-1</a:t>
            </a:r>
          </a:p>
          <a:p>
            <a:pPr marL="342900" marR="0" lvl="0" indent="-342900" algn="l" rtl="0">
              <a:lnSpc>
                <a:spcPct val="107000"/>
              </a:lnSpc>
              <a:spcBef>
                <a:spcPts val="0"/>
              </a:spcBef>
              <a:spcAft>
                <a:spcPts val="800"/>
              </a:spcAft>
              <a:buFont typeface="+mj-lt"/>
              <a:buAutoNum type="arabicPeriod"/>
            </a:pPr>
            <a:r>
              <a:rPr lang="en-US" dirty="0">
                <a:latin typeface="Calibri" panose="020F0502020204030204" pitchFamily="34" charset="0"/>
                <a:ea typeface="Calibri" panose="020F0502020204030204" pitchFamily="34" charset="0"/>
                <a:cs typeface="Arial" panose="020B0604020202020204" pitchFamily="34" charset="0"/>
              </a:rPr>
              <a:t>F</a:t>
            </a:r>
            <a:r>
              <a:rPr lang="en-US" sz="1800" dirty="0">
                <a:effectLst/>
                <a:latin typeface="Calibri" panose="020F0502020204030204" pitchFamily="34" charset="0"/>
                <a:ea typeface="Calibri" panose="020F0502020204030204" pitchFamily="34" charset="0"/>
                <a:cs typeface="Arial" panose="020B0604020202020204" pitchFamily="34" charset="0"/>
              </a:rPr>
              <a:t>ind the percent more than z=-1</a:t>
            </a:r>
          </a:p>
          <a:p>
            <a:pPr marL="342900" marR="0" lvl="0" indent="-342900" algn="l" rtl="0">
              <a:lnSpc>
                <a:spcPct val="107000"/>
              </a:lnSpc>
              <a:spcBef>
                <a:spcPts val="0"/>
              </a:spcBef>
              <a:spcAft>
                <a:spcPts val="800"/>
              </a:spcAft>
              <a:buFont typeface="+mj-lt"/>
              <a:buAutoNum type="arabicPeriod"/>
            </a:pPr>
            <a:r>
              <a:rPr lang="en-US" dirty="0">
                <a:latin typeface="Calibri" panose="020F0502020204030204" pitchFamily="34" charset="0"/>
                <a:ea typeface="Calibri" panose="020F0502020204030204" pitchFamily="34" charset="0"/>
                <a:cs typeface="Arial" panose="020B0604020202020204" pitchFamily="34" charset="0"/>
              </a:rPr>
              <a:t>F</a:t>
            </a:r>
            <a:r>
              <a:rPr lang="en-US" sz="1800" dirty="0">
                <a:effectLst/>
                <a:latin typeface="Calibri" panose="020F0502020204030204" pitchFamily="34" charset="0"/>
                <a:ea typeface="Calibri" panose="020F0502020204030204" pitchFamily="34" charset="0"/>
                <a:cs typeface="Arial" panose="020B0604020202020204" pitchFamily="34" charset="0"/>
              </a:rPr>
              <a:t>ind the percent less than z=-3</a:t>
            </a:r>
          </a:p>
          <a:p>
            <a:pPr marL="342900" marR="0" lvl="0" indent="-342900" algn="l" rtl="0">
              <a:lnSpc>
                <a:spcPct val="107000"/>
              </a:lnSpc>
              <a:spcBef>
                <a:spcPts val="0"/>
              </a:spcBef>
              <a:spcAft>
                <a:spcPts val="800"/>
              </a:spcAft>
              <a:buFont typeface="+mj-lt"/>
              <a:buAutoNum type="arabicPeriod"/>
            </a:pPr>
            <a:r>
              <a:rPr lang="en-US" dirty="0">
                <a:latin typeface="Calibri" panose="020F0502020204030204" pitchFamily="34" charset="0"/>
                <a:ea typeface="Calibri" panose="020F0502020204030204" pitchFamily="34" charset="0"/>
                <a:cs typeface="Arial" panose="020B0604020202020204" pitchFamily="34" charset="0"/>
              </a:rPr>
              <a:t>F</a:t>
            </a:r>
            <a:r>
              <a:rPr lang="en-US" sz="1800" dirty="0">
                <a:effectLst/>
                <a:latin typeface="Calibri" panose="020F0502020204030204" pitchFamily="34" charset="0"/>
                <a:ea typeface="Calibri" panose="020F0502020204030204" pitchFamily="34" charset="0"/>
                <a:cs typeface="Arial" panose="020B0604020202020204" pitchFamily="34" charset="0"/>
              </a:rPr>
              <a:t>ind the percent more than z=-3</a:t>
            </a:r>
          </a:p>
          <a:p>
            <a:pPr marL="342900" marR="0" lvl="0" indent="-342900" algn="l" rtl="0">
              <a:lnSpc>
                <a:spcPct val="107000"/>
              </a:lnSpc>
              <a:spcBef>
                <a:spcPts val="0"/>
              </a:spcBef>
              <a:spcAft>
                <a:spcPts val="800"/>
              </a:spcAft>
              <a:buFont typeface="+mj-lt"/>
              <a:buAutoNum type="arabicPeriod"/>
            </a:pPr>
            <a:r>
              <a:rPr lang="en-US" dirty="0">
                <a:latin typeface="Calibri" panose="020F0502020204030204" pitchFamily="34" charset="0"/>
                <a:ea typeface="Calibri" panose="020F0502020204030204" pitchFamily="34" charset="0"/>
                <a:cs typeface="Arial" panose="020B0604020202020204" pitchFamily="34" charset="0"/>
              </a:rPr>
              <a:t>F</a:t>
            </a:r>
            <a:r>
              <a:rPr lang="en-US" sz="1800" dirty="0">
                <a:effectLst/>
                <a:latin typeface="Calibri" panose="020F0502020204030204" pitchFamily="34" charset="0"/>
                <a:ea typeface="Calibri" panose="020F0502020204030204" pitchFamily="34" charset="0"/>
                <a:cs typeface="Arial" panose="020B0604020202020204" pitchFamily="34" charset="0"/>
              </a:rPr>
              <a:t>ind the percent between z=0 and z=1</a:t>
            </a:r>
          </a:p>
          <a:p>
            <a:pPr marL="342900" marR="0" lvl="0" indent="-342900" algn="l" rtl="0">
              <a:lnSpc>
                <a:spcPct val="107000"/>
              </a:lnSpc>
              <a:spcBef>
                <a:spcPts val="0"/>
              </a:spcBef>
              <a:spcAft>
                <a:spcPts val="800"/>
              </a:spcAft>
              <a:buFont typeface="+mj-lt"/>
              <a:buAutoNum type="arabicPeriod"/>
            </a:pPr>
            <a:r>
              <a:rPr lang="en-US" dirty="0">
                <a:latin typeface="Calibri" panose="020F0502020204030204" pitchFamily="34" charset="0"/>
                <a:ea typeface="Calibri" panose="020F0502020204030204" pitchFamily="34" charset="0"/>
                <a:cs typeface="Arial" panose="020B0604020202020204" pitchFamily="34" charset="0"/>
              </a:rPr>
              <a:t>F</a:t>
            </a:r>
            <a:r>
              <a:rPr lang="en-US" sz="1800" dirty="0">
                <a:effectLst/>
                <a:latin typeface="Calibri" panose="020F0502020204030204" pitchFamily="34" charset="0"/>
                <a:ea typeface="Calibri" panose="020F0502020204030204" pitchFamily="34" charset="0"/>
                <a:cs typeface="Arial" panose="020B0604020202020204" pitchFamily="34" charset="0"/>
              </a:rPr>
              <a:t>ind the percent between z=0 and z=-1.15</a:t>
            </a:r>
          </a:p>
          <a:p>
            <a:pPr marL="342900" marR="0" lvl="0" indent="-342900" algn="l" rtl="0">
              <a:lnSpc>
                <a:spcPct val="107000"/>
              </a:lnSpc>
              <a:spcBef>
                <a:spcPts val="0"/>
              </a:spcBef>
              <a:spcAft>
                <a:spcPts val="800"/>
              </a:spcAft>
              <a:buFont typeface="+mj-lt"/>
              <a:buAutoNum type="arabicPeriod"/>
            </a:pPr>
            <a:r>
              <a:rPr lang="en-US" dirty="0">
                <a:latin typeface="Calibri" panose="020F0502020204030204" pitchFamily="34" charset="0"/>
                <a:ea typeface="Calibri" panose="020F0502020204030204" pitchFamily="34" charset="0"/>
                <a:cs typeface="Arial" panose="020B0604020202020204" pitchFamily="34" charset="0"/>
              </a:rPr>
              <a:t>F</a:t>
            </a:r>
            <a:r>
              <a:rPr lang="en-US" sz="1800" dirty="0">
                <a:effectLst/>
                <a:latin typeface="Calibri" panose="020F0502020204030204" pitchFamily="34" charset="0"/>
                <a:ea typeface="Calibri" panose="020F0502020204030204" pitchFamily="34" charset="0"/>
                <a:cs typeface="Arial" panose="020B0604020202020204" pitchFamily="34" charset="0"/>
              </a:rPr>
              <a:t>ind the percent between z=-1.63 and z=2.2 </a:t>
            </a:r>
          </a:p>
          <a:p>
            <a:pPr marL="342900" marR="0" lvl="0" indent="-342900" algn="l" rtl="0">
              <a:lnSpc>
                <a:spcPct val="107000"/>
              </a:lnSpc>
              <a:spcBef>
                <a:spcPts val="0"/>
              </a:spcBef>
              <a:spcAft>
                <a:spcPts val="800"/>
              </a:spcAft>
              <a:buFont typeface="+mj-lt"/>
              <a:buAutoNum type="arabicPeriod"/>
            </a:pPr>
            <a:r>
              <a:rPr lang="en-US" dirty="0">
                <a:latin typeface="Calibri" panose="020F0502020204030204" pitchFamily="34" charset="0"/>
                <a:ea typeface="Calibri" panose="020F0502020204030204" pitchFamily="34" charset="0"/>
                <a:cs typeface="Arial" panose="020B0604020202020204" pitchFamily="34" charset="0"/>
              </a:rPr>
              <a:t>F</a:t>
            </a:r>
            <a:r>
              <a:rPr lang="en-US" sz="1800" dirty="0">
                <a:effectLst/>
                <a:latin typeface="Calibri" panose="020F0502020204030204" pitchFamily="34" charset="0"/>
                <a:ea typeface="Calibri" panose="020F0502020204030204" pitchFamily="34" charset="0"/>
                <a:cs typeface="Arial" panose="020B0604020202020204" pitchFamily="34" charset="0"/>
              </a:rPr>
              <a:t>ind the percent less than z=0.43</a:t>
            </a:r>
          </a:p>
          <a:p>
            <a:pPr marL="342900" marR="0" lvl="0" indent="-342900" algn="l" rtl="0">
              <a:lnSpc>
                <a:spcPct val="107000"/>
              </a:lnSpc>
              <a:spcBef>
                <a:spcPts val="0"/>
              </a:spcBef>
              <a:spcAft>
                <a:spcPts val="800"/>
              </a:spcAft>
              <a:buFont typeface="+mj-lt"/>
              <a:buAutoNum type="arabicPeriod"/>
            </a:pPr>
            <a:r>
              <a:rPr lang="en-US" dirty="0">
                <a:latin typeface="Calibri" panose="020F0502020204030204" pitchFamily="34" charset="0"/>
                <a:ea typeface="Calibri" panose="020F0502020204030204" pitchFamily="34" charset="0"/>
                <a:cs typeface="Arial" panose="020B0604020202020204" pitchFamily="34" charset="0"/>
              </a:rPr>
              <a:t>F</a:t>
            </a:r>
            <a:r>
              <a:rPr lang="en-US" sz="1800" dirty="0">
                <a:effectLst/>
                <a:latin typeface="Calibri" panose="020F0502020204030204" pitchFamily="34" charset="0"/>
                <a:ea typeface="Calibri" panose="020F0502020204030204" pitchFamily="34" charset="0"/>
                <a:cs typeface="Arial" panose="020B0604020202020204" pitchFamily="34" charset="0"/>
              </a:rPr>
              <a:t>ind the percent greater than -2.47.</a:t>
            </a:r>
          </a:p>
          <a:p>
            <a:pPr algn="l" rtl="0">
              <a:lnSpc>
                <a:spcPct val="107000"/>
              </a:lnSpc>
              <a:spcBef>
                <a:spcPts val="0"/>
              </a:spcBef>
              <a:spcAft>
                <a:spcPts val="800"/>
              </a:spcAft>
              <a:buFont typeface="+mj-lt"/>
              <a:buAutoNum type="arabicPeriod"/>
            </a:pPr>
            <a:r>
              <a:rPr lang="en-US" dirty="0">
                <a:latin typeface="Calibri" panose="020F0502020204030204" pitchFamily="34" charset="0"/>
                <a:ea typeface="Calibri" panose="020F0502020204030204" pitchFamily="34" charset="0"/>
                <a:cs typeface="Arial" panose="020B0604020202020204" pitchFamily="34" charset="0"/>
              </a:rPr>
              <a:t>F</a:t>
            </a:r>
            <a:r>
              <a:rPr lang="en-US" sz="1800" dirty="0">
                <a:effectLst/>
                <a:latin typeface="Calibri" panose="020F0502020204030204" pitchFamily="34" charset="0"/>
                <a:ea typeface="Calibri" panose="020F0502020204030204" pitchFamily="34" charset="0"/>
                <a:cs typeface="Arial" panose="020B0604020202020204" pitchFamily="34" charset="0"/>
              </a:rPr>
              <a:t>ind the percent greater than 1.82</a:t>
            </a:r>
          </a:p>
          <a:p>
            <a:pPr marL="342900" marR="0" lvl="0" indent="-342900" algn="l" rtl="0">
              <a:lnSpc>
                <a:spcPct val="107000"/>
              </a:lnSpc>
              <a:spcBef>
                <a:spcPts val="0"/>
              </a:spcBef>
              <a:spcAft>
                <a:spcPts val="800"/>
              </a:spcAft>
              <a:buFont typeface="+mj-lt"/>
              <a:buAutoNum type="arabicPeriod"/>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l" rtl="0"/>
            <a:endParaRPr lang="he-IL" dirty="0"/>
          </a:p>
        </p:txBody>
      </p:sp>
      <p:sp>
        <p:nvSpPr>
          <p:cNvPr id="5" name="TextBox 4">
            <a:extLst>
              <a:ext uri="{FF2B5EF4-FFF2-40B4-BE49-F238E27FC236}">
                <a16:creationId xmlns:a16="http://schemas.microsoft.com/office/drawing/2014/main" id="{B6AEE9A7-C21B-48E8-9B69-98DC6D6E9FF9}"/>
              </a:ext>
            </a:extLst>
          </p:cNvPr>
          <p:cNvSpPr txBox="1"/>
          <p:nvPr/>
        </p:nvSpPr>
        <p:spPr>
          <a:xfrm>
            <a:off x="350520" y="1257300"/>
            <a:ext cx="8923484" cy="369332"/>
          </a:xfrm>
          <a:prstGeom prst="rect">
            <a:avLst/>
          </a:prstGeom>
          <a:noFill/>
        </p:spPr>
        <p:txBody>
          <a:bodyPr wrap="square" rtlCol="1">
            <a:spAutoFit/>
          </a:bodyPr>
          <a:lstStyle/>
          <a:p>
            <a:r>
              <a:rPr lang="en-US" dirty="0"/>
              <a:t>Open a </a:t>
            </a:r>
            <a:r>
              <a:rPr lang="en-US" dirty="0" err="1"/>
              <a:t>jupyter</a:t>
            </a:r>
            <a:r>
              <a:rPr lang="en-US" dirty="0"/>
              <a:t> notebook and let’s practice!</a:t>
            </a:r>
            <a:endParaRPr lang="he-IL" dirty="0"/>
          </a:p>
        </p:txBody>
      </p:sp>
    </p:spTree>
    <p:extLst>
      <p:ext uri="{BB962C8B-B14F-4D97-AF65-F5344CB8AC3E}">
        <p14:creationId xmlns:p14="http://schemas.microsoft.com/office/powerpoint/2010/main" val="2017694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CCDF71-FAA5-80F6-5064-5236CEA80A55}"/>
              </a:ext>
            </a:extLst>
          </p:cNvPr>
          <p:cNvPicPr>
            <a:picLocks noChangeAspect="1"/>
          </p:cNvPicPr>
          <p:nvPr/>
        </p:nvPicPr>
        <p:blipFill>
          <a:blip r:embed="rId2"/>
          <a:stretch>
            <a:fillRect/>
          </a:stretch>
        </p:blipFill>
        <p:spPr>
          <a:xfrm>
            <a:off x="197010" y="754380"/>
            <a:ext cx="9966889" cy="4091940"/>
          </a:xfrm>
          <a:prstGeom prst="rect">
            <a:avLst/>
          </a:prstGeom>
        </p:spPr>
      </p:pic>
      <p:sp>
        <p:nvSpPr>
          <p:cNvPr id="2" name="Content Placeholder 2">
            <a:extLst>
              <a:ext uri="{FF2B5EF4-FFF2-40B4-BE49-F238E27FC236}">
                <a16:creationId xmlns:a16="http://schemas.microsoft.com/office/drawing/2014/main" id="{02FEBA78-6771-3569-1CEE-7C3851EE254D}"/>
              </a:ext>
            </a:extLst>
          </p:cNvPr>
          <p:cNvSpPr txBox="1">
            <a:spLocks/>
          </p:cNvSpPr>
          <p:nvPr/>
        </p:nvSpPr>
        <p:spPr>
          <a:xfrm>
            <a:off x="654756" y="4621567"/>
            <a:ext cx="8596668" cy="3880773"/>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l" rtl="0">
              <a:lnSpc>
                <a:spcPct val="107000"/>
              </a:lnSpc>
              <a:spcBef>
                <a:spcPts val="0"/>
              </a:spcBef>
              <a:spcAft>
                <a:spcPts val="800"/>
              </a:spcAft>
              <a:buFont typeface="Symbol" panose="05050102010706020507" pitchFamily="18" charset="2"/>
              <a:buChar char=""/>
            </a:pPr>
            <a:r>
              <a:rPr lang="en-US" sz="2400">
                <a:latin typeface="Calibri" panose="020F0502020204030204" pitchFamily="34" charset="0"/>
                <a:ea typeface="Calibri" panose="020F0502020204030204" pitchFamily="34" charset="0"/>
                <a:cs typeface="Arial" panose="020B0604020202020204" pitchFamily="34" charset="0"/>
              </a:rPr>
              <a:t>A bell-shaped curve, which is symmetrical</a:t>
            </a:r>
          </a:p>
          <a:p>
            <a:pPr algn="l" rtl="0">
              <a:lnSpc>
                <a:spcPct val="107000"/>
              </a:lnSpc>
              <a:spcBef>
                <a:spcPts val="0"/>
              </a:spcBef>
              <a:spcAft>
                <a:spcPts val="800"/>
              </a:spcAft>
              <a:buFont typeface="Symbol" panose="05050102010706020507" pitchFamily="18" charset="2"/>
              <a:buChar char=""/>
            </a:pPr>
            <a:r>
              <a:rPr lang="en-US" sz="2400">
                <a:latin typeface="Calibri" panose="020F0502020204030204" pitchFamily="34" charset="0"/>
                <a:ea typeface="Calibri" panose="020F0502020204030204" pitchFamily="34" charset="0"/>
                <a:cs typeface="Arial" panose="020B0604020202020204" pitchFamily="34" charset="0"/>
              </a:rPr>
              <a:t>mean = median = mode</a:t>
            </a:r>
          </a:p>
          <a:p>
            <a:pPr algn="l" rtl="0">
              <a:lnSpc>
                <a:spcPct val="107000"/>
              </a:lnSpc>
              <a:spcBef>
                <a:spcPts val="0"/>
              </a:spcBef>
              <a:spcAft>
                <a:spcPts val="800"/>
              </a:spcAft>
              <a:buFont typeface="Symbol" panose="05050102010706020507" pitchFamily="18" charset="2"/>
              <a:buChar char=""/>
            </a:pPr>
            <a:r>
              <a:rPr lang="en-US" sz="2400">
                <a:latin typeface="Calibri" panose="020F0502020204030204" pitchFamily="34" charset="0"/>
                <a:ea typeface="Calibri" panose="020F0502020204030204" pitchFamily="34" charset="0"/>
                <a:cs typeface="Arial" panose="020B0604020202020204" pitchFamily="34" charset="0"/>
              </a:rPr>
              <a:t>the values cluster around the middle; there are very few more than 3 standard deviations away from the mean</a:t>
            </a:r>
          </a:p>
          <a:p>
            <a:pPr marL="0" indent="0" algn="l" rtl="0">
              <a:buFont typeface="Wingdings 3" charset="2"/>
              <a:buNone/>
            </a:pPr>
            <a:endParaRPr lang="he-IL" dirty="0"/>
          </a:p>
        </p:txBody>
      </p:sp>
    </p:spTree>
    <p:extLst>
      <p:ext uri="{BB962C8B-B14F-4D97-AF65-F5344CB8AC3E}">
        <p14:creationId xmlns:p14="http://schemas.microsoft.com/office/powerpoint/2010/main" val="2931884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A0C6B-2468-862E-B488-CE2F11090F3B}"/>
              </a:ext>
            </a:extLst>
          </p:cNvPr>
          <p:cNvSpPr>
            <a:spLocks noGrp="1"/>
          </p:cNvSpPr>
          <p:nvPr>
            <p:ph type="title"/>
          </p:nvPr>
        </p:nvSpPr>
        <p:spPr>
          <a:xfrm>
            <a:off x="677335" y="609600"/>
            <a:ext cx="8596668" cy="1185333"/>
          </a:xfrm>
        </p:spPr>
        <p:txBody>
          <a:bodyPr/>
          <a:lstStyle/>
          <a:p>
            <a:pPr algn="ctr"/>
            <a:r>
              <a:rPr lang="en-GB" dirty="0"/>
              <a:t>Z scores</a:t>
            </a:r>
          </a:p>
        </p:txBody>
      </p:sp>
      <p:sp>
        <p:nvSpPr>
          <p:cNvPr id="3" name="Text Placeholder 2">
            <a:extLst>
              <a:ext uri="{FF2B5EF4-FFF2-40B4-BE49-F238E27FC236}">
                <a16:creationId xmlns:a16="http://schemas.microsoft.com/office/drawing/2014/main" id="{C1402065-9D71-33BD-8F34-B7E94602D61A}"/>
              </a:ext>
            </a:extLst>
          </p:cNvPr>
          <p:cNvSpPr>
            <a:spLocks noGrp="1"/>
          </p:cNvSpPr>
          <p:nvPr>
            <p:ph type="body" idx="1"/>
          </p:nvPr>
        </p:nvSpPr>
        <p:spPr>
          <a:xfrm>
            <a:off x="564446" y="1858038"/>
            <a:ext cx="8596668" cy="1185333"/>
          </a:xfrm>
        </p:spPr>
        <p:txBody>
          <a:bodyPr>
            <a:normAutofit/>
          </a:bodyPr>
          <a:lstStyle/>
          <a:p>
            <a:pPr algn="ctr"/>
            <a:r>
              <a:rPr lang="en-US" sz="20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Definition</a:t>
            </a:r>
            <a:r>
              <a:rPr lang="en-US" sz="2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how many standard deviations an individual is away from the mean</a:t>
            </a:r>
            <a:endParaRPr lang="en-GB" sz="2000" dirty="0">
              <a:solidFill>
                <a:schemeClr val="tx1"/>
              </a:solidFill>
            </a:endParaRPr>
          </a:p>
        </p:txBody>
      </p:sp>
      <p:pic>
        <p:nvPicPr>
          <p:cNvPr id="5" name="Picture 4">
            <a:extLst>
              <a:ext uri="{FF2B5EF4-FFF2-40B4-BE49-F238E27FC236}">
                <a16:creationId xmlns:a16="http://schemas.microsoft.com/office/drawing/2014/main" id="{E33E37C4-40D9-12F4-02DD-332BB169B648}"/>
              </a:ext>
            </a:extLst>
          </p:cNvPr>
          <p:cNvPicPr>
            <a:picLocks noChangeAspect="1"/>
          </p:cNvPicPr>
          <p:nvPr/>
        </p:nvPicPr>
        <p:blipFill>
          <a:blip r:embed="rId2"/>
          <a:stretch>
            <a:fillRect/>
          </a:stretch>
        </p:blipFill>
        <p:spPr>
          <a:xfrm>
            <a:off x="2562578" y="3043371"/>
            <a:ext cx="3180481" cy="1397791"/>
          </a:xfrm>
          <a:prstGeom prst="rect">
            <a:avLst/>
          </a:prstGeom>
        </p:spPr>
      </p:pic>
      <p:sp>
        <p:nvSpPr>
          <p:cNvPr id="6" name="TextBox 5">
            <a:extLst>
              <a:ext uri="{FF2B5EF4-FFF2-40B4-BE49-F238E27FC236}">
                <a16:creationId xmlns:a16="http://schemas.microsoft.com/office/drawing/2014/main" id="{8003C3F2-13DC-22C0-21AA-58782E2D5444}"/>
              </a:ext>
            </a:extLst>
          </p:cNvPr>
          <p:cNvSpPr txBox="1"/>
          <p:nvPr/>
        </p:nvSpPr>
        <p:spPr>
          <a:xfrm>
            <a:off x="1343378" y="3106476"/>
            <a:ext cx="2190044" cy="369332"/>
          </a:xfrm>
          <a:prstGeom prst="rect">
            <a:avLst/>
          </a:prstGeom>
          <a:noFill/>
        </p:spPr>
        <p:txBody>
          <a:bodyPr wrap="square" rtlCol="0">
            <a:spAutoFit/>
          </a:bodyPr>
          <a:lstStyle/>
          <a:p>
            <a:r>
              <a:rPr lang="en-GB" b="1" dirty="0"/>
              <a:t>Formula:</a:t>
            </a:r>
          </a:p>
        </p:txBody>
      </p:sp>
      <p:sp>
        <p:nvSpPr>
          <p:cNvPr id="8" name="TextBox 7">
            <a:extLst>
              <a:ext uri="{FF2B5EF4-FFF2-40B4-BE49-F238E27FC236}">
                <a16:creationId xmlns:a16="http://schemas.microsoft.com/office/drawing/2014/main" id="{D312DB99-E0E5-AF00-63D8-568502E19489}"/>
              </a:ext>
            </a:extLst>
          </p:cNvPr>
          <p:cNvSpPr txBox="1"/>
          <p:nvPr/>
        </p:nvSpPr>
        <p:spPr>
          <a:xfrm>
            <a:off x="1952981" y="4888089"/>
            <a:ext cx="5531553" cy="646331"/>
          </a:xfrm>
          <a:prstGeom prst="rect">
            <a:avLst/>
          </a:prstGeom>
          <a:noFill/>
        </p:spPr>
        <p:txBody>
          <a:bodyPr wrap="square" rtlCol="0">
            <a:spAutoFit/>
          </a:bodyPr>
          <a:lstStyle/>
          <a:p>
            <a:pPr algn="ctr"/>
            <a:r>
              <a:rPr lang="en-GB" dirty="0"/>
              <a:t> for an observation x that follows a distribution </a:t>
            </a:r>
          </a:p>
          <a:p>
            <a:pPr algn="ctr"/>
            <a:r>
              <a:rPr lang="en-GB" dirty="0"/>
              <a:t>with mean µ and standard deviation σ</a:t>
            </a:r>
          </a:p>
        </p:txBody>
      </p:sp>
    </p:spTree>
    <p:extLst>
      <p:ext uri="{BB962C8B-B14F-4D97-AF65-F5344CB8AC3E}">
        <p14:creationId xmlns:p14="http://schemas.microsoft.com/office/powerpoint/2010/main" val="3131183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70421A-AD01-9EF6-508B-9F4424080044}"/>
              </a:ext>
            </a:extLst>
          </p:cNvPr>
          <p:cNvSpPr txBox="1"/>
          <p:nvPr/>
        </p:nvSpPr>
        <p:spPr>
          <a:xfrm>
            <a:off x="270934" y="2528711"/>
            <a:ext cx="9403644" cy="1754326"/>
          </a:xfrm>
          <a:prstGeom prst="rect">
            <a:avLst/>
          </a:prstGeom>
          <a:noFill/>
        </p:spPr>
        <p:txBody>
          <a:bodyPr wrap="square">
            <a:spAutoFit/>
          </a:bodyPr>
          <a:lstStyle/>
          <a:p>
            <a:r>
              <a:rPr lang="en-GB" dirty="0"/>
              <a:t>Let X represent a random variable from N(µ = 3, σ = 2), and suppose we observe x = 5.19.</a:t>
            </a:r>
          </a:p>
          <a:p>
            <a:r>
              <a:rPr lang="en-GB" dirty="0"/>
              <a:t> </a:t>
            </a:r>
          </a:p>
          <a:p>
            <a:pPr marL="342900" indent="-342900">
              <a:buAutoNum type="alphaLcParenBoth"/>
            </a:pPr>
            <a:r>
              <a:rPr lang="en-GB" dirty="0"/>
              <a:t>Find the Z-score of x. </a:t>
            </a:r>
          </a:p>
          <a:p>
            <a:endParaRPr lang="en-GB" dirty="0"/>
          </a:p>
          <a:p>
            <a:pPr marL="342900" indent="-342900">
              <a:buAutoNum type="alphaLcParenBoth"/>
            </a:pPr>
            <a:r>
              <a:rPr lang="en-GB" dirty="0"/>
              <a:t>Use the Z-score to determine how many standard deviations above or below the mean x falls.</a:t>
            </a:r>
          </a:p>
        </p:txBody>
      </p:sp>
      <p:sp>
        <p:nvSpPr>
          <p:cNvPr id="4" name="TextBox 3">
            <a:extLst>
              <a:ext uri="{FF2B5EF4-FFF2-40B4-BE49-F238E27FC236}">
                <a16:creationId xmlns:a16="http://schemas.microsoft.com/office/drawing/2014/main" id="{0DB7EA85-7A09-6D3B-3943-D8A5B1B59496}"/>
              </a:ext>
            </a:extLst>
          </p:cNvPr>
          <p:cNvSpPr txBox="1"/>
          <p:nvPr/>
        </p:nvSpPr>
        <p:spPr>
          <a:xfrm>
            <a:off x="2325511" y="914400"/>
            <a:ext cx="5373511" cy="646331"/>
          </a:xfrm>
          <a:prstGeom prst="rect">
            <a:avLst/>
          </a:prstGeom>
          <a:noFill/>
        </p:spPr>
        <p:txBody>
          <a:bodyPr wrap="square" rtlCol="0">
            <a:spAutoFit/>
          </a:bodyPr>
          <a:lstStyle/>
          <a:p>
            <a:pPr algn="ctr"/>
            <a:r>
              <a:rPr lang="en-GB" sz="3600" dirty="0"/>
              <a:t>Example</a:t>
            </a:r>
            <a:endParaRPr lang="en-GB" dirty="0"/>
          </a:p>
        </p:txBody>
      </p:sp>
      <p:sp>
        <p:nvSpPr>
          <p:cNvPr id="6" name="TextBox 5">
            <a:extLst>
              <a:ext uri="{FF2B5EF4-FFF2-40B4-BE49-F238E27FC236}">
                <a16:creationId xmlns:a16="http://schemas.microsoft.com/office/drawing/2014/main" id="{99AB2636-44CC-1CF6-BDC1-00903B695FFB}"/>
              </a:ext>
            </a:extLst>
          </p:cNvPr>
          <p:cNvSpPr txBox="1"/>
          <p:nvPr/>
        </p:nvSpPr>
        <p:spPr>
          <a:xfrm>
            <a:off x="1447800" y="4967402"/>
            <a:ext cx="6101644" cy="1173463"/>
          </a:xfrm>
          <a:prstGeom prst="rect">
            <a:avLst/>
          </a:prstGeom>
          <a:noFill/>
        </p:spPr>
        <p:txBody>
          <a:bodyPr wrap="square">
            <a:spAutoFit/>
          </a:bodyPr>
          <a:lstStyle/>
          <a:p>
            <a:pPr marL="342900" marR="0" lvl="0" indent="-342900" algn="l" rtl="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if x &lt; μ, the z-score is negative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rtl="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if x&gt;μ, the z-score is positive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rtl="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if x = μ, the z-score is 0</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7774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6A2453-9DB8-43E2-A6FC-09F9DA5E634A}"/>
              </a:ext>
            </a:extLst>
          </p:cNvPr>
          <p:cNvSpPr>
            <a:spLocks noGrp="1"/>
          </p:cNvSpPr>
          <p:nvPr>
            <p:ph idx="1"/>
          </p:nvPr>
        </p:nvSpPr>
        <p:spPr>
          <a:xfrm>
            <a:off x="358346" y="795826"/>
            <a:ext cx="8915656" cy="2743200"/>
          </a:xfrm>
        </p:spPr>
        <p:txBody>
          <a:bodyPr>
            <a:normAutofit lnSpcReduction="10000"/>
          </a:bodyPr>
          <a:lstStyle/>
          <a:p>
            <a:pPr marL="228600" marR="0" algn="l" rtl="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Example: A flashlight battery has a mean life of 40 hours and a standard deviation of 5 hours. Find the z-score of a battery that lasts:</a:t>
            </a:r>
          </a:p>
          <a:p>
            <a:pPr marL="342900" marR="0" lvl="0" indent="-342900" algn="l" rtl="0">
              <a:lnSpc>
                <a:spcPct val="107000"/>
              </a:lnSpc>
              <a:spcBef>
                <a:spcPts val="0"/>
              </a:spcBef>
              <a:spcAft>
                <a:spcPts val="800"/>
              </a:spcAft>
              <a:buFont typeface="+mj-lt"/>
              <a:buAutoNum type="alphaLcParenR"/>
            </a:pPr>
            <a:r>
              <a:rPr lang="en-US" sz="2400" dirty="0">
                <a:effectLst/>
                <a:latin typeface="Calibri" panose="020F0502020204030204" pitchFamily="34" charset="0"/>
                <a:ea typeface="Calibri" panose="020F0502020204030204" pitchFamily="34" charset="0"/>
                <a:cs typeface="Arial" panose="020B0604020202020204" pitchFamily="34" charset="0"/>
              </a:rPr>
              <a:t>5 hours</a:t>
            </a:r>
          </a:p>
          <a:p>
            <a:pPr marL="342900" marR="0" lvl="0" indent="-342900" algn="l" rtl="0">
              <a:lnSpc>
                <a:spcPct val="107000"/>
              </a:lnSpc>
              <a:spcBef>
                <a:spcPts val="0"/>
              </a:spcBef>
              <a:spcAft>
                <a:spcPts val="800"/>
              </a:spcAft>
              <a:buFont typeface="+mj-lt"/>
              <a:buAutoNum type="alphaLcParenR"/>
            </a:pPr>
            <a:r>
              <a:rPr lang="en-US" sz="2400" dirty="0">
                <a:effectLst/>
                <a:latin typeface="Calibri" panose="020F0502020204030204" pitchFamily="34" charset="0"/>
                <a:ea typeface="Calibri" panose="020F0502020204030204" pitchFamily="34" charset="0"/>
                <a:cs typeface="Arial" panose="020B0604020202020204" pitchFamily="34" charset="0"/>
              </a:rPr>
              <a:t>35 hours</a:t>
            </a:r>
          </a:p>
          <a:p>
            <a:pPr marL="342900" marR="0" lvl="0" indent="-342900" algn="l" rtl="0">
              <a:lnSpc>
                <a:spcPct val="107000"/>
              </a:lnSpc>
              <a:spcBef>
                <a:spcPts val="0"/>
              </a:spcBef>
              <a:spcAft>
                <a:spcPts val="800"/>
              </a:spcAft>
              <a:buFont typeface="+mj-lt"/>
              <a:buAutoNum type="alphaLcParenR"/>
            </a:pPr>
            <a:r>
              <a:rPr lang="en-US" sz="2400" dirty="0">
                <a:effectLst/>
                <a:latin typeface="Calibri" panose="020F0502020204030204" pitchFamily="34" charset="0"/>
                <a:ea typeface="Calibri" panose="020F0502020204030204" pitchFamily="34" charset="0"/>
                <a:cs typeface="Arial" panose="020B0604020202020204" pitchFamily="34" charset="0"/>
              </a:rPr>
              <a:t>40 hours</a:t>
            </a:r>
          </a:p>
          <a:p>
            <a:pPr marL="3657600" lvl="8" indent="0" algn="l" rtl="0">
              <a:buNone/>
            </a:pPr>
            <a:endParaRPr lang="he-IL" sz="2400" dirty="0"/>
          </a:p>
        </p:txBody>
      </p:sp>
      <p:sp>
        <p:nvSpPr>
          <p:cNvPr id="4" name="TextBox 3">
            <a:extLst>
              <a:ext uri="{FF2B5EF4-FFF2-40B4-BE49-F238E27FC236}">
                <a16:creationId xmlns:a16="http://schemas.microsoft.com/office/drawing/2014/main" id="{1306CA48-498C-40FB-8819-9AD8B7033CB7}"/>
              </a:ext>
            </a:extLst>
          </p:cNvPr>
          <p:cNvSpPr txBox="1"/>
          <p:nvPr/>
        </p:nvSpPr>
        <p:spPr>
          <a:xfrm>
            <a:off x="2494845" y="4329330"/>
            <a:ext cx="8367812" cy="1862626"/>
          </a:xfrm>
          <a:prstGeom prst="rect">
            <a:avLst/>
          </a:prstGeom>
          <a:noFill/>
        </p:spPr>
        <p:txBody>
          <a:bodyPr wrap="square" rtlCol="1">
            <a:spAutoFit/>
          </a:bodyPr>
          <a:lstStyle/>
          <a:p>
            <a:pPr marL="342900" marR="0" lvl="0" indent="-342900" algn="l" rtl="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if x &lt; μ, the z-score is negative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rtl="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if x&gt;μ, the z-score is positive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rtl="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if x = μ, the z-score is 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endParaRPr lang="he-IL" dirty="0"/>
          </a:p>
        </p:txBody>
      </p:sp>
    </p:spTree>
    <p:extLst>
      <p:ext uri="{BB962C8B-B14F-4D97-AF65-F5344CB8AC3E}">
        <p14:creationId xmlns:p14="http://schemas.microsoft.com/office/powerpoint/2010/main" val="3960134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E8EEF9-84B1-E670-2DB5-D5DCECE5194F}"/>
              </a:ext>
            </a:extLst>
          </p:cNvPr>
          <p:cNvSpPr txBox="1"/>
          <p:nvPr/>
        </p:nvSpPr>
        <p:spPr>
          <a:xfrm>
            <a:off x="996243" y="2143035"/>
            <a:ext cx="7752645" cy="2431435"/>
          </a:xfrm>
          <a:prstGeom prst="rect">
            <a:avLst/>
          </a:prstGeom>
          <a:noFill/>
        </p:spPr>
        <p:txBody>
          <a:bodyPr wrap="square">
            <a:spAutoFit/>
          </a:bodyPr>
          <a:lstStyle/>
          <a:p>
            <a:pPr algn="ctr"/>
            <a:r>
              <a:rPr lang="en-US" sz="3200" dirty="0">
                <a:effectLst/>
                <a:latin typeface="Calibri" panose="020F0502020204030204" pitchFamily="34" charset="0"/>
                <a:ea typeface="Calibri" panose="020F0502020204030204" pitchFamily="34" charset="0"/>
                <a:cs typeface="Arial" panose="020B0604020202020204" pitchFamily="34" charset="0"/>
              </a:rPr>
              <a:t>Example: </a:t>
            </a:r>
            <a:endParaRPr lang="en-US" sz="3200" dirty="0">
              <a:latin typeface="Calibri" panose="020F0502020204030204" pitchFamily="34" charset="0"/>
              <a:ea typeface="Calibri" panose="020F0502020204030204" pitchFamily="34" charset="0"/>
              <a:cs typeface="Arial" panose="020B0604020202020204" pitchFamily="34" charset="0"/>
            </a:endParaRPr>
          </a:p>
          <a:p>
            <a:endParaRPr lang="en-US" sz="2400" dirty="0">
              <a:effectLst/>
              <a:latin typeface="Calibri" panose="020F0502020204030204" pitchFamily="34" charset="0"/>
              <a:ea typeface="Calibri" panose="020F0502020204030204" pitchFamily="34" charset="0"/>
              <a:cs typeface="Arial" panose="020B0604020202020204" pitchFamily="34" charset="0"/>
            </a:endParaRPr>
          </a:p>
          <a:p>
            <a:r>
              <a:rPr lang="en-US" sz="2400" dirty="0">
                <a:effectLst/>
                <a:latin typeface="Calibri" panose="020F0502020204030204" pitchFamily="34" charset="0"/>
                <a:ea typeface="Calibri" panose="020F0502020204030204" pitchFamily="34" charset="0"/>
                <a:cs typeface="Arial" panose="020B0604020202020204" pitchFamily="34" charset="0"/>
              </a:rPr>
              <a:t>In a distribution of scores with a mean of 40 and standard deviation of 4, one individual has a z-score of -1.2.            </a:t>
            </a:r>
          </a:p>
          <a:p>
            <a:r>
              <a:rPr lang="en-US" sz="2400" dirty="0">
                <a:effectLst/>
                <a:latin typeface="Calibri" panose="020F0502020204030204" pitchFamily="34" charset="0"/>
                <a:ea typeface="Calibri" panose="020F0502020204030204" pitchFamily="34" charset="0"/>
                <a:cs typeface="Arial" panose="020B0604020202020204" pitchFamily="34" charset="0"/>
              </a:rPr>
              <a:t>How many points did they score? </a:t>
            </a:r>
            <a:br>
              <a:rPr lang="en-US" sz="2400" dirty="0">
                <a:effectLst/>
                <a:latin typeface="Calibri" panose="020F0502020204030204" pitchFamily="34" charset="0"/>
                <a:ea typeface="Calibri" panose="020F0502020204030204" pitchFamily="34" charset="0"/>
                <a:cs typeface="Arial" panose="020B0604020202020204" pitchFamily="34" charset="0"/>
              </a:rPr>
            </a:br>
            <a:endParaRPr lang="en-GB" sz="2400" dirty="0"/>
          </a:p>
        </p:txBody>
      </p:sp>
    </p:spTree>
    <p:extLst>
      <p:ext uri="{BB962C8B-B14F-4D97-AF65-F5344CB8AC3E}">
        <p14:creationId xmlns:p14="http://schemas.microsoft.com/office/powerpoint/2010/main" val="2574984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AF00C2-8B78-78CE-1599-E7A2E5FA0087}"/>
              </a:ext>
            </a:extLst>
          </p:cNvPr>
          <p:cNvSpPr txBox="1"/>
          <p:nvPr/>
        </p:nvSpPr>
        <p:spPr>
          <a:xfrm>
            <a:off x="846667" y="1162755"/>
            <a:ext cx="8534400" cy="1200329"/>
          </a:xfrm>
          <a:prstGeom prst="rect">
            <a:avLst/>
          </a:prstGeom>
          <a:noFill/>
        </p:spPr>
        <p:txBody>
          <a:bodyPr wrap="square">
            <a:spAutoFit/>
          </a:bodyPr>
          <a:lstStyle/>
          <a:p>
            <a:r>
              <a:rPr lang="en-GB" dirty="0"/>
              <a:t>What fraction of people have an SAT score below Ann’s score of 1300? This is the same as the percentile Ann is at, which is the percentage of cases that have lower scores than Ann. </a:t>
            </a:r>
          </a:p>
          <a:p>
            <a:r>
              <a:rPr lang="en-GB" dirty="0"/>
              <a:t>We can visualize such a tail area like the curve and shading shown in Figure 4.6. </a:t>
            </a:r>
          </a:p>
        </p:txBody>
      </p:sp>
      <p:pic>
        <p:nvPicPr>
          <p:cNvPr id="5" name="Picture 4">
            <a:extLst>
              <a:ext uri="{FF2B5EF4-FFF2-40B4-BE49-F238E27FC236}">
                <a16:creationId xmlns:a16="http://schemas.microsoft.com/office/drawing/2014/main" id="{7A6C1C7C-0C0E-7472-2DF6-6581362B255B}"/>
              </a:ext>
            </a:extLst>
          </p:cNvPr>
          <p:cNvPicPr>
            <a:picLocks noChangeAspect="1"/>
          </p:cNvPicPr>
          <p:nvPr/>
        </p:nvPicPr>
        <p:blipFill>
          <a:blip r:embed="rId2"/>
          <a:stretch>
            <a:fillRect/>
          </a:stretch>
        </p:blipFill>
        <p:spPr>
          <a:xfrm>
            <a:off x="2197242" y="2596618"/>
            <a:ext cx="5117430" cy="2355850"/>
          </a:xfrm>
          <a:prstGeom prst="rect">
            <a:avLst/>
          </a:prstGeom>
        </p:spPr>
      </p:pic>
      <p:sp>
        <p:nvSpPr>
          <p:cNvPr id="6" name="TextBox 5">
            <a:extLst>
              <a:ext uri="{FF2B5EF4-FFF2-40B4-BE49-F238E27FC236}">
                <a16:creationId xmlns:a16="http://schemas.microsoft.com/office/drawing/2014/main" id="{CC546EBA-02AC-828C-3941-B9E6B0E431FF}"/>
              </a:ext>
            </a:extLst>
          </p:cNvPr>
          <p:cNvSpPr txBox="1"/>
          <p:nvPr/>
        </p:nvSpPr>
        <p:spPr>
          <a:xfrm>
            <a:off x="1873956" y="5170311"/>
            <a:ext cx="6479822" cy="646331"/>
          </a:xfrm>
          <a:prstGeom prst="rect">
            <a:avLst/>
          </a:prstGeom>
          <a:noFill/>
        </p:spPr>
        <p:txBody>
          <a:bodyPr wrap="square" rtlCol="0">
            <a:spAutoFit/>
          </a:bodyPr>
          <a:lstStyle/>
          <a:p>
            <a:r>
              <a:rPr lang="en-GB" dirty="0"/>
              <a:t>The area to the left of Z represents the fraction of people who scored lower than Ann.</a:t>
            </a:r>
          </a:p>
        </p:txBody>
      </p:sp>
    </p:spTree>
    <p:extLst>
      <p:ext uri="{BB962C8B-B14F-4D97-AF65-F5344CB8AC3E}">
        <p14:creationId xmlns:p14="http://schemas.microsoft.com/office/powerpoint/2010/main" val="351726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4569AD-0989-3323-9E98-02C6F1820290}"/>
              </a:ext>
            </a:extLst>
          </p:cNvPr>
          <p:cNvSpPr txBox="1"/>
          <p:nvPr/>
        </p:nvSpPr>
        <p:spPr>
          <a:xfrm>
            <a:off x="1004710" y="373418"/>
            <a:ext cx="7823200" cy="3785652"/>
          </a:xfrm>
          <a:prstGeom prst="rect">
            <a:avLst/>
          </a:prstGeom>
          <a:noFill/>
        </p:spPr>
        <p:txBody>
          <a:bodyPr wrap="square" rtlCol="0">
            <a:spAutoFit/>
          </a:bodyPr>
          <a:lstStyle/>
          <a:p>
            <a:pPr marL="342900" indent="-342900">
              <a:buAutoNum type="arabicPeriod"/>
            </a:pPr>
            <a:r>
              <a:rPr lang="en-GB" sz="2400" dirty="0"/>
              <a:t>Find z score</a:t>
            </a:r>
          </a:p>
          <a:p>
            <a:pPr marL="342900" indent="-342900">
              <a:buAutoNum type="arabicPeriod"/>
            </a:pPr>
            <a:r>
              <a:rPr lang="en-GB" sz="2400" dirty="0"/>
              <a:t>Insert into computer or table to find the lower tail area</a:t>
            </a:r>
          </a:p>
          <a:p>
            <a:pPr marL="342900" indent="-342900">
              <a:buAutoNum type="arabicPeriod"/>
            </a:pPr>
            <a:endParaRPr lang="en-GB" sz="2400" dirty="0"/>
          </a:p>
          <a:p>
            <a:pPr lvl="1"/>
            <a:r>
              <a:rPr lang="en-GB" sz="2400" dirty="0"/>
              <a:t>Z score: 1300-1100/200 =1</a:t>
            </a:r>
          </a:p>
          <a:p>
            <a:pPr lvl="1"/>
            <a:r>
              <a:rPr lang="en-GB" sz="2400" dirty="0"/>
              <a:t>(Note how to find the mean and the standard deviation from the diagram)</a:t>
            </a:r>
          </a:p>
          <a:p>
            <a:pPr lvl="1"/>
            <a:endParaRPr lang="en-GB" sz="2400" dirty="0"/>
          </a:p>
          <a:p>
            <a:pPr lvl="1"/>
            <a:r>
              <a:rPr lang="en-GB" sz="2400" dirty="0"/>
              <a:t>Checking z=1 in tables/computer gives 0.8413, the fraction of people that have lower scores than Ann.</a:t>
            </a:r>
          </a:p>
        </p:txBody>
      </p:sp>
      <p:pic>
        <p:nvPicPr>
          <p:cNvPr id="3" name="Picture 2">
            <a:extLst>
              <a:ext uri="{FF2B5EF4-FFF2-40B4-BE49-F238E27FC236}">
                <a16:creationId xmlns:a16="http://schemas.microsoft.com/office/drawing/2014/main" id="{995C6E5F-D687-2BD4-C98F-9842CE54EECC}"/>
              </a:ext>
            </a:extLst>
          </p:cNvPr>
          <p:cNvPicPr>
            <a:picLocks noChangeAspect="1"/>
          </p:cNvPicPr>
          <p:nvPr/>
        </p:nvPicPr>
        <p:blipFill>
          <a:blip r:embed="rId2"/>
          <a:stretch>
            <a:fillRect/>
          </a:stretch>
        </p:blipFill>
        <p:spPr>
          <a:xfrm>
            <a:off x="2449688" y="4748288"/>
            <a:ext cx="4582761" cy="2109711"/>
          </a:xfrm>
          <a:prstGeom prst="rect">
            <a:avLst/>
          </a:prstGeom>
        </p:spPr>
      </p:pic>
    </p:spTree>
    <p:extLst>
      <p:ext uri="{BB962C8B-B14F-4D97-AF65-F5344CB8AC3E}">
        <p14:creationId xmlns:p14="http://schemas.microsoft.com/office/powerpoint/2010/main" val="10186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71F1FC-E54E-0073-E744-0592330A2D0E}"/>
              </a:ext>
            </a:extLst>
          </p:cNvPr>
          <p:cNvSpPr txBox="1"/>
          <p:nvPr/>
        </p:nvSpPr>
        <p:spPr>
          <a:xfrm>
            <a:off x="169333" y="749279"/>
            <a:ext cx="9268177" cy="369332"/>
          </a:xfrm>
          <a:prstGeom prst="rect">
            <a:avLst/>
          </a:prstGeom>
          <a:noFill/>
        </p:spPr>
        <p:txBody>
          <a:bodyPr wrap="square">
            <a:spAutoFit/>
          </a:bodyPr>
          <a:lstStyle/>
          <a:p>
            <a:r>
              <a:rPr lang="en-GB" dirty="0"/>
              <a:t>Cumulative SAT scores are approximated well by a normal model, N(µ = 1100, σ = 200). </a:t>
            </a:r>
          </a:p>
        </p:txBody>
      </p:sp>
      <p:sp>
        <p:nvSpPr>
          <p:cNvPr id="5" name="TextBox 4">
            <a:extLst>
              <a:ext uri="{FF2B5EF4-FFF2-40B4-BE49-F238E27FC236}">
                <a16:creationId xmlns:a16="http://schemas.microsoft.com/office/drawing/2014/main" id="{CEF2E766-E585-8C86-8365-A65DB082EA08}"/>
              </a:ext>
            </a:extLst>
          </p:cNvPr>
          <p:cNvSpPr txBox="1"/>
          <p:nvPr/>
        </p:nvSpPr>
        <p:spPr>
          <a:xfrm>
            <a:off x="169333" y="1275983"/>
            <a:ext cx="8899878" cy="1754326"/>
          </a:xfrm>
          <a:prstGeom prst="rect">
            <a:avLst/>
          </a:prstGeom>
          <a:noFill/>
        </p:spPr>
        <p:txBody>
          <a:bodyPr wrap="square">
            <a:spAutoFit/>
          </a:bodyPr>
          <a:lstStyle/>
          <a:p>
            <a:r>
              <a:rPr lang="en-GB" dirty="0"/>
              <a:t>Shannon is a randomly selected SAT taker, and nothing is known about Shannon’s SAT aptitude. What is the probability Shannon scores at least 1190 on her SATs?</a:t>
            </a:r>
          </a:p>
          <a:p>
            <a:endParaRPr lang="en-GB" dirty="0"/>
          </a:p>
          <a:p>
            <a:r>
              <a:rPr lang="en-GB" dirty="0"/>
              <a:t> First, always draw and label a picture of the normal distribution! </a:t>
            </a:r>
          </a:p>
          <a:p>
            <a:endParaRPr lang="en-GB" dirty="0"/>
          </a:p>
          <a:p>
            <a:r>
              <a:rPr lang="en-GB" dirty="0"/>
              <a:t>We are interested in the chance she scores above 1190, so we shade this upper tail:</a:t>
            </a:r>
          </a:p>
        </p:txBody>
      </p:sp>
      <p:pic>
        <p:nvPicPr>
          <p:cNvPr id="7" name="Picture 6">
            <a:extLst>
              <a:ext uri="{FF2B5EF4-FFF2-40B4-BE49-F238E27FC236}">
                <a16:creationId xmlns:a16="http://schemas.microsoft.com/office/drawing/2014/main" id="{E883F660-11A4-7D9A-C1A8-58EC1DB7C804}"/>
              </a:ext>
            </a:extLst>
          </p:cNvPr>
          <p:cNvPicPr>
            <a:picLocks noChangeAspect="1"/>
          </p:cNvPicPr>
          <p:nvPr/>
        </p:nvPicPr>
        <p:blipFill>
          <a:blip r:embed="rId2"/>
          <a:stretch>
            <a:fillRect/>
          </a:stretch>
        </p:blipFill>
        <p:spPr>
          <a:xfrm>
            <a:off x="2231672" y="3429000"/>
            <a:ext cx="6059276" cy="2758565"/>
          </a:xfrm>
          <a:prstGeom prst="rect">
            <a:avLst/>
          </a:prstGeom>
        </p:spPr>
      </p:pic>
    </p:spTree>
    <p:extLst>
      <p:ext uri="{BB962C8B-B14F-4D97-AF65-F5344CB8AC3E}">
        <p14:creationId xmlns:p14="http://schemas.microsoft.com/office/powerpoint/2010/main" val="34516715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2255</TotalTime>
  <Words>676</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Symbol</vt:lpstr>
      <vt:lpstr>Trebuchet MS</vt:lpstr>
      <vt:lpstr>Wingdings 3</vt:lpstr>
      <vt:lpstr>Facet</vt:lpstr>
      <vt:lpstr>The Normal Curve</vt:lpstr>
      <vt:lpstr>PowerPoint Presentation</vt:lpstr>
      <vt:lpstr>Z scores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Normal Curve</dc:title>
  <dc:creator>Chaya Orlik</dc:creator>
  <cp:lastModifiedBy>Dina Nagel</cp:lastModifiedBy>
  <cp:revision>7</cp:revision>
  <dcterms:created xsi:type="dcterms:W3CDTF">2021-01-07T18:24:44Z</dcterms:created>
  <dcterms:modified xsi:type="dcterms:W3CDTF">2023-02-25T17:36:18Z</dcterms:modified>
</cp:coreProperties>
</file>