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fbc9baf5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bc9baf5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error with multiprocessing module - third SO answer said it was a file with that name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574fdd40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d574fdd40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Until now we have been using the multiprocessing library to do parallel processing with multiprocessing.Process. Now we will be using the concurrent library.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d724afe51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d724afe51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Until now we’ve been using multiprocessing.Process. We create one process and run it.</a:t>
            </a:r>
            <a:endParaRPr/>
          </a:p>
          <a:p>
            <a:pPr indent="0" lvl="0" marL="0" rtl="0" algn="l">
              <a:spcBef>
                <a:spcPts val="0"/>
              </a:spcBef>
              <a:spcAft>
                <a:spcPts val="0"/>
              </a:spcAft>
              <a:buNone/>
            </a:pPr>
            <a:r>
              <a:rPr lang="en"/>
              <a:t>A process pool is a process manager - instead of us needed to manage the processes, it does it for us.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d724afe51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d724afe5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pandas.Dataframe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d574fdd40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d574fdd40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Import the process pool executor from the concurrent.futures library</a:t>
            </a:r>
            <a:endParaRPr/>
          </a:p>
          <a:p>
            <a:pPr indent="-298450" lvl="0" marL="457200" rtl="0" algn="l">
              <a:spcBef>
                <a:spcPts val="0"/>
              </a:spcBef>
              <a:spcAft>
                <a:spcPts val="0"/>
              </a:spcAft>
              <a:buSzPts val="1100"/>
              <a:buAutoNum type="arabicPeriod"/>
            </a:pPr>
            <a:r>
              <a:rPr lang="en"/>
              <a:t>Create the function that will add two numbers</a:t>
            </a:r>
            <a:endParaRPr/>
          </a:p>
          <a:p>
            <a:pPr indent="-298450" lvl="0" marL="457200" rtl="0" algn="l">
              <a:spcBef>
                <a:spcPts val="0"/>
              </a:spcBef>
              <a:spcAft>
                <a:spcPts val="0"/>
              </a:spcAft>
              <a:buSzPts val="1100"/>
              <a:buAutoNum type="arabicPeriod"/>
            </a:pPr>
            <a:r>
              <a:rPr lang="en"/>
              <a:t>Create a context manager with the process pool executor. Everything inside it will be managed by the executor.</a:t>
            </a:r>
            <a:endParaRPr/>
          </a:p>
          <a:p>
            <a:pPr indent="-298450" lvl="0" marL="457200" rtl="0" algn="l">
              <a:spcBef>
                <a:spcPts val="0"/>
              </a:spcBef>
              <a:spcAft>
                <a:spcPts val="0"/>
              </a:spcAft>
              <a:buSzPts val="1100"/>
              <a:buAutoNum type="arabicPeriod"/>
            </a:pPr>
            <a:r>
              <a:rPr lang="en"/>
              <a:t>Submit the function to the process pool executor, and save the process</a:t>
            </a:r>
            <a:endParaRPr/>
          </a:p>
          <a:p>
            <a:pPr indent="-298450" lvl="0" marL="457200" rtl="0" algn="l">
              <a:spcBef>
                <a:spcPts val="0"/>
              </a:spcBef>
              <a:spcAft>
                <a:spcPts val="0"/>
              </a:spcAft>
              <a:buSzPts val="1100"/>
              <a:buAutoNum type="arabicPeriod"/>
            </a:pPr>
            <a:r>
              <a:rPr lang="en"/>
              <a:t>Extract the results</a:t>
            </a:r>
            <a:endParaRPr/>
          </a:p>
          <a:p>
            <a:pPr indent="-298450" lvl="0" marL="457200" rtl="0" algn="l">
              <a:spcBef>
                <a:spcPts val="0"/>
              </a:spcBef>
              <a:spcAft>
                <a:spcPts val="0"/>
              </a:spcAft>
              <a:buSzPts val="1100"/>
              <a:buAutoNum type="arabicPeriod"/>
            </a:pPr>
            <a:r>
              <a:rPr lang="en"/>
              <a:t>Print the results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d724afe51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d724afe51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Save the parameters in a list</a:t>
            </a:r>
            <a:endParaRPr/>
          </a:p>
          <a:p>
            <a:pPr indent="-298450" lvl="0" marL="457200" rtl="0" algn="l">
              <a:spcBef>
                <a:spcPts val="0"/>
              </a:spcBef>
              <a:spcAft>
                <a:spcPts val="0"/>
              </a:spcAft>
              <a:buSzPts val="1100"/>
              <a:buAutoNum type="arabicPeriod"/>
            </a:pPr>
            <a:r>
              <a:rPr lang="en"/>
              <a:t>Create the processes in the process pool</a:t>
            </a:r>
            <a:endParaRPr/>
          </a:p>
          <a:p>
            <a:pPr indent="-298450" lvl="0" marL="457200" rtl="0" algn="l">
              <a:spcBef>
                <a:spcPts val="0"/>
              </a:spcBef>
              <a:spcAft>
                <a:spcPts val="0"/>
              </a:spcAft>
              <a:buSzPts val="1100"/>
              <a:buAutoNum type="arabicPeriod"/>
            </a:pPr>
            <a:r>
              <a:rPr lang="en"/>
              <a:t>Save the results</a:t>
            </a:r>
            <a:endParaRPr/>
          </a:p>
          <a:p>
            <a:pPr indent="-298450" lvl="0" marL="457200" rtl="0" algn="l">
              <a:spcBef>
                <a:spcPts val="0"/>
              </a:spcBef>
              <a:spcAft>
                <a:spcPts val="0"/>
              </a:spcAft>
              <a:buSzPts val="1100"/>
              <a:buAutoNum type="arabicPeriod"/>
            </a:pPr>
            <a:r>
              <a:rPr lang="en"/>
              <a:t>Print the results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d574fdd40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d574fdd40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Here is our make_chunks function</a:t>
            </a:r>
            <a:endParaRPr/>
          </a:p>
          <a:p>
            <a:pPr indent="-298450" lvl="0" marL="457200" rtl="0" algn="l">
              <a:spcBef>
                <a:spcPts val="0"/>
              </a:spcBef>
              <a:spcAft>
                <a:spcPts val="0"/>
              </a:spcAft>
              <a:buSzPts val="1100"/>
              <a:buAutoNum type="arabicPeriod"/>
            </a:pPr>
            <a:r>
              <a:rPr lang="en"/>
              <a:t>Here is our count_industries function</a:t>
            </a:r>
            <a:endParaRPr/>
          </a:p>
          <a:p>
            <a:pPr indent="-298450" lvl="0" marL="457200" rtl="0" algn="l">
              <a:spcBef>
                <a:spcPts val="0"/>
              </a:spcBef>
              <a:spcAft>
                <a:spcPts val="0"/>
              </a:spcAft>
              <a:buSzPts val="1100"/>
              <a:buAutoNum type="arabicPeriod"/>
            </a:pPr>
            <a:r>
              <a:rPr lang="en"/>
              <a:t>Here is the rest of the code that will use the functions with the process pool:</a:t>
            </a:r>
            <a:endParaRPr/>
          </a:p>
          <a:p>
            <a:pPr indent="-298450" lvl="1" marL="914400" rtl="0" algn="l">
              <a:spcBef>
                <a:spcPts val="0"/>
              </a:spcBef>
              <a:spcAft>
                <a:spcPts val="0"/>
              </a:spcAft>
              <a:buSzPts val="1100"/>
              <a:buAutoNum type="alphaLcPeriod"/>
            </a:pPr>
            <a:r>
              <a:rPr lang="en"/>
              <a:t>Read the csv into a variable called richest_people</a:t>
            </a:r>
            <a:endParaRPr/>
          </a:p>
          <a:p>
            <a:pPr indent="-298450" lvl="1" marL="914400" rtl="0" algn="l">
              <a:spcBef>
                <a:spcPts val="0"/>
              </a:spcBef>
              <a:spcAft>
                <a:spcPts val="0"/>
              </a:spcAft>
              <a:buSzPts val="1100"/>
              <a:buAutoNum type="alphaLcPeriod"/>
            </a:pPr>
            <a:r>
              <a:rPr lang="en"/>
              <a:t>Get a list of the industries and save it in industries</a:t>
            </a:r>
            <a:endParaRPr/>
          </a:p>
          <a:p>
            <a:pPr indent="-298450" lvl="1" marL="914400" rtl="0" algn="l">
              <a:spcBef>
                <a:spcPts val="0"/>
              </a:spcBef>
              <a:spcAft>
                <a:spcPts val="0"/>
              </a:spcAft>
              <a:buSzPts val="1100"/>
              <a:buAutoNum type="alphaLcPeriod"/>
            </a:pPr>
            <a:r>
              <a:rPr lang="en"/>
              <a:t>Call make_chunks on the richest_people dataframe and save the 8 chunks in rp_chunks</a:t>
            </a:r>
            <a:endParaRPr/>
          </a:p>
          <a:p>
            <a:pPr indent="-298450" lvl="1" marL="914400" rtl="0" algn="l">
              <a:spcBef>
                <a:spcPts val="0"/>
              </a:spcBef>
              <a:spcAft>
                <a:spcPts val="0"/>
              </a:spcAft>
              <a:buSzPts val="1100"/>
              <a:buAutoNum type="alphaLcPeriod"/>
            </a:pPr>
            <a:r>
              <a:rPr lang="en"/>
              <a:t>Open the context manager</a:t>
            </a:r>
            <a:endParaRPr/>
          </a:p>
          <a:p>
            <a:pPr indent="-298450" lvl="1" marL="914400" rtl="0" algn="l">
              <a:spcBef>
                <a:spcPts val="0"/>
              </a:spcBef>
              <a:spcAft>
                <a:spcPts val="0"/>
              </a:spcAft>
              <a:buSzPts val="1100"/>
              <a:buAutoNum type="alphaLcPeriod"/>
            </a:pPr>
            <a:r>
              <a:rPr lang="en"/>
              <a:t>Call count_industries on each chunk and save the results in processes</a:t>
            </a:r>
            <a:endParaRPr/>
          </a:p>
          <a:p>
            <a:pPr indent="-298450" lvl="1" marL="914400" rtl="0" algn="l">
              <a:spcBef>
                <a:spcPts val="0"/>
              </a:spcBef>
              <a:spcAft>
                <a:spcPts val="0"/>
              </a:spcAft>
              <a:buSzPts val="1100"/>
              <a:buAutoNum type="alphaLcPeriod"/>
            </a:pPr>
            <a:r>
              <a:rPr lang="en"/>
              <a:t>Extract the return values from the function and save them in a list called results</a:t>
            </a:r>
            <a:endParaRPr/>
          </a:p>
          <a:p>
            <a:pPr indent="-298450" lvl="1" marL="914400" rtl="0" algn="l">
              <a:spcBef>
                <a:spcPts val="0"/>
              </a:spcBef>
              <a:spcAft>
                <a:spcPts val="0"/>
              </a:spcAft>
              <a:buSzPts val="1100"/>
              <a:buAutoNum type="alphaLcPeriod"/>
            </a:pPr>
            <a:r>
              <a:rPr lang="en"/>
              <a:t>Print the results</a:t>
            </a:r>
            <a:endParaRPr/>
          </a:p>
          <a:p>
            <a:pPr indent="-298450" lvl="0" marL="457200" rtl="0" algn="l">
              <a:spcBef>
                <a:spcPts val="0"/>
              </a:spcBef>
              <a:spcAft>
                <a:spcPts val="0"/>
              </a:spcAft>
              <a:buSzPts val="1100"/>
              <a:buAutoNum type="arabicPeriod"/>
            </a:pPr>
            <a:r>
              <a:rPr lang="en"/>
              <a:t>Here is the output - great! Now we have counted all the industries that rich people work in. But it’s kind of useless while the data is all split up between 8 dictionaries. So here’s how we put it all back together.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d574fdd40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d574fdd40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Instantiate an empty dict to hold our merged results</a:t>
            </a:r>
            <a:endParaRPr/>
          </a:p>
          <a:p>
            <a:pPr indent="-298450" lvl="0" marL="457200" rtl="0" algn="l">
              <a:spcBef>
                <a:spcPts val="0"/>
              </a:spcBef>
              <a:spcAft>
                <a:spcPts val="0"/>
              </a:spcAft>
              <a:buSzPts val="1100"/>
              <a:buAutoNum type="arabicPeriod"/>
            </a:pPr>
            <a:r>
              <a:rPr lang="en"/>
              <a:t>Loop through the result chunks</a:t>
            </a:r>
            <a:endParaRPr/>
          </a:p>
          <a:p>
            <a:pPr indent="-298450" lvl="0" marL="457200" rtl="0" algn="l">
              <a:spcBef>
                <a:spcPts val="0"/>
              </a:spcBef>
              <a:spcAft>
                <a:spcPts val="0"/>
              </a:spcAft>
              <a:buSzPts val="1100"/>
              <a:buAutoNum type="arabicPeriod"/>
            </a:pPr>
            <a:r>
              <a:rPr lang="en"/>
              <a:t>Sum the results and save to a dict</a:t>
            </a:r>
            <a:endParaRPr/>
          </a:p>
          <a:p>
            <a:pPr indent="-298450" lvl="0" marL="457200" rtl="0" algn="l">
              <a:spcBef>
                <a:spcPts val="0"/>
              </a:spcBef>
              <a:spcAft>
                <a:spcPts val="0"/>
              </a:spcAft>
              <a:buSzPts val="1100"/>
              <a:buAutoNum type="arabicPeriod"/>
            </a:pPr>
            <a:r>
              <a:rPr lang="en"/>
              <a:t>Print the results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d530e86ae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d530e86ae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03baa4b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e03baa4b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e040df8d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e040df8d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c493ed9da_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c493ed9da_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fc493ed9da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fc493ed9da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b25613c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b25613c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530e86ae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530e86ae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530e86ae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530e86ae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dataframe with a list of the richest people in the world. We want to find out how many of these people work in technology.</a:t>
            </a:r>
            <a:endParaRPr/>
          </a:p>
          <a:p>
            <a:pPr indent="-298450" lvl="0" marL="457200" rtl="0" algn="l">
              <a:spcBef>
                <a:spcPts val="0"/>
              </a:spcBef>
              <a:spcAft>
                <a:spcPts val="0"/>
              </a:spcAft>
              <a:buSzPts val="1100"/>
              <a:buAutoNum type="arabicPeriod"/>
            </a:pPr>
            <a:r>
              <a:rPr lang="en"/>
              <a:t>Read the csv into a variable called richest_people</a:t>
            </a:r>
            <a:endParaRPr/>
          </a:p>
          <a:p>
            <a:pPr indent="-298450" lvl="0" marL="457200" rtl="0" algn="l">
              <a:spcBef>
                <a:spcPts val="0"/>
              </a:spcBef>
              <a:spcAft>
                <a:spcPts val="0"/>
              </a:spcAft>
              <a:buSzPts val="1100"/>
              <a:buAutoNum type="arabicPeriod"/>
            </a:pPr>
            <a:r>
              <a:rPr lang="en"/>
              <a:t>Inside the Industry column, check how many times the string “Technology” occurs in each row, and sum the result</a:t>
            </a:r>
            <a:endParaRPr/>
          </a:p>
          <a:p>
            <a:pPr indent="-298450" lvl="0" marL="457200" rtl="0" algn="l">
              <a:spcBef>
                <a:spcPts val="0"/>
              </a:spcBef>
              <a:spcAft>
                <a:spcPts val="0"/>
              </a:spcAft>
              <a:buSzPts val="1100"/>
              <a:buAutoNum type="arabicPeriod"/>
            </a:pPr>
            <a:r>
              <a:rPr lang="en"/>
              <a:t>Assign that to a variables working_in_tech</a:t>
            </a:r>
            <a:endParaRPr/>
          </a:p>
          <a:p>
            <a:pPr indent="-298450" lvl="0" marL="457200" rtl="0" algn="l">
              <a:spcBef>
                <a:spcPts val="0"/>
              </a:spcBef>
              <a:spcAft>
                <a:spcPts val="0"/>
              </a:spcAft>
              <a:buSzPts val="1100"/>
              <a:buAutoNum type="arabicPeriod"/>
            </a:pPr>
            <a:r>
              <a:rPr lang="en"/>
              <a:t>Create an empty dict called industries</a:t>
            </a:r>
            <a:endParaRPr/>
          </a:p>
          <a:p>
            <a:pPr indent="-298450" lvl="0" marL="457200" rtl="0" algn="l">
              <a:spcBef>
                <a:spcPts val="0"/>
              </a:spcBef>
              <a:spcAft>
                <a:spcPts val="0"/>
              </a:spcAft>
              <a:buSzPts val="1100"/>
              <a:buAutoNum type="arabicPeriod"/>
            </a:pPr>
            <a:r>
              <a:rPr lang="en"/>
              <a:t>Create a key called Technology and set it to the number of people working in tech.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530e86ae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530e86ae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want to go through each industry and see how many people work in it, not just one field.</a:t>
            </a:r>
            <a:endParaRPr/>
          </a:p>
          <a:p>
            <a:pPr indent="-298450" lvl="0" marL="457200" rtl="0" algn="l">
              <a:spcBef>
                <a:spcPts val="0"/>
              </a:spcBef>
              <a:spcAft>
                <a:spcPts val="0"/>
              </a:spcAft>
              <a:buSzPts val="1100"/>
              <a:buAutoNum type="arabicPeriod"/>
            </a:pPr>
            <a:r>
              <a:rPr lang="en"/>
              <a:t>Read the csv into a variable called richest_people</a:t>
            </a:r>
            <a:endParaRPr/>
          </a:p>
          <a:p>
            <a:pPr indent="-298450" lvl="0" marL="457200" rtl="0" algn="l">
              <a:spcBef>
                <a:spcPts val="0"/>
              </a:spcBef>
              <a:spcAft>
                <a:spcPts val="0"/>
              </a:spcAft>
              <a:buSzPts val="1100"/>
              <a:buAutoNum type="arabicPeriod"/>
            </a:pPr>
            <a:r>
              <a:rPr lang="en"/>
              <a:t>Get a list of all industries</a:t>
            </a:r>
            <a:endParaRPr/>
          </a:p>
          <a:p>
            <a:pPr indent="-298450" lvl="0" marL="457200" rtl="0" algn="l">
              <a:spcBef>
                <a:spcPts val="0"/>
              </a:spcBef>
              <a:spcAft>
                <a:spcPts val="0"/>
              </a:spcAft>
              <a:buSzPts val="1100"/>
              <a:buAutoNum type="arabicPeriod"/>
            </a:pPr>
            <a:r>
              <a:rPr lang="en"/>
              <a:t>Create an empty dict called peopl_in_industries to hold the values we’re going to extract</a:t>
            </a:r>
            <a:endParaRPr/>
          </a:p>
          <a:p>
            <a:pPr indent="-298450" lvl="0" marL="457200" rtl="0" algn="l">
              <a:spcBef>
                <a:spcPts val="0"/>
              </a:spcBef>
              <a:spcAft>
                <a:spcPts val="0"/>
              </a:spcAft>
              <a:buSzPts val="1100"/>
              <a:buAutoNum type="arabicPeriod"/>
            </a:pPr>
            <a:r>
              <a:rPr lang="en"/>
              <a:t>Loop through the industries and count the number of people. Assign it to that industry in the dict</a:t>
            </a:r>
            <a:endParaRPr/>
          </a:p>
          <a:p>
            <a:pPr indent="0" lvl="0" marL="0" rtl="0" algn="l">
              <a:spcBef>
                <a:spcPts val="0"/>
              </a:spcBef>
              <a:spcAft>
                <a:spcPts val="0"/>
              </a:spcAft>
              <a:buNone/>
            </a:pPr>
            <a:r>
              <a:rPr lang="en"/>
              <a:t>Convert this into a function:</a:t>
            </a:r>
            <a:endParaRPr/>
          </a:p>
          <a:p>
            <a:pPr indent="-298450" lvl="0" marL="457200" rtl="0" algn="l">
              <a:spcBef>
                <a:spcPts val="0"/>
              </a:spcBef>
              <a:spcAft>
                <a:spcPts val="0"/>
              </a:spcAft>
              <a:buSzPts val="1100"/>
              <a:buAutoNum type="arabicPeriod"/>
            </a:pPr>
            <a:r>
              <a:rPr lang="en"/>
              <a:t>Add a def statement</a:t>
            </a:r>
            <a:endParaRPr/>
          </a:p>
          <a:p>
            <a:pPr indent="-298450" lvl="0" marL="457200" rtl="0" algn="l">
              <a:spcBef>
                <a:spcPts val="0"/>
              </a:spcBef>
              <a:spcAft>
                <a:spcPts val="0"/>
              </a:spcAft>
              <a:buSzPts val="1100"/>
              <a:buAutoNum type="arabicPeriod"/>
            </a:pPr>
            <a:r>
              <a:rPr lang="en"/>
              <a:t>Add a return statement</a:t>
            </a:r>
            <a:endParaRPr/>
          </a:p>
          <a:p>
            <a:pPr indent="-298450" lvl="0" marL="457200" rtl="0" algn="l">
              <a:spcBef>
                <a:spcPts val="0"/>
              </a:spcBef>
              <a:spcAft>
                <a:spcPts val="0"/>
              </a:spcAft>
              <a:buSzPts val="1100"/>
              <a:buAutoNum type="arabicPeriod"/>
            </a:pPr>
            <a:r>
              <a:rPr lang="en"/>
              <a:t>Move the csv reading statements outside the function</a:t>
            </a:r>
            <a:endParaRPr/>
          </a:p>
          <a:p>
            <a:pPr indent="-298450" lvl="0" marL="457200" rtl="0" algn="l">
              <a:spcBef>
                <a:spcPts val="0"/>
              </a:spcBef>
              <a:spcAft>
                <a:spcPts val="0"/>
              </a:spcAft>
              <a:buSzPts val="1100"/>
              <a:buAutoNum type="arabicPeriod"/>
            </a:pPr>
            <a:r>
              <a:rPr lang="en"/>
              <a:t>Call the function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d530e86ae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530e86ae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 able to implement parallel processing, the dataframe needs to be split into a few mini dataframes.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530e86ae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530e86ae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Import the math library</a:t>
            </a:r>
            <a:endParaRPr/>
          </a:p>
          <a:p>
            <a:pPr indent="-298450" lvl="0" marL="457200" rtl="0" algn="l">
              <a:spcBef>
                <a:spcPts val="0"/>
              </a:spcBef>
              <a:spcAft>
                <a:spcPts val="0"/>
              </a:spcAft>
              <a:buSzPts val="1100"/>
              <a:buAutoNum type="arabicPeriod"/>
            </a:pPr>
            <a:r>
              <a:rPr lang="en"/>
              <a:t>Define the function and accept a dataframe and the amount of chunks</a:t>
            </a:r>
            <a:endParaRPr/>
          </a:p>
          <a:p>
            <a:pPr indent="-298450" lvl="0" marL="457200" rtl="0" algn="l">
              <a:spcBef>
                <a:spcPts val="0"/>
              </a:spcBef>
              <a:spcAft>
                <a:spcPts val="0"/>
              </a:spcAft>
              <a:buSzPts val="1100"/>
              <a:buAutoNum type="arabicPeriod"/>
            </a:pPr>
            <a:r>
              <a:rPr lang="en"/>
              <a:t>Count the rows</a:t>
            </a:r>
            <a:endParaRPr/>
          </a:p>
          <a:p>
            <a:pPr indent="-298450" lvl="0" marL="457200" rtl="0" algn="l">
              <a:spcBef>
                <a:spcPts val="0"/>
              </a:spcBef>
              <a:spcAft>
                <a:spcPts val="0"/>
              </a:spcAft>
              <a:buSzPts val="1100"/>
              <a:buAutoNum type="arabicPeriod"/>
            </a:pPr>
            <a:r>
              <a:rPr lang="en"/>
              <a:t>Calculate the size of the chunks</a:t>
            </a:r>
            <a:endParaRPr/>
          </a:p>
          <a:p>
            <a:pPr indent="-298450" lvl="0" marL="457200" rtl="0" algn="l">
              <a:spcBef>
                <a:spcPts val="0"/>
              </a:spcBef>
              <a:spcAft>
                <a:spcPts val="0"/>
              </a:spcAft>
              <a:buSzPts val="1100"/>
              <a:buAutoNum type="arabicPeriod"/>
            </a:pPr>
            <a:r>
              <a:rPr lang="en"/>
              <a:t>Split into chunks</a:t>
            </a:r>
            <a:endParaRPr/>
          </a:p>
          <a:p>
            <a:pPr indent="-298450" lvl="0" marL="457200" rtl="0" algn="l">
              <a:spcBef>
                <a:spcPts val="0"/>
              </a:spcBef>
              <a:spcAft>
                <a:spcPts val="0"/>
              </a:spcAft>
              <a:buSzPts val="1100"/>
              <a:buAutoNum type="arabicPeriod"/>
            </a:pPr>
            <a:r>
              <a:rPr lang="en"/>
              <a:t>Return the chunks</a:t>
            </a:r>
            <a:endParaRPr/>
          </a:p>
          <a:p>
            <a:pPr indent="-298450" lvl="0" marL="457200" rtl="0" algn="l">
              <a:spcBef>
                <a:spcPts val="0"/>
              </a:spcBef>
              <a:spcAft>
                <a:spcPts val="0"/>
              </a:spcAft>
              <a:buSzPts val="1100"/>
              <a:buAutoNum type="arabicPeriod"/>
            </a:pPr>
            <a:r>
              <a:rPr lang="en"/>
              <a:t>Call the function and save the chunks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574fdd4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574fdd4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let’s apply chunking to our multiprocessing code.</a:t>
            </a:r>
            <a:endParaRPr/>
          </a:p>
          <a:p>
            <a:pPr indent="0" lvl="0" marL="0" rtl="0" algn="l">
              <a:spcBef>
                <a:spcPts val="0"/>
              </a:spcBef>
              <a:spcAft>
                <a:spcPts val="0"/>
              </a:spcAft>
              <a:buNone/>
            </a:pPr>
            <a:r>
              <a:rPr lang="en"/>
              <a:t>But one second - it’s not practical to keep using multiprocessing.Process when chunking large datasets. We need to be able to return the chunks, and we can’t do that using a preaddressed envelope!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Debugging &amp; Googling Tip #1</a:t>
            </a:r>
            <a:endParaRPr/>
          </a:p>
        </p:txBody>
      </p:sp>
      <p:sp>
        <p:nvSpPr>
          <p:cNvPr id="64" name="Google Shape;64;p1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 the error message as your search</a:t>
            </a:r>
            <a:endParaRPr/>
          </a:p>
          <a:p>
            <a:pPr indent="0" lvl="0" marL="0" rtl="0" algn="l">
              <a:spcBef>
                <a:spcPts val="1200"/>
              </a:spcBef>
              <a:spcAft>
                <a:spcPts val="0"/>
              </a:spcAft>
              <a:buNone/>
            </a:pPr>
            <a:r>
              <a:rPr lang="en"/>
              <a:t>When you have an error that you’re not sure about, just copy the exact error message and paste it into Google.</a:t>
            </a:r>
            <a:endParaRPr/>
          </a:p>
          <a:p>
            <a:pPr indent="0" lvl="0" marL="0" rtl="0" algn="l">
              <a:spcBef>
                <a:spcPts val="1200"/>
              </a:spcBef>
              <a:spcAft>
                <a:spcPts val="1200"/>
              </a:spcAft>
              <a:buNone/>
            </a:pPr>
            <a:r>
              <a:rPr lang="en"/>
              <a:t>90% of the time, one of the top StackOverflow results will have the answer you need.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387900" y="458025"/>
            <a:ext cx="65151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solution: Two birds with one stone</a:t>
            </a:r>
            <a:endParaRPr/>
          </a:p>
        </p:txBody>
      </p:sp>
      <p:sp>
        <p:nvSpPr>
          <p:cNvPr id="198" name="Google Shape;198;p22"/>
          <p:cNvSpPr txBox="1"/>
          <p:nvPr>
            <p:ph idx="1" type="body"/>
          </p:nvPr>
        </p:nvSpPr>
        <p:spPr>
          <a:xfrm>
            <a:off x="4941775" y="1489825"/>
            <a:ext cx="3717900" cy="46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New: The </a:t>
            </a:r>
            <a:r>
              <a:rPr lang="en">
                <a:solidFill>
                  <a:srgbClr val="ABB2BF"/>
                </a:solidFill>
                <a:highlight>
                  <a:srgbClr val="282C34"/>
                </a:highlight>
                <a:latin typeface="Consolas"/>
                <a:ea typeface="Consolas"/>
                <a:cs typeface="Consolas"/>
                <a:sym typeface="Consolas"/>
              </a:rPr>
              <a:t>concurrent</a:t>
            </a:r>
            <a:r>
              <a:rPr lang="en"/>
              <a:t> library</a:t>
            </a:r>
            <a:endParaRPr/>
          </a:p>
        </p:txBody>
      </p:sp>
      <p:grpSp>
        <p:nvGrpSpPr>
          <p:cNvPr id="199" name="Google Shape;199;p22"/>
          <p:cNvGrpSpPr/>
          <p:nvPr/>
        </p:nvGrpSpPr>
        <p:grpSpPr>
          <a:xfrm>
            <a:off x="7008254" y="367740"/>
            <a:ext cx="1747840" cy="973823"/>
            <a:chOff x="5997150" y="682400"/>
            <a:chExt cx="2194125" cy="1222474"/>
          </a:xfrm>
        </p:grpSpPr>
        <p:pic>
          <p:nvPicPr>
            <p:cNvPr id="200" name="Google Shape;200;p22"/>
            <p:cNvPicPr preferRelativeResize="0"/>
            <p:nvPr/>
          </p:nvPicPr>
          <p:blipFill rotWithShape="1">
            <a:blip r:embed="rId3">
              <a:alphaModFix/>
            </a:blip>
            <a:srcRect b="19995" l="26019" r="26019" t="19995"/>
            <a:stretch/>
          </p:blipFill>
          <p:spPr>
            <a:xfrm>
              <a:off x="5997150" y="799375"/>
              <a:ext cx="691550" cy="865249"/>
            </a:xfrm>
            <a:prstGeom prst="rect">
              <a:avLst/>
            </a:prstGeom>
            <a:noFill/>
            <a:ln>
              <a:noFill/>
            </a:ln>
          </p:spPr>
        </p:pic>
        <p:pic>
          <p:nvPicPr>
            <p:cNvPr id="201" name="Google Shape;201;p22"/>
            <p:cNvPicPr preferRelativeResize="0"/>
            <p:nvPr/>
          </p:nvPicPr>
          <p:blipFill rotWithShape="1">
            <a:blip r:embed="rId4">
              <a:alphaModFix/>
            </a:blip>
            <a:srcRect b="30709" l="16055" r="16055" t="30709"/>
            <a:stretch/>
          </p:blipFill>
          <p:spPr>
            <a:xfrm flipH="1">
              <a:off x="6770450" y="682400"/>
              <a:ext cx="1420825" cy="807424"/>
            </a:xfrm>
            <a:prstGeom prst="rect">
              <a:avLst/>
            </a:prstGeom>
            <a:noFill/>
            <a:ln>
              <a:noFill/>
            </a:ln>
          </p:spPr>
        </p:pic>
        <p:pic>
          <p:nvPicPr>
            <p:cNvPr id="202" name="Google Shape;202;p22"/>
            <p:cNvPicPr preferRelativeResize="0"/>
            <p:nvPr/>
          </p:nvPicPr>
          <p:blipFill rotWithShape="1">
            <a:blip r:embed="rId5">
              <a:alphaModFix/>
            </a:blip>
            <a:srcRect b="30709" l="16055" r="16055" t="30709"/>
            <a:stretch/>
          </p:blipFill>
          <p:spPr>
            <a:xfrm>
              <a:off x="6178700" y="1097450"/>
              <a:ext cx="1420825" cy="807424"/>
            </a:xfrm>
            <a:prstGeom prst="rect">
              <a:avLst/>
            </a:prstGeom>
            <a:noFill/>
            <a:ln>
              <a:noFill/>
            </a:ln>
          </p:spPr>
        </p:pic>
      </p:grpSp>
      <p:grpSp>
        <p:nvGrpSpPr>
          <p:cNvPr id="203" name="Google Shape;203;p22"/>
          <p:cNvGrpSpPr/>
          <p:nvPr/>
        </p:nvGrpSpPr>
        <p:grpSpPr>
          <a:xfrm>
            <a:off x="572535" y="2018570"/>
            <a:ext cx="3718094" cy="1939954"/>
            <a:chOff x="4029000" y="1695200"/>
            <a:chExt cx="4488825" cy="2450674"/>
          </a:xfrm>
        </p:grpSpPr>
        <p:pic>
          <p:nvPicPr>
            <p:cNvPr id="204" name="Google Shape;204;p22"/>
            <p:cNvPicPr preferRelativeResize="0"/>
            <p:nvPr/>
          </p:nvPicPr>
          <p:blipFill rotWithShape="1">
            <a:blip r:embed="rId6">
              <a:alphaModFix/>
            </a:blip>
            <a:srcRect b="20774" l="0" r="0" t="9232"/>
            <a:stretch/>
          </p:blipFill>
          <p:spPr>
            <a:xfrm>
              <a:off x="4029000" y="1695200"/>
              <a:ext cx="4488825" cy="2450674"/>
            </a:xfrm>
            <a:prstGeom prst="rect">
              <a:avLst/>
            </a:prstGeom>
            <a:noFill/>
            <a:ln>
              <a:noFill/>
            </a:ln>
          </p:spPr>
        </p:pic>
        <p:sp>
          <p:nvSpPr>
            <p:cNvPr id="205" name="Google Shape;205;p22"/>
            <p:cNvSpPr/>
            <p:nvPr/>
          </p:nvSpPr>
          <p:spPr>
            <a:xfrm>
              <a:off x="5834650" y="2110975"/>
              <a:ext cx="884100" cy="385800"/>
            </a:xfrm>
            <a:prstGeom prst="rect">
              <a:avLst/>
            </a:prstGeom>
            <a:solidFill>
              <a:srgbClr val="332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nvSpPr>
          <p:spPr>
            <a:xfrm>
              <a:off x="5700625" y="2062850"/>
              <a:ext cx="1141200" cy="4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440"/>
                <a:buNone/>
              </a:pPr>
              <a:r>
                <a:rPr b="1" lang="en" sz="560">
                  <a:solidFill>
                    <a:srgbClr val="FFFFFF"/>
                  </a:solidFill>
                  <a:latin typeface="Roboto"/>
                  <a:ea typeface="Roboto"/>
                  <a:cs typeface="Roboto"/>
                  <a:sym typeface="Roboto"/>
                </a:rPr>
                <a:t>MULTIPROCESSING</a:t>
              </a:r>
              <a:endParaRPr b="1" sz="560">
                <a:solidFill>
                  <a:srgbClr val="FFFFFF"/>
                </a:solidFill>
                <a:latin typeface="Roboto"/>
                <a:ea typeface="Roboto"/>
                <a:cs typeface="Roboto"/>
                <a:sym typeface="Roboto"/>
              </a:endParaRPr>
            </a:p>
            <a:p>
              <a:pPr indent="0" lvl="0" marL="0" rtl="0" algn="ctr">
                <a:spcBef>
                  <a:spcPts val="0"/>
                </a:spcBef>
                <a:spcAft>
                  <a:spcPts val="0"/>
                </a:spcAft>
                <a:buSzPts val="440"/>
                <a:buNone/>
              </a:pPr>
              <a:r>
                <a:rPr b="1" lang="en" sz="560">
                  <a:solidFill>
                    <a:srgbClr val="FFFFFF"/>
                  </a:solidFill>
                  <a:latin typeface="Roboto"/>
                  <a:ea typeface="Roboto"/>
                  <a:cs typeface="Roboto"/>
                  <a:sym typeface="Roboto"/>
                </a:rPr>
                <a:t>LIBRARY</a:t>
              </a:r>
              <a:endParaRPr b="1" sz="560">
                <a:solidFill>
                  <a:srgbClr val="FFFFFF"/>
                </a:solidFill>
                <a:latin typeface="Roboto"/>
                <a:ea typeface="Roboto"/>
                <a:cs typeface="Roboto"/>
                <a:sym typeface="Roboto"/>
              </a:endParaRPr>
            </a:p>
          </p:txBody>
        </p:sp>
      </p:grpSp>
      <p:grpSp>
        <p:nvGrpSpPr>
          <p:cNvPr id="207" name="Google Shape;207;p22"/>
          <p:cNvGrpSpPr/>
          <p:nvPr/>
        </p:nvGrpSpPr>
        <p:grpSpPr>
          <a:xfrm>
            <a:off x="4941849" y="2018578"/>
            <a:ext cx="3718094" cy="1939954"/>
            <a:chOff x="4029000" y="1695200"/>
            <a:chExt cx="4488825" cy="2450674"/>
          </a:xfrm>
        </p:grpSpPr>
        <p:pic>
          <p:nvPicPr>
            <p:cNvPr id="208" name="Google Shape;208;p22"/>
            <p:cNvPicPr preferRelativeResize="0"/>
            <p:nvPr/>
          </p:nvPicPr>
          <p:blipFill rotWithShape="1">
            <a:blip r:embed="rId6">
              <a:alphaModFix/>
            </a:blip>
            <a:srcRect b="20774" l="0" r="0" t="9232"/>
            <a:stretch/>
          </p:blipFill>
          <p:spPr>
            <a:xfrm>
              <a:off x="4029000" y="1695200"/>
              <a:ext cx="4488825" cy="2450674"/>
            </a:xfrm>
            <a:prstGeom prst="rect">
              <a:avLst/>
            </a:prstGeom>
            <a:noFill/>
            <a:ln>
              <a:noFill/>
            </a:ln>
          </p:spPr>
        </p:pic>
        <p:sp>
          <p:nvSpPr>
            <p:cNvPr id="209" name="Google Shape;209;p22"/>
            <p:cNvSpPr/>
            <p:nvPr/>
          </p:nvSpPr>
          <p:spPr>
            <a:xfrm>
              <a:off x="5834650" y="2110975"/>
              <a:ext cx="884100" cy="385800"/>
            </a:xfrm>
            <a:prstGeom prst="rect">
              <a:avLst/>
            </a:prstGeom>
            <a:solidFill>
              <a:srgbClr val="332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txBox="1"/>
            <p:nvPr/>
          </p:nvSpPr>
          <p:spPr>
            <a:xfrm>
              <a:off x="5700625" y="2062850"/>
              <a:ext cx="1141200" cy="4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440"/>
                <a:buNone/>
              </a:pPr>
              <a:r>
                <a:rPr b="1" lang="en" sz="560">
                  <a:solidFill>
                    <a:srgbClr val="FFFFFF"/>
                  </a:solidFill>
                  <a:latin typeface="Roboto"/>
                  <a:ea typeface="Roboto"/>
                  <a:cs typeface="Roboto"/>
                  <a:sym typeface="Roboto"/>
                </a:rPr>
                <a:t>CONCURRENT</a:t>
              </a:r>
              <a:endParaRPr b="1" sz="560">
                <a:solidFill>
                  <a:srgbClr val="FFFFFF"/>
                </a:solidFill>
                <a:latin typeface="Roboto"/>
                <a:ea typeface="Roboto"/>
                <a:cs typeface="Roboto"/>
                <a:sym typeface="Roboto"/>
              </a:endParaRPr>
            </a:p>
            <a:p>
              <a:pPr indent="0" lvl="0" marL="0" rtl="0" algn="ctr">
                <a:spcBef>
                  <a:spcPts val="0"/>
                </a:spcBef>
                <a:spcAft>
                  <a:spcPts val="0"/>
                </a:spcAft>
                <a:buSzPts val="440"/>
                <a:buNone/>
              </a:pPr>
              <a:r>
                <a:rPr b="1" lang="en" sz="560">
                  <a:solidFill>
                    <a:srgbClr val="FFFFFF"/>
                  </a:solidFill>
                  <a:latin typeface="Roboto"/>
                  <a:ea typeface="Roboto"/>
                  <a:cs typeface="Roboto"/>
                  <a:sym typeface="Roboto"/>
                </a:rPr>
                <a:t>LIBRARY</a:t>
              </a:r>
              <a:endParaRPr b="1" sz="560">
                <a:solidFill>
                  <a:srgbClr val="FFFFFF"/>
                </a:solidFill>
                <a:latin typeface="Roboto"/>
                <a:ea typeface="Roboto"/>
                <a:cs typeface="Roboto"/>
                <a:sym typeface="Roboto"/>
              </a:endParaRPr>
            </a:p>
          </p:txBody>
        </p:sp>
      </p:grpSp>
      <p:sp>
        <p:nvSpPr>
          <p:cNvPr id="211" name="Google Shape;211;p22"/>
          <p:cNvSpPr txBox="1"/>
          <p:nvPr>
            <p:ph idx="1" type="body"/>
          </p:nvPr>
        </p:nvSpPr>
        <p:spPr>
          <a:xfrm>
            <a:off x="572225" y="4020475"/>
            <a:ext cx="3717900" cy="46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…only returns simple data types</a:t>
            </a:r>
            <a:endParaRPr/>
          </a:p>
        </p:txBody>
      </p:sp>
      <p:sp>
        <p:nvSpPr>
          <p:cNvPr id="212" name="Google Shape;212;p22"/>
          <p:cNvSpPr txBox="1"/>
          <p:nvPr>
            <p:ph idx="1" type="body"/>
          </p:nvPr>
        </p:nvSpPr>
        <p:spPr>
          <a:xfrm>
            <a:off x="4941763" y="4020475"/>
            <a:ext cx="3717900" cy="46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…returns all data types and objects</a:t>
            </a:r>
            <a:endParaRPr/>
          </a:p>
        </p:txBody>
      </p:sp>
      <p:sp>
        <p:nvSpPr>
          <p:cNvPr id="213" name="Google Shape;213;p22"/>
          <p:cNvSpPr txBox="1"/>
          <p:nvPr>
            <p:ph idx="1" type="body"/>
          </p:nvPr>
        </p:nvSpPr>
        <p:spPr>
          <a:xfrm>
            <a:off x="572225" y="4477675"/>
            <a:ext cx="3717900" cy="466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…need to create each process ourselves</a:t>
            </a:r>
            <a:endParaRPr/>
          </a:p>
        </p:txBody>
      </p:sp>
      <p:sp>
        <p:nvSpPr>
          <p:cNvPr id="214" name="Google Shape;214;p22"/>
          <p:cNvSpPr txBox="1"/>
          <p:nvPr>
            <p:ph idx="1" type="body"/>
          </p:nvPr>
        </p:nvSpPr>
        <p:spPr>
          <a:xfrm>
            <a:off x="4941763" y="4477675"/>
            <a:ext cx="3717900" cy="466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…creates all the processes on its own</a:t>
            </a:r>
            <a:endParaRPr/>
          </a:p>
        </p:txBody>
      </p:sp>
      <p:sp>
        <p:nvSpPr>
          <p:cNvPr id="215" name="Google Shape;215;p22"/>
          <p:cNvSpPr txBox="1"/>
          <p:nvPr>
            <p:ph idx="1" type="body"/>
          </p:nvPr>
        </p:nvSpPr>
        <p:spPr>
          <a:xfrm>
            <a:off x="572225" y="1489825"/>
            <a:ext cx="4434000" cy="466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829"/>
              <a:t>Until now: </a:t>
            </a:r>
            <a:r>
              <a:rPr lang="en" sz="1829"/>
              <a:t>The </a:t>
            </a:r>
            <a:r>
              <a:rPr lang="en" sz="1829">
                <a:solidFill>
                  <a:srgbClr val="ABB2BF"/>
                </a:solidFill>
                <a:highlight>
                  <a:srgbClr val="282C34"/>
                </a:highlight>
                <a:latin typeface="Consolas"/>
                <a:ea typeface="Consolas"/>
                <a:cs typeface="Consolas"/>
                <a:sym typeface="Consolas"/>
              </a:rPr>
              <a:t>multiprocessing</a:t>
            </a:r>
            <a:r>
              <a:rPr lang="en" sz="1829"/>
              <a:t> library</a:t>
            </a:r>
            <a:endParaRPr sz="1829"/>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process pool?</a:t>
            </a:r>
            <a:endParaRPr/>
          </a:p>
        </p:txBody>
      </p:sp>
      <p:sp>
        <p:nvSpPr>
          <p:cNvPr id="221" name="Google Shape;221;p23"/>
          <p:cNvSpPr txBox="1"/>
          <p:nvPr>
            <p:ph idx="1" type="body"/>
          </p:nvPr>
        </p:nvSpPr>
        <p:spPr>
          <a:xfrm>
            <a:off x="827550" y="4071100"/>
            <a:ext cx="2764500" cy="456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t>multiprocessing.Process</a:t>
            </a:r>
            <a:endParaRPr/>
          </a:p>
        </p:txBody>
      </p:sp>
      <p:pic>
        <p:nvPicPr>
          <p:cNvPr id="222" name="Google Shape;222;p23"/>
          <p:cNvPicPr preferRelativeResize="0"/>
          <p:nvPr/>
        </p:nvPicPr>
        <p:blipFill rotWithShape="1">
          <a:blip r:embed="rId3">
            <a:alphaModFix/>
          </a:blip>
          <a:srcRect b="27805" l="17616" r="17616" t="27805"/>
          <a:stretch/>
        </p:blipFill>
        <p:spPr>
          <a:xfrm>
            <a:off x="4420238" y="1437975"/>
            <a:ext cx="3961124" cy="3182599"/>
          </a:xfrm>
          <a:prstGeom prst="rect">
            <a:avLst/>
          </a:prstGeom>
          <a:noFill/>
          <a:ln>
            <a:noFill/>
          </a:ln>
        </p:spPr>
      </p:pic>
      <p:pic>
        <p:nvPicPr>
          <p:cNvPr id="223" name="Google Shape;223;p23"/>
          <p:cNvPicPr preferRelativeResize="0"/>
          <p:nvPr/>
        </p:nvPicPr>
        <p:blipFill rotWithShape="1">
          <a:blip r:embed="rId4">
            <a:alphaModFix/>
          </a:blip>
          <a:srcRect b="18113" l="18107" r="18113" t="18107"/>
          <a:stretch/>
        </p:blipFill>
        <p:spPr>
          <a:xfrm>
            <a:off x="1204624" y="2100301"/>
            <a:ext cx="1857949" cy="1857949"/>
          </a:xfrm>
          <a:prstGeom prst="rect">
            <a:avLst/>
          </a:prstGeom>
          <a:noFill/>
          <a:ln>
            <a:noFill/>
          </a:ln>
        </p:spPr>
      </p:pic>
      <p:pic>
        <p:nvPicPr>
          <p:cNvPr id="224" name="Google Shape;224;p23"/>
          <p:cNvPicPr preferRelativeResize="0"/>
          <p:nvPr/>
        </p:nvPicPr>
        <p:blipFill rotWithShape="1">
          <a:blip r:embed="rId4">
            <a:alphaModFix/>
          </a:blip>
          <a:srcRect b="18113" l="18107" r="18113" t="18107"/>
          <a:stretch/>
        </p:blipFill>
        <p:spPr>
          <a:xfrm>
            <a:off x="5315425" y="2286558"/>
            <a:ext cx="646588" cy="646587"/>
          </a:xfrm>
          <a:prstGeom prst="rect">
            <a:avLst/>
          </a:prstGeom>
          <a:noFill/>
          <a:ln>
            <a:noFill/>
          </a:ln>
        </p:spPr>
      </p:pic>
      <p:sp>
        <p:nvSpPr>
          <p:cNvPr id="225" name="Google Shape;225;p23"/>
          <p:cNvSpPr txBox="1"/>
          <p:nvPr>
            <p:ph idx="1" type="body"/>
          </p:nvPr>
        </p:nvSpPr>
        <p:spPr>
          <a:xfrm>
            <a:off x="5018550" y="4528300"/>
            <a:ext cx="2764500" cy="456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a:t>concurrent - process pool</a:t>
            </a:r>
            <a:endParaRPr/>
          </a:p>
        </p:txBody>
      </p:sp>
      <p:pic>
        <p:nvPicPr>
          <p:cNvPr id="226" name="Google Shape;226;p23"/>
          <p:cNvPicPr preferRelativeResize="0"/>
          <p:nvPr/>
        </p:nvPicPr>
        <p:blipFill rotWithShape="1">
          <a:blip r:embed="rId4">
            <a:alphaModFix/>
          </a:blip>
          <a:srcRect b="18113" l="18107" r="18113" t="18107"/>
          <a:stretch/>
        </p:blipFill>
        <p:spPr>
          <a:xfrm rot="2397954">
            <a:off x="6788778" y="3179511"/>
            <a:ext cx="646588" cy="646588"/>
          </a:xfrm>
          <a:prstGeom prst="rect">
            <a:avLst/>
          </a:prstGeom>
          <a:noFill/>
          <a:ln>
            <a:noFill/>
          </a:ln>
        </p:spPr>
      </p:pic>
      <p:pic>
        <p:nvPicPr>
          <p:cNvPr id="227" name="Google Shape;227;p23"/>
          <p:cNvPicPr preferRelativeResize="0"/>
          <p:nvPr/>
        </p:nvPicPr>
        <p:blipFill rotWithShape="1">
          <a:blip r:embed="rId4">
            <a:alphaModFix/>
          </a:blip>
          <a:srcRect b="18113" l="18107" r="18113" t="18107"/>
          <a:stretch/>
        </p:blipFill>
        <p:spPr>
          <a:xfrm rot="-4449069">
            <a:off x="7060462" y="2176299"/>
            <a:ext cx="646585" cy="646587"/>
          </a:xfrm>
          <a:prstGeom prst="rect">
            <a:avLst/>
          </a:prstGeom>
          <a:noFill/>
          <a:ln>
            <a:noFill/>
          </a:ln>
        </p:spPr>
      </p:pic>
      <p:pic>
        <p:nvPicPr>
          <p:cNvPr id="228" name="Google Shape;228;p23"/>
          <p:cNvPicPr preferRelativeResize="0"/>
          <p:nvPr/>
        </p:nvPicPr>
        <p:blipFill rotWithShape="1">
          <a:blip r:embed="rId4">
            <a:alphaModFix/>
          </a:blip>
          <a:srcRect b="18113" l="18107" r="18113" t="18107"/>
          <a:stretch/>
        </p:blipFill>
        <p:spPr>
          <a:xfrm rot="-6104701">
            <a:off x="5861426" y="3319901"/>
            <a:ext cx="646586" cy="646588"/>
          </a:xfrm>
          <a:prstGeom prst="rect">
            <a:avLst/>
          </a:prstGeom>
          <a:noFill/>
          <a:ln>
            <a:noFill/>
          </a:ln>
        </p:spPr>
      </p:pic>
      <p:pic>
        <p:nvPicPr>
          <p:cNvPr id="229" name="Google Shape;229;p23"/>
          <p:cNvPicPr preferRelativeResize="0"/>
          <p:nvPr/>
        </p:nvPicPr>
        <p:blipFill rotWithShape="1">
          <a:blip r:embed="rId4">
            <a:alphaModFix/>
          </a:blip>
          <a:srcRect b="18113" l="18107" r="18113" t="18107"/>
          <a:stretch/>
        </p:blipFill>
        <p:spPr>
          <a:xfrm rot="-2077342">
            <a:off x="6297150" y="2512920"/>
            <a:ext cx="646588" cy="6465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par>
                          <p:cTn fill="hold">
                            <p:stCondLst>
                              <p:cond delay="4000"/>
                            </p:stCondLst>
                            <p:childTnLst>
                              <p:par>
                                <p:cTn fill="hold" nodeType="afterEffect" presetClass="exit" presetID="10" presetSubtype="0">
                                  <p:stCondLst>
                                    <p:cond delay="0"/>
                                  </p:stCondLst>
                                  <p:childTnLst>
                                    <p:animEffect filter="fade" transition="out">
                                      <p:cBhvr>
                                        <p:cTn dur="1000"/>
                                        <p:tgtEl>
                                          <p:spTgt spid="224"/>
                                        </p:tgtEl>
                                      </p:cBhvr>
                                    </p:animEffect>
                                    <p:set>
                                      <p:cBhvr>
                                        <p:cTn dur="1" fill="hold">
                                          <p:stCondLst>
                                            <p:cond delay="1000"/>
                                          </p:stCondLst>
                                        </p:cTn>
                                        <p:tgtEl>
                                          <p:spTgt spid="224"/>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par>
                          <p:cTn fill="hold">
                            <p:stCondLst>
                              <p:cond delay="6000"/>
                            </p:stCondLst>
                            <p:childTnLst>
                              <p:par>
                                <p:cTn fill="hold" nodeType="afterEffect" presetClass="exit" presetID="10" presetSubtype="0">
                                  <p:stCondLst>
                                    <p:cond delay="0"/>
                                  </p:stCondLst>
                                  <p:childTnLst>
                                    <p:animEffect filter="fade" transition="out">
                                      <p:cBhvr>
                                        <p:cTn dur="1000"/>
                                        <p:tgtEl>
                                          <p:spTgt spid="227"/>
                                        </p:tgtEl>
                                      </p:cBhvr>
                                    </p:animEffect>
                                    <p:set>
                                      <p:cBhvr>
                                        <p:cTn dur="1" fill="hold">
                                          <p:stCondLst>
                                            <p:cond delay="1000"/>
                                          </p:stCondLst>
                                        </p:cTn>
                                        <p:tgtEl>
                                          <p:spTgt spid="227"/>
                                        </p:tgtEl>
                                        <p:attrNameLst>
                                          <p:attrName>style.visibility</p:attrName>
                                        </p:attrNameLst>
                                      </p:cBhvr>
                                      <p:to>
                                        <p:strVal val="hidden"/>
                                      </p:to>
                                    </p:se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Concurrent.futures</a:t>
            </a:r>
            <a:endParaRPr/>
          </a:p>
        </p:txBody>
      </p:sp>
      <p:grpSp>
        <p:nvGrpSpPr>
          <p:cNvPr id="235" name="Google Shape;235;p24"/>
          <p:cNvGrpSpPr/>
          <p:nvPr/>
        </p:nvGrpSpPr>
        <p:grpSpPr>
          <a:xfrm>
            <a:off x="5562825" y="1835400"/>
            <a:ext cx="1618750" cy="2163850"/>
            <a:chOff x="5562825" y="1835400"/>
            <a:chExt cx="1618750" cy="2163850"/>
          </a:xfrm>
        </p:grpSpPr>
        <p:pic>
          <p:nvPicPr>
            <p:cNvPr id="236" name="Google Shape;236;p24"/>
            <p:cNvPicPr preferRelativeResize="0"/>
            <p:nvPr/>
          </p:nvPicPr>
          <p:blipFill rotWithShape="1">
            <a:blip r:embed="rId3">
              <a:alphaModFix/>
            </a:blip>
            <a:srcRect b="28965" l="34263" r="34263" t="28965"/>
            <a:stretch/>
          </p:blipFill>
          <p:spPr>
            <a:xfrm>
              <a:off x="5562825" y="1835400"/>
              <a:ext cx="1618750" cy="2163850"/>
            </a:xfrm>
            <a:prstGeom prst="rect">
              <a:avLst/>
            </a:prstGeom>
            <a:noFill/>
            <a:ln>
              <a:noFill/>
            </a:ln>
          </p:spPr>
        </p:pic>
        <p:sp>
          <p:nvSpPr>
            <p:cNvPr id="237" name="Google Shape;237;p24"/>
            <p:cNvSpPr/>
            <p:nvPr/>
          </p:nvSpPr>
          <p:spPr>
            <a:xfrm>
              <a:off x="5874300" y="2245950"/>
              <a:ext cx="10824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FUTURES</a:t>
              </a:r>
              <a:endParaRPr b="1">
                <a:solidFill>
                  <a:schemeClr val="dk1"/>
                </a:solidFill>
              </a:endParaRPr>
            </a:p>
          </p:txBody>
        </p:sp>
      </p:grpSp>
      <p:pic>
        <p:nvPicPr>
          <p:cNvPr id="238" name="Google Shape;238;p24"/>
          <p:cNvPicPr preferRelativeResize="0"/>
          <p:nvPr/>
        </p:nvPicPr>
        <p:blipFill rotWithShape="1">
          <a:blip r:embed="rId4">
            <a:alphaModFix/>
          </a:blip>
          <a:srcRect b="23418" l="15348" r="15355" t="23407"/>
          <a:stretch/>
        </p:blipFill>
        <p:spPr>
          <a:xfrm>
            <a:off x="4727775" y="-53725"/>
            <a:ext cx="8035250" cy="6166000"/>
          </a:xfrm>
          <a:prstGeom prst="rect">
            <a:avLst/>
          </a:prstGeom>
          <a:noFill/>
          <a:ln>
            <a:noFill/>
          </a:ln>
        </p:spPr>
      </p:pic>
      <p:sp>
        <p:nvSpPr>
          <p:cNvPr id="239" name="Google Shape;239;p24"/>
          <p:cNvSpPr txBox="1"/>
          <p:nvPr>
            <p:ph idx="1" type="body"/>
          </p:nvPr>
        </p:nvSpPr>
        <p:spPr>
          <a:xfrm>
            <a:off x="5828225" y="610425"/>
            <a:ext cx="1564200" cy="44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 sz="1965">
                <a:solidFill>
                  <a:srgbClr val="332A28"/>
                </a:solidFill>
                <a:latin typeface="Comfortaa"/>
                <a:ea typeface="Comfortaa"/>
                <a:cs typeface="Comfortaa"/>
                <a:sym typeface="Comfortaa"/>
              </a:rPr>
              <a:t>Chapter 1</a:t>
            </a:r>
            <a:endParaRPr b="1" sz="1965">
              <a:solidFill>
                <a:srgbClr val="332A28"/>
              </a:solidFill>
              <a:latin typeface="Comfortaa"/>
              <a:ea typeface="Comfortaa"/>
              <a:cs typeface="Comfortaa"/>
              <a:sym typeface="Comfortaa"/>
            </a:endParaRPr>
          </a:p>
        </p:txBody>
      </p:sp>
      <p:sp>
        <p:nvSpPr>
          <p:cNvPr id="240" name="Google Shape;240;p24"/>
          <p:cNvSpPr txBox="1"/>
          <p:nvPr>
            <p:ph idx="1" type="body"/>
          </p:nvPr>
        </p:nvSpPr>
        <p:spPr>
          <a:xfrm>
            <a:off x="5886975" y="1255775"/>
            <a:ext cx="2840100" cy="44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rgbClr val="000000"/>
              </a:buClr>
              <a:buSzPts val="444"/>
              <a:buFont typeface="Arial"/>
              <a:buNone/>
            </a:pPr>
            <a:r>
              <a:rPr lang="en" sz="1763">
                <a:solidFill>
                  <a:srgbClr val="ABB2BF"/>
                </a:solidFill>
                <a:highlight>
                  <a:srgbClr val="282C34"/>
                </a:highlight>
                <a:latin typeface="Consolas"/>
                <a:ea typeface="Consolas"/>
                <a:cs typeface="Consolas"/>
                <a:sym typeface="Consolas"/>
              </a:rPr>
              <a:t>ProcessPoolExecutor()</a:t>
            </a:r>
            <a:endParaRPr sz="1751">
              <a:solidFill>
                <a:srgbClr val="332A28"/>
              </a:solidFill>
            </a:endParaRPr>
          </a:p>
        </p:txBody>
      </p:sp>
      <p:sp>
        <p:nvSpPr>
          <p:cNvPr id="241" name="Google Shape;241;p24"/>
          <p:cNvSpPr txBox="1"/>
          <p:nvPr>
            <p:ph idx="1" type="body"/>
          </p:nvPr>
        </p:nvSpPr>
        <p:spPr>
          <a:xfrm>
            <a:off x="5980625" y="1701275"/>
            <a:ext cx="2583300" cy="112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SzPct val="51781"/>
              <a:buNone/>
            </a:pPr>
            <a:r>
              <a:rPr b="1" lang="en" sz="1965">
                <a:solidFill>
                  <a:srgbClr val="332A28"/>
                </a:solidFill>
                <a:latin typeface="Comfortaa"/>
                <a:ea typeface="Comfortaa"/>
                <a:cs typeface="Comfortaa"/>
                <a:sym typeface="Comfortaa"/>
              </a:rPr>
              <a:t>The process pool executor is what manages all the processes.</a:t>
            </a:r>
            <a:endParaRPr b="1" sz="1965">
              <a:solidFill>
                <a:srgbClr val="332A28"/>
              </a:solidFill>
              <a:latin typeface="Comfortaa"/>
              <a:ea typeface="Comfortaa"/>
              <a:cs typeface="Comfortaa"/>
              <a:sym typeface="Comfortaa"/>
            </a:endParaRPr>
          </a:p>
        </p:txBody>
      </p:sp>
      <p:pic>
        <p:nvPicPr>
          <p:cNvPr id="242" name="Google Shape;242;p24"/>
          <p:cNvPicPr preferRelativeResize="0"/>
          <p:nvPr/>
        </p:nvPicPr>
        <p:blipFill rotWithShape="1">
          <a:blip r:embed="rId5">
            <a:alphaModFix/>
          </a:blip>
          <a:srcRect b="27805" l="17616" r="17616" t="27805"/>
          <a:stretch/>
        </p:blipFill>
        <p:spPr>
          <a:xfrm>
            <a:off x="5980629" y="2888182"/>
            <a:ext cx="1142576" cy="918017"/>
          </a:xfrm>
          <a:prstGeom prst="rect">
            <a:avLst/>
          </a:prstGeom>
          <a:noFill/>
          <a:ln>
            <a:noFill/>
          </a:ln>
        </p:spPr>
      </p:pic>
      <p:sp>
        <p:nvSpPr>
          <p:cNvPr id="243" name="Google Shape;243;p24"/>
          <p:cNvSpPr/>
          <p:nvPr/>
        </p:nvSpPr>
        <p:spPr>
          <a:xfrm>
            <a:off x="0" y="1474475"/>
            <a:ext cx="462900" cy="279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4"/>
          <p:cNvGrpSpPr/>
          <p:nvPr/>
        </p:nvGrpSpPr>
        <p:grpSpPr>
          <a:xfrm>
            <a:off x="145735" y="1656608"/>
            <a:ext cx="4489723" cy="2342599"/>
            <a:chOff x="4029000" y="1695200"/>
            <a:chExt cx="4488825" cy="2450674"/>
          </a:xfrm>
        </p:grpSpPr>
        <p:pic>
          <p:nvPicPr>
            <p:cNvPr id="245" name="Google Shape;245;p24"/>
            <p:cNvPicPr preferRelativeResize="0"/>
            <p:nvPr/>
          </p:nvPicPr>
          <p:blipFill rotWithShape="1">
            <a:blip r:embed="rId6">
              <a:alphaModFix/>
            </a:blip>
            <a:srcRect b="20774" l="0" r="0" t="9232"/>
            <a:stretch/>
          </p:blipFill>
          <p:spPr>
            <a:xfrm>
              <a:off x="4029000" y="1695200"/>
              <a:ext cx="4488825" cy="2450674"/>
            </a:xfrm>
            <a:prstGeom prst="rect">
              <a:avLst/>
            </a:prstGeom>
            <a:noFill/>
            <a:ln>
              <a:noFill/>
            </a:ln>
          </p:spPr>
        </p:pic>
        <p:sp>
          <p:nvSpPr>
            <p:cNvPr id="246" name="Google Shape;246;p24"/>
            <p:cNvSpPr/>
            <p:nvPr/>
          </p:nvSpPr>
          <p:spPr>
            <a:xfrm>
              <a:off x="5834650" y="2110975"/>
              <a:ext cx="884100" cy="385800"/>
            </a:xfrm>
            <a:prstGeom prst="rect">
              <a:avLst/>
            </a:prstGeom>
            <a:solidFill>
              <a:srgbClr val="332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txBox="1"/>
            <p:nvPr/>
          </p:nvSpPr>
          <p:spPr>
            <a:xfrm>
              <a:off x="5700625" y="2062850"/>
              <a:ext cx="1141200" cy="4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440"/>
                <a:buNone/>
              </a:pPr>
              <a:r>
                <a:rPr b="1" lang="en" sz="560">
                  <a:solidFill>
                    <a:srgbClr val="FFFFFF"/>
                  </a:solidFill>
                  <a:latin typeface="Roboto"/>
                  <a:ea typeface="Roboto"/>
                  <a:cs typeface="Roboto"/>
                  <a:sym typeface="Roboto"/>
                </a:rPr>
                <a:t>CONCURRENT</a:t>
              </a:r>
              <a:endParaRPr b="1" sz="560">
                <a:solidFill>
                  <a:srgbClr val="FFFFFF"/>
                </a:solidFill>
                <a:latin typeface="Roboto"/>
                <a:ea typeface="Roboto"/>
                <a:cs typeface="Roboto"/>
                <a:sym typeface="Roboto"/>
              </a:endParaRPr>
            </a:p>
            <a:p>
              <a:pPr indent="0" lvl="0" marL="0" rtl="0" algn="ctr">
                <a:spcBef>
                  <a:spcPts val="0"/>
                </a:spcBef>
                <a:spcAft>
                  <a:spcPts val="0"/>
                </a:spcAft>
                <a:buSzPts val="440"/>
                <a:buNone/>
              </a:pPr>
              <a:r>
                <a:rPr b="1" lang="en" sz="560">
                  <a:solidFill>
                    <a:srgbClr val="FFFFFF"/>
                  </a:solidFill>
                  <a:latin typeface="Roboto"/>
                  <a:ea typeface="Roboto"/>
                  <a:cs typeface="Roboto"/>
                  <a:sym typeface="Roboto"/>
                </a:rPr>
                <a:t>LIBRARY</a:t>
              </a:r>
              <a:endParaRPr b="1" sz="560">
                <a:solidFill>
                  <a:srgbClr val="FFFFFF"/>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5"/>
                                        </p:tgtEl>
                                      </p:cBhvr>
                                    </p:animEffect>
                                    <p:set>
                                      <p:cBhvr>
                                        <p:cTn dur="1" fill="hold">
                                          <p:stCondLst>
                                            <p:cond delay="1000"/>
                                          </p:stCondLst>
                                        </p:cTn>
                                        <p:tgtEl>
                                          <p:spTgt spid="2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 pools: A code example</a:t>
            </a:r>
            <a:endParaRPr/>
          </a:p>
        </p:txBody>
      </p:sp>
      <p:sp>
        <p:nvSpPr>
          <p:cNvPr id="253" name="Google Shape;253;p25"/>
          <p:cNvSpPr txBox="1"/>
          <p:nvPr>
            <p:ph idx="1" type="body"/>
          </p:nvPr>
        </p:nvSpPr>
        <p:spPr>
          <a:xfrm>
            <a:off x="387900" y="1489825"/>
            <a:ext cx="8368200" cy="2674200"/>
          </a:xfrm>
          <a:prstGeom prst="rect">
            <a:avLst/>
          </a:prstGeom>
          <a:solidFill>
            <a:srgbClr val="282C3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C678DD"/>
                </a:solidFill>
                <a:highlight>
                  <a:srgbClr val="282C34"/>
                </a:highlight>
                <a:latin typeface="Consolas"/>
                <a:ea typeface="Consolas"/>
                <a:cs typeface="Consolas"/>
                <a:sym typeface="Consolas"/>
              </a:rPr>
              <a:t>from </a:t>
            </a:r>
            <a:r>
              <a:rPr lang="en" sz="1000">
                <a:solidFill>
                  <a:srgbClr val="ABB2BF"/>
                </a:solidFill>
                <a:highlight>
                  <a:srgbClr val="282C34"/>
                </a:highlight>
                <a:latin typeface="Consolas"/>
                <a:ea typeface="Consolas"/>
                <a:cs typeface="Consolas"/>
                <a:sym typeface="Consolas"/>
              </a:rPr>
              <a:t>concurrent.futures import ProcessPoolExecutor</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C678DD"/>
                </a:solidFill>
                <a:highlight>
                  <a:srgbClr val="282C34"/>
                </a:highlight>
                <a:latin typeface="Consolas"/>
                <a:ea typeface="Consolas"/>
                <a:cs typeface="Consolas"/>
                <a:sym typeface="Consolas"/>
              </a:rPr>
              <a:t>def</a:t>
            </a:r>
            <a:r>
              <a:rPr lang="en" sz="1000">
                <a:solidFill>
                  <a:srgbClr val="ABB2BF"/>
                </a:solidFill>
                <a:highlight>
                  <a:srgbClr val="282C34"/>
                </a:highlight>
                <a:latin typeface="Consolas"/>
                <a:ea typeface="Consolas"/>
                <a:cs typeface="Consolas"/>
                <a:sym typeface="Consolas"/>
              </a:rPr>
              <a:t> </a:t>
            </a:r>
            <a:r>
              <a:rPr lang="en" sz="1000">
                <a:solidFill>
                  <a:srgbClr val="61AEEE"/>
                </a:solidFill>
                <a:highlight>
                  <a:srgbClr val="282C34"/>
                </a:highlight>
                <a:latin typeface="Consolas"/>
                <a:ea typeface="Consolas"/>
                <a:cs typeface="Consolas"/>
                <a:sym typeface="Consolas"/>
              </a:rPr>
              <a:t>add_numbers</a:t>
            </a:r>
            <a:r>
              <a:rPr lang="en" sz="1000">
                <a:solidFill>
                  <a:srgbClr val="ABB2BF"/>
                </a:solidFill>
                <a:highlight>
                  <a:srgbClr val="282C34"/>
                </a:highlight>
                <a:latin typeface="Consolas"/>
                <a:ea typeface="Consolas"/>
                <a:cs typeface="Consolas"/>
                <a:sym typeface="Consolas"/>
              </a:rPr>
              <a:t>(x, y):</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return</a:t>
            </a:r>
            <a:r>
              <a:rPr lang="en" sz="1000">
                <a:solidFill>
                  <a:srgbClr val="ABB2BF"/>
                </a:solidFill>
                <a:highlight>
                  <a:srgbClr val="282C34"/>
                </a:highlight>
                <a:latin typeface="Consolas"/>
                <a:ea typeface="Consolas"/>
                <a:cs typeface="Consolas"/>
                <a:sym typeface="Consolas"/>
              </a:rPr>
              <a:t> x + y</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C678DD"/>
                </a:solidFill>
                <a:highlight>
                  <a:srgbClr val="282C34"/>
                </a:highlight>
                <a:latin typeface="Consolas"/>
                <a:ea typeface="Consolas"/>
                <a:cs typeface="Consolas"/>
                <a:sym typeface="Consolas"/>
              </a:rPr>
              <a:t>with</a:t>
            </a:r>
            <a:r>
              <a:rPr lang="en" sz="1000">
                <a:solidFill>
                  <a:srgbClr val="ABB2BF"/>
                </a:solidFill>
                <a:highlight>
                  <a:srgbClr val="282C34"/>
                </a:highlight>
                <a:latin typeface="Consolas"/>
                <a:ea typeface="Consolas"/>
                <a:cs typeface="Consolas"/>
                <a:sym typeface="Consolas"/>
              </a:rPr>
              <a:t> ProcessPoolExecutor() </a:t>
            </a:r>
            <a:r>
              <a:rPr lang="en" sz="1000">
                <a:solidFill>
                  <a:srgbClr val="C678DD"/>
                </a:solidFill>
                <a:highlight>
                  <a:srgbClr val="282C34"/>
                </a:highlight>
                <a:latin typeface="Consolas"/>
                <a:ea typeface="Consolas"/>
                <a:cs typeface="Consolas"/>
                <a:sym typeface="Consolas"/>
              </a:rPr>
              <a:t>as</a:t>
            </a:r>
            <a:r>
              <a:rPr lang="en" sz="1000">
                <a:solidFill>
                  <a:srgbClr val="ABB2BF"/>
                </a:solidFill>
                <a:highlight>
                  <a:srgbClr val="282C34"/>
                </a:highlight>
                <a:latin typeface="Consolas"/>
                <a:ea typeface="Consolas"/>
                <a:cs typeface="Consolas"/>
                <a:sym typeface="Consolas"/>
              </a:rPr>
              <a:t> exe: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process_1 = exe.submit(add_numbers, </a:t>
            </a:r>
            <a:r>
              <a:rPr lang="en" sz="1000">
                <a:solidFill>
                  <a:srgbClr val="D19A66"/>
                </a:solidFill>
                <a:highlight>
                  <a:srgbClr val="282C34"/>
                </a:highlight>
                <a:latin typeface="Consolas"/>
                <a:ea typeface="Consolas"/>
                <a:cs typeface="Consolas"/>
                <a:sym typeface="Consolas"/>
              </a:rPr>
              <a:t>3</a:t>
            </a:r>
            <a:r>
              <a:rPr lang="en" sz="1000">
                <a:solidFill>
                  <a:srgbClr val="ABB2BF"/>
                </a:solidFill>
                <a:highlight>
                  <a:srgbClr val="282C34"/>
                </a:highlight>
                <a:latin typeface="Consolas"/>
                <a:ea typeface="Consolas"/>
                <a:cs typeface="Consolas"/>
                <a:sym typeface="Consolas"/>
              </a:rPr>
              <a:t>, </a:t>
            </a:r>
            <a:r>
              <a:rPr lang="en" sz="1000">
                <a:solidFill>
                  <a:srgbClr val="D19A66"/>
                </a:solidFill>
                <a:highlight>
                  <a:srgbClr val="282C34"/>
                </a:highlight>
                <a:latin typeface="Consolas"/>
                <a:ea typeface="Consolas"/>
                <a:cs typeface="Consolas"/>
                <a:sym typeface="Consolas"/>
              </a:rPr>
              <a:t>5</a:t>
            </a:r>
            <a:r>
              <a:rPr lang="en" sz="1000">
                <a:solidFill>
                  <a:srgbClr val="ABB2BF"/>
                </a:solidFill>
                <a:highlight>
                  <a:srgbClr val="282C34"/>
                </a:highlight>
                <a:latin typeface="Consolas"/>
                <a:ea typeface="Consolas"/>
                <a:cs typeface="Consolas"/>
                <a:sym typeface="Consolas"/>
              </a:rPr>
              <a:t>)</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process_2 = exe.submit(add_numbers, </a:t>
            </a:r>
            <a:r>
              <a:rPr lang="en" sz="1000">
                <a:solidFill>
                  <a:srgbClr val="D19A66"/>
                </a:solidFill>
                <a:highlight>
                  <a:srgbClr val="282C34"/>
                </a:highlight>
                <a:latin typeface="Consolas"/>
                <a:ea typeface="Consolas"/>
                <a:cs typeface="Consolas"/>
                <a:sym typeface="Consolas"/>
              </a:rPr>
              <a:t>6</a:t>
            </a:r>
            <a:r>
              <a:rPr lang="en" sz="1000">
                <a:solidFill>
                  <a:srgbClr val="ABB2BF"/>
                </a:solidFill>
                <a:highlight>
                  <a:srgbClr val="282C34"/>
                </a:highlight>
                <a:latin typeface="Consolas"/>
                <a:ea typeface="Consolas"/>
                <a:cs typeface="Consolas"/>
                <a:sym typeface="Consolas"/>
              </a:rPr>
              <a:t>, </a:t>
            </a:r>
            <a:r>
              <a:rPr lang="en" sz="1000">
                <a:solidFill>
                  <a:srgbClr val="D19A66"/>
                </a:solidFill>
                <a:highlight>
                  <a:srgbClr val="282C34"/>
                </a:highlight>
                <a:latin typeface="Consolas"/>
                <a:ea typeface="Consolas"/>
                <a:cs typeface="Consolas"/>
                <a:sym typeface="Consolas"/>
              </a:rPr>
              <a:t>30</a:t>
            </a:r>
            <a:r>
              <a:rPr lang="en" sz="1000">
                <a:solidFill>
                  <a:srgbClr val="ABB2BF"/>
                </a:solidFill>
                <a:highlight>
                  <a:srgbClr val="282C34"/>
                </a:highlight>
                <a:latin typeface="Consolas"/>
                <a:ea typeface="Consolas"/>
                <a:cs typeface="Consolas"/>
                <a:sym typeface="Consolas"/>
              </a:rPr>
              <a:t>)</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result_1 = process_1.result()</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result_2 = process_2.result()</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print(result_1)</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print(result_2)</a:t>
            </a:r>
            <a:endParaRPr/>
          </a:p>
        </p:txBody>
      </p:sp>
      <p:sp>
        <p:nvSpPr>
          <p:cNvPr id="254" name="Google Shape;254;p25"/>
          <p:cNvSpPr/>
          <p:nvPr/>
        </p:nvSpPr>
        <p:spPr>
          <a:xfrm>
            <a:off x="471500" y="1568969"/>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471500" y="1916624"/>
            <a:ext cx="8133300" cy="3507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471500" y="2451222"/>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471500" y="2614338"/>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471500" y="2800075"/>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471500" y="3148928"/>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471500" y="3312044"/>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471500" y="3670422"/>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nvSpPr>
        <p:spPr>
          <a:xfrm>
            <a:off x="387900" y="4258875"/>
            <a:ext cx="3308700" cy="420300"/>
          </a:xfrm>
          <a:prstGeom prst="rect">
            <a:avLst/>
          </a:prstGeom>
          <a:solidFill>
            <a:srgbClr val="282C3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ABB2BF"/>
                </a:solidFill>
                <a:highlight>
                  <a:srgbClr val="282C34"/>
                </a:highlight>
                <a:latin typeface="Consolas"/>
                <a:ea typeface="Consolas"/>
                <a:cs typeface="Consolas"/>
                <a:sym typeface="Consolas"/>
              </a:rPr>
              <a:t>&gt;&gt;&gt; 8</a:t>
            </a:r>
            <a:endParaRPr sz="1000">
              <a:solidFill>
                <a:srgbClr val="ABB2BF"/>
              </a:solidFill>
              <a:highlight>
                <a:srgbClr val="282C3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ABB2BF"/>
              </a:solidFill>
              <a:highlight>
                <a:srgbClr val="282C34"/>
              </a:highlight>
              <a:latin typeface="Consolas"/>
              <a:ea typeface="Consolas"/>
              <a:cs typeface="Consolas"/>
              <a:sym typeface="Consolas"/>
            </a:endParaRPr>
          </a:p>
        </p:txBody>
      </p:sp>
      <p:sp>
        <p:nvSpPr>
          <p:cNvPr id="263" name="Google Shape;263;p25"/>
          <p:cNvSpPr txBox="1"/>
          <p:nvPr/>
        </p:nvSpPr>
        <p:spPr>
          <a:xfrm>
            <a:off x="387900" y="4466044"/>
            <a:ext cx="3308700" cy="213000"/>
          </a:xfrm>
          <a:prstGeom prst="rect">
            <a:avLst/>
          </a:prstGeom>
          <a:solidFill>
            <a:srgbClr val="282C3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ABB2BF"/>
                </a:solidFill>
                <a:highlight>
                  <a:srgbClr val="282C34"/>
                </a:highlight>
                <a:latin typeface="Consolas"/>
                <a:ea typeface="Consolas"/>
                <a:cs typeface="Consolas"/>
                <a:sym typeface="Consolas"/>
              </a:rPr>
              <a:t>&gt;&gt;&gt; 36</a:t>
            </a:r>
            <a:endParaRPr sz="1000">
              <a:solidFill>
                <a:srgbClr val="ABB2BF"/>
              </a:solidFill>
              <a:highlight>
                <a:srgbClr val="282C34"/>
              </a:highlight>
              <a:latin typeface="Consolas"/>
              <a:ea typeface="Consolas"/>
              <a:cs typeface="Consolas"/>
              <a:sym typeface="Consolas"/>
            </a:endParaRPr>
          </a:p>
        </p:txBody>
      </p:sp>
      <p:sp>
        <p:nvSpPr>
          <p:cNvPr id="264" name="Google Shape;264;p25"/>
          <p:cNvSpPr/>
          <p:nvPr/>
        </p:nvSpPr>
        <p:spPr>
          <a:xfrm>
            <a:off x="471500" y="3856159"/>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4"/>
                                        </p:tgtEl>
                                      </p:cBhvr>
                                    </p:animEffect>
                                    <p:set>
                                      <p:cBhvr>
                                        <p:cTn dur="1" fill="hold">
                                          <p:stCondLst>
                                            <p:cond delay="1000"/>
                                          </p:stCondLst>
                                        </p:cTn>
                                        <p:tgtEl>
                                          <p:spTgt spid="2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5"/>
                                        </p:tgtEl>
                                      </p:cBhvr>
                                    </p:animEffect>
                                    <p:set>
                                      <p:cBhvr>
                                        <p:cTn dur="1" fill="hold">
                                          <p:stCondLst>
                                            <p:cond delay="1000"/>
                                          </p:stCondLst>
                                        </p:cTn>
                                        <p:tgtEl>
                                          <p:spTgt spid="2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6"/>
                                        </p:tgtEl>
                                      </p:cBhvr>
                                    </p:animEffect>
                                    <p:set>
                                      <p:cBhvr>
                                        <p:cTn dur="1" fill="hold">
                                          <p:stCondLst>
                                            <p:cond delay="1000"/>
                                          </p:stCondLst>
                                        </p:cTn>
                                        <p:tgtEl>
                                          <p:spTgt spid="25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7"/>
                                        </p:tgtEl>
                                      </p:cBhvr>
                                    </p:animEffect>
                                    <p:set>
                                      <p:cBhvr>
                                        <p:cTn dur="1" fill="hold">
                                          <p:stCondLst>
                                            <p:cond delay="1000"/>
                                          </p:stCondLst>
                                        </p:cTn>
                                        <p:tgtEl>
                                          <p:spTgt spid="2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8"/>
                                        </p:tgtEl>
                                      </p:cBhvr>
                                    </p:animEffect>
                                    <p:set>
                                      <p:cBhvr>
                                        <p:cTn dur="1" fill="hold">
                                          <p:stCondLst>
                                            <p:cond delay="1000"/>
                                          </p:stCondLst>
                                        </p:cTn>
                                        <p:tgtEl>
                                          <p:spTgt spid="2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9"/>
                                        </p:tgtEl>
                                      </p:cBhvr>
                                    </p:animEffect>
                                    <p:set>
                                      <p:cBhvr>
                                        <p:cTn dur="1" fill="hold">
                                          <p:stCondLst>
                                            <p:cond delay="1000"/>
                                          </p:stCondLst>
                                        </p:cTn>
                                        <p:tgtEl>
                                          <p:spTgt spid="25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0"/>
                                        </p:tgtEl>
                                      </p:cBhvr>
                                    </p:animEffect>
                                    <p:set>
                                      <p:cBhvr>
                                        <p:cTn dur="1" fill="hold">
                                          <p:stCondLst>
                                            <p:cond delay="1000"/>
                                          </p:stCondLst>
                                        </p:cTn>
                                        <p:tgtEl>
                                          <p:spTgt spid="2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1"/>
                                        </p:tgtEl>
                                      </p:cBhvr>
                                    </p:animEffect>
                                    <p:set>
                                      <p:cBhvr>
                                        <p:cTn dur="1" fill="hold">
                                          <p:stCondLst>
                                            <p:cond delay="1000"/>
                                          </p:stCondLst>
                                        </p:cTn>
                                        <p:tgtEl>
                                          <p:spTgt spid="26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264"/>
                                        </p:tgtEl>
                                      </p:cBhvr>
                                    </p:animEffect>
                                    <p:set>
                                      <p:cBhvr>
                                        <p:cTn dur="1" fill="hold">
                                          <p:stCondLst>
                                            <p:cond delay="1000"/>
                                          </p:stCondLst>
                                        </p:cTn>
                                        <p:tgtEl>
                                          <p:spTgt spid="2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 pools: A more efficient code example</a:t>
            </a:r>
            <a:endParaRPr/>
          </a:p>
        </p:txBody>
      </p:sp>
      <p:sp>
        <p:nvSpPr>
          <p:cNvPr id="270" name="Google Shape;270;p26"/>
          <p:cNvSpPr txBox="1"/>
          <p:nvPr>
            <p:ph idx="1" type="body"/>
          </p:nvPr>
        </p:nvSpPr>
        <p:spPr>
          <a:xfrm>
            <a:off x="387900" y="1489825"/>
            <a:ext cx="8368200" cy="2674200"/>
          </a:xfrm>
          <a:prstGeom prst="rect">
            <a:avLst/>
          </a:prstGeom>
          <a:solidFill>
            <a:srgbClr val="282C34"/>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solidFill>
                  <a:srgbClr val="C678DD"/>
                </a:solidFill>
                <a:highlight>
                  <a:srgbClr val="282C34"/>
                </a:highlight>
                <a:latin typeface="Consolas"/>
                <a:ea typeface="Consolas"/>
                <a:cs typeface="Consolas"/>
                <a:sym typeface="Consolas"/>
              </a:rPr>
              <a:t>from </a:t>
            </a:r>
            <a:r>
              <a:rPr lang="en" sz="1000">
                <a:solidFill>
                  <a:srgbClr val="ABB2BF"/>
                </a:solidFill>
                <a:highlight>
                  <a:srgbClr val="282C34"/>
                </a:highlight>
                <a:latin typeface="Consolas"/>
                <a:ea typeface="Consolas"/>
                <a:cs typeface="Consolas"/>
                <a:sym typeface="Consolas"/>
              </a:rPr>
              <a:t>concurrent.futures import ProcessPoolExecutor</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C678DD"/>
                </a:solidFill>
                <a:highlight>
                  <a:srgbClr val="282C34"/>
                </a:highlight>
                <a:latin typeface="Consolas"/>
                <a:ea typeface="Consolas"/>
                <a:cs typeface="Consolas"/>
                <a:sym typeface="Consolas"/>
              </a:rPr>
              <a:t>def</a:t>
            </a:r>
            <a:r>
              <a:rPr lang="en" sz="1000">
                <a:solidFill>
                  <a:srgbClr val="ABB2BF"/>
                </a:solidFill>
                <a:highlight>
                  <a:srgbClr val="282C34"/>
                </a:highlight>
                <a:latin typeface="Consolas"/>
                <a:ea typeface="Consolas"/>
                <a:cs typeface="Consolas"/>
                <a:sym typeface="Consolas"/>
              </a:rPr>
              <a:t> </a:t>
            </a:r>
            <a:r>
              <a:rPr lang="en" sz="1000">
                <a:solidFill>
                  <a:srgbClr val="61AEEE"/>
                </a:solidFill>
                <a:highlight>
                  <a:srgbClr val="282C34"/>
                </a:highlight>
                <a:latin typeface="Consolas"/>
                <a:ea typeface="Consolas"/>
                <a:cs typeface="Consolas"/>
                <a:sym typeface="Consolas"/>
              </a:rPr>
              <a:t>add_numbers</a:t>
            </a:r>
            <a:r>
              <a:rPr lang="en" sz="1000">
                <a:solidFill>
                  <a:srgbClr val="ABB2BF"/>
                </a:solidFill>
                <a:highlight>
                  <a:srgbClr val="282C34"/>
                </a:highlight>
                <a:latin typeface="Consolas"/>
                <a:ea typeface="Consolas"/>
                <a:cs typeface="Consolas"/>
                <a:sym typeface="Consolas"/>
              </a:rPr>
              <a:t>(x, y):</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return</a:t>
            </a:r>
            <a:r>
              <a:rPr lang="en" sz="1000">
                <a:solidFill>
                  <a:srgbClr val="ABB2BF"/>
                </a:solidFill>
                <a:highlight>
                  <a:srgbClr val="282C34"/>
                </a:highlight>
                <a:latin typeface="Consolas"/>
                <a:ea typeface="Consolas"/>
                <a:cs typeface="Consolas"/>
                <a:sym typeface="Consolas"/>
              </a:rPr>
              <a:t> x + y</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C678DD"/>
                </a:solidFill>
                <a:highlight>
                  <a:srgbClr val="282C34"/>
                </a:highlight>
                <a:latin typeface="Consolas"/>
                <a:ea typeface="Consolas"/>
                <a:cs typeface="Consolas"/>
                <a:sym typeface="Consolas"/>
              </a:rPr>
              <a:t>w</a:t>
            </a:r>
            <a:r>
              <a:rPr lang="en" sz="1000">
                <a:solidFill>
                  <a:srgbClr val="C678DD"/>
                </a:solidFill>
                <a:highlight>
                  <a:srgbClr val="282C34"/>
                </a:highlight>
                <a:latin typeface="Consolas"/>
                <a:ea typeface="Consolas"/>
                <a:cs typeface="Consolas"/>
                <a:sym typeface="Consolas"/>
              </a:rPr>
              <a:t>ith</a:t>
            </a:r>
            <a:r>
              <a:rPr lang="en" sz="1000">
                <a:solidFill>
                  <a:srgbClr val="ABB2BF"/>
                </a:solidFill>
                <a:highlight>
                  <a:srgbClr val="282C34"/>
                </a:highlight>
                <a:latin typeface="Consolas"/>
                <a:ea typeface="Consolas"/>
                <a:cs typeface="Consolas"/>
                <a:sym typeface="Consolas"/>
              </a:rPr>
              <a:t> </a:t>
            </a:r>
            <a:r>
              <a:rPr lang="en" sz="1000">
                <a:solidFill>
                  <a:srgbClr val="ABB2BF"/>
                </a:solidFill>
                <a:highlight>
                  <a:srgbClr val="282C34"/>
                </a:highlight>
                <a:latin typeface="Consolas"/>
                <a:ea typeface="Consolas"/>
                <a:cs typeface="Consolas"/>
                <a:sym typeface="Consolas"/>
              </a:rPr>
              <a:t>ProcessPoolExecutor() </a:t>
            </a:r>
            <a:r>
              <a:rPr lang="en" sz="1000">
                <a:solidFill>
                  <a:srgbClr val="C678DD"/>
                </a:solidFill>
                <a:highlight>
                  <a:srgbClr val="282C34"/>
                </a:highlight>
                <a:latin typeface="Consolas"/>
                <a:ea typeface="Consolas"/>
                <a:cs typeface="Consolas"/>
                <a:sym typeface="Consolas"/>
              </a:rPr>
              <a:t>as</a:t>
            </a:r>
            <a:r>
              <a:rPr lang="en" sz="1000">
                <a:solidFill>
                  <a:srgbClr val="ABB2BF"/>
                </a:solidFill>
                <a:highlight>
                  <a:srgbClr val="282C34"/>
                </a:highlight>
                <a:latin typeface="Consolas"/>
                <a:ea typeface="Consolas"/>
                <a:cs typeface="Consolas"/>
                <a:sym typeface="Consolas"/>
              </a:rPr>
              <a:t> exe: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process_1 = exe.submit(add_numbers, </a:t>
            </a:r>
            <a:r>
              <a:rPr lang="en" sz="1000">
                <a:solidFill>
                  <a:srgbClr val="D19A66"/>
                </a:solidFill>
                <a:highlight>
                  <a:srgbClr val="282C34"/>
                </a:highlight>
                <a:latin typeface="Consolas"/>
                <a:ea typeface="Consolas"/>
                <a:cs typeface="Consolas"/>
                <a:sym typeface="Consolas"/>
              </a:rPr>
              <a:t>3</a:t>
            </a:r>
            <a:r>
              <a:rPr lang="en" sz="1000">
                <a:solidFill>
                  <a:srgbClr val="ABB2BF"/>
                </a:solidFill>
                <a:highlight>
                  <a:srgbClr val="282C34"/>
                </a:highlight>
                <a:latin typeface="Consolas"/>
                <a:ea typeface="Consolas"/>
                <a:cs typeface="Consolas"/>
                <a:sym typeface="Consolas"/>
              </a:rPr>
              <a:t>, </a:t>
            </a:r>
            <a:r>
              <a:rPr lang="en" sz="1000">
                <a:solidFill>
                  <a:srgbClr val="D19A66"/>
                </a:solidFill>
                <a:highlight>
                  <a:srgbClr val="282C34"/>
                </a:highlight>
                <a:latin typeface="Consolas"/>
                <a:ea typeface="Consolas"/>
                <a:cs typeface="Consolas"/>
                <a:sym typeface="Consolas"/>
              </a:rPr>
              <a:t>5</a:t>
            </a:r>
            <a:r>
              <a:rPr lang="en" sz="1000">
                <a:solidFill>
                  <a:srgbClr val="ABB2BF"/>
                </a:solidFill>
                <a:highlight>
                  <a:srgbClr val="282C34"/>
                </a:highlight>
                <a:latin typeface="Consolas"/>
                <a:ea typeface="Consolas"/>
                <a:cs typeface="Consolas"/>
                <a:sym typeface="Consolas"/>
              </a:rPr>
              <a:t>)</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process_2 = exe.submit(add_numbers, </a:t>
            </a:r>
            <a:r>
              <a:rPr lang="en" sz="1000">
                <a:solidFill>
                  <a:srgbClr val="D19A66"/>
                </a:solidFill>
                <a:highlight>
                  <a:srgbClr val="282C34"/>
                </a:highlight>
                <a:latin typeface="Consolas"/>
                <a:ea typeface="Consolas"/>
                <a:cs typeface="Consolas"/>
                <a:sym typeface="Consolas"/>
              </a:rPr>
              <a:t>6</a:t>
            </a:r>
            <a:r>
              <a:rPr lang="en" sz="1000">
                <a:solidFill>
                  <a:srgbClr val="ABB2BF"/>
                </a:solidFill>
                <a:highlight>
                  <a:srgbClr val="282C34"/>
                </a:highlight>
                <a:latin typeface="Consolas"/>
                <a:ea typeface="Consolas"/>
                <a:cs typeface="Consolas"/>
                <a:sym typeface="Consolas"/>
              </a:rPr>
              <a:t>, </a:t>
            </a:r>
            <a:r>
              <a:rPr lang="en" sz="1000">
                <a:solidFill>
                  <a:srgbClr val="D19A66"/>
                </a:solidFill>
                <a:highlight>
                  <a:srgbClr val="282C34"/>
                </a:highlight>
                <a:latin typeface="Consolas"/>
                <a:ea typeface="Consolas"/>
                <a:cs typeface="Consolas"/>
                <a:sym typeface="Consolas"/>
              </a:rPr>
              <a:t>30</a:t>
            </a:r>
            <a:r>
              <a:rPr lang="en" sz="1000">
                <a:solidFill>
                  <a:srgbClr val="ABB2BF"/>
                </a:solidFill>
                <a:highlight>
                  <a:srgbClr val="282C34"/>
                </a:highlight>
                <a:latin typeface="Consolas"/>
                <a:ea typeface="Consolas"/>
                <a:cs typeface="Consolas"/>
                <a:sym typeface="Consolas"/>
              </a:rPr>
              <a:t>)</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result_1 = process_1.result()</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result_2 = process_2.result()</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print(result_1)</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print(result_2)</a:t>
            </a:r>
            <a:endParaRPr/>
          </a:p>
        </p:txBody>
      </p:sp>
      <p:grpSp>
        <p:nvGrpSpPr>
          <p:cNvPr id="271" name="Google Shape;271;p26"/>
          <p:cNvGrpSpPr/>
          <p:nvPr/>
        </p:nvGrpSpPr>
        <p:grpSpPr>
          <a:xfrm>
            <a:off x="387900" y="2467450"/>
            <a:ext cx="7297200" cy="515700"/>
            <a:chOff x="387900" y="2467450"/>
            <a:chExt cx="7297200" cy="515700"/>
          </a:xfrm>
        </p:grpSpPr>
        <p:sp>
          <p:nvSpPr>
            <p:cNvPr id="272" name="Google Shape;272;p26"/>
            <p:cNvSpPr/>
            <p:nvPr/>
          </p:nvSpPr>
          <p:spPr>
            <a:xfrm>
              <a:off x="623650" y="2567469"/>
              <a:ext cx="3311100" cy="338700"/>
            </a:xfrm>
            <a:prstGeom prst="rect">
              <a:avLst/>
            </a:prstGeom>
            <a:solidFill>
              <a:srgbClr val="282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txBox="1"/>
            <p:nvPr/>
          </p:nvSpPr>
          <p:spPr>
            <a:xfrm>
              <a:off x="387900" y="2467450"/>
              <a:ext cx="7297200" cy="5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ABB2BF"/>
                  </a:solidFill>
                  <a:highlight>
                    <a:srgbClr val="282C34"/>
                  </a:highlight>
                  <a:latin typeface="Consolas"/>
                  <a:ea typeface="Consolas"/>
                  <a:cs typeface="Consolas"/>
                  <a:sym typeface="Consolas"/>
                </a:rPr>
                <a:t>    nums = [ [</a:t>
              </a:r>
              <a:r>
                <a:rPr lang="en" sz="1000">
                  <a:solidFill>
                    <a:srgbClr val="D19A66"/>
                  </a:solidFill>
                  <a:highlight>
                    <a:srgbClr val="282C34"/>
                  </a:highlight>
                  <a:latin typeface="Consolas"/>
                  <a:ea typeface="Consolas"/>
                  <a:cs typeface="Consolas"/>
                  <a:sym typeface="Consolas"/>
                </a:rPr>
                <a:t>3</a:t>
              </a:r>
              <a:r>
                <a:rPr lang="en" sz="1000">
                  <a:solidFill>
                    <a:srgbClr val="ABB2BF"/>
                  </a:solidFill>
                  <a:highlight>
                    <a:srgbClr val="282C34"/>
                  </a:highlight>
                  <a:latin typeface="Consolas"/>
                  <a:ea typeface="Consolas"/>
                  <a:cs typeface="Consolas"/>
                  <a:sym typeface="Consolas"/>
                </a:rPr>
                <a:t>, </a:t>
              </a:r>
              <a:r>
                <a:rPr lang="en" sz="1000">
                  <a:solidFill>
                    <a:srgbClr val="D19A66"/>
                  </a:solidFill>
                  <a:highlight>
                    <a:srgbClr val="282C34"/>
                  </a:highlight>
                  <a:latin typeface="Consolas"/>
                  <a:ea typeface="Consolas"/>
                  <a:cs typeface="Consolas"/>
                  <a:sym typeface="Consolas"/>
                </a:rPr>
                <a:t>5</a:t>
              </a:r>
              <a:r>
                <a:rPr lang="en" sz="1000">
                  <a:solidFill>
                    <a:srgbClr val="ABB2BF"/>
                  </a:solidFill>
                  <a:highlight>
                    <a:srgbClr val="282C34"/>
                  </a:highlight>
                  <a:latin typeface="Consolas"/>
                  <a:ea typeface="Consolas"/>
                  <a:cs typeface="Consolas"/>
                  <a:sym typeface="Consolas"/>
                </a:rPr>
                <a:t>], [</a:t>
              </a:r>
              <a:r>
                <a:rPr lang="en" sz="1000">
                  <a:solidFill>
                    <a:srgbClr val="D19A66"/>
                  </a:solidFill>
                  <a:highlight>
                    <a:srgbClr val="282C34"/>
                  </a:highlight>
                  <a:latin typeface="Consolas"/>
                  <a:ea typeface="Consolas"/>
                  <a:cs typeface="Consolas"/>
                  <a:sym typeface="Consolas"/>
                </a:rPr>
                <a:t>6</a:t>
              </a:r>
              <a:r>
                <a:rPr lang="en" sz="1000">
                  <a:solidFill>
                    <a:srgbClr val="ABB2BF"/>
                  </a:solidFill>
                  <a:highlight>
                    <a:srgbClr val="282C34"/>
                  </a:highlight>
                  <a:latin typeface="Consolas"/>
                  <a:ea typeface="Consolas"/>
                  <a:cs typeface="Consolas"/>
                  <a:sym typeface="Consolas"/>
                </a:rPr>
                <a:t>, </a:t>
              </a:r>
              <a:r>
                <a:rPr lang="en" sz="1000">
                  <a:solidFill>
                    <a:srgbClr val="D19A66"/>
                  </a:solidFill>
                  <a:highlight>
                    <a:srgbClr val="282C34"/>
                  </a:highlight>
                  <a:latin typeface="Consolas"/>
                  <a:ea typeface="Consolas"/>
                  <a:cs typeface="Consolas"/>
                  <a:sym typeface="Consolas"/>
                </a:rPr>
                <a:t>30</a:t>
              </a:r>
              <a:r>
                <a:rPr lang="en" sz="1000">
                  <a:solidFill>
                    <a:srgbClr val="ABB2BF"/>
                  </a:solidFill>
                  <a:highlight>
                    <a:srgbClr val="282C34"/>
                  </a:highlight>
                  <a:latin typeface="Consolas"/>
                  <a:ea typeface="Consolas"/>
                  <a:cs typeface="Consolas"/>
                  <a:sym typeface="Consolas"/>
                </a:rPr>
                <a:t>] ]</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processes = [exe.submit(add_numbers, num[</a:t>
              </a:r>
              <a:r>
                <a:rPr lang="en" sz="1000">
                  <a:solidFill>
                    <a:srgbClr val="D19A66"/>
                  </a:solidFill>
                  <a:highlight>
                    <a:srgbClr val="282C34"/>
                  </a:highlight>
                  <a:latin typeface="Consolas"/>
                  <a:ea typeface="Consolas"/>
                  <a:cs typeface="Consolas"/>
                  <a:sym typeface="Consolas"/>
                </a:rPr>
                <a:t>0</a:t>
              </a:r>
              <a:r>
                <a:rPr lang="en" sz="1000">
                  <a:solidFill>
                    <a:srgbClr val="ABB2BF"/>
                  </a:solidFill>
                  <a:highlight>
                    <a:srgbClr val="282C34"/>
                  </a:highlight>
                  <a:latin typeface="Consolas"/>
                  <a:ea typeface="Consolas"/>
                  <a:cs typeface="Consolas"/>
                  <a:sym typeface="Consolas"/>
                </a:rPr>
                <a:t>], num[</a:t>
              </a:r>
              <a:r>
                <a:rPr lang="en" sz="1000">
                  <a:solidFill>
                    <a:srgbClr val="D19A66"/>
                  </a:solidFill>
                  <a:highlight>
                    <a:srgbClr val="282C34"/>
                  </a:highlight>
                  <a:latin typeface="Consolas"/>
                  <a:ea typeface="Consolas"/>
                  <a:cs typeface="Consolas"/>
                  <a:sym typeface="Consolas"/>
                </a:rPr>
                <a:t>1</a:t>
              </a: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num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nums]</a:t>
              </a:r>
              <a:endParaRPr/>
            </a:p>
          </p:txBody>
        </p:sp>
      </p:grpSp>
      <p:sp>
        <p:nvSpPr>
          <p:cNvPr id="274" name="Google Shape;274;p26"/>
          <p:cNvSpPr/>
          <p:nvPr/>
        </p:nvSpPr>
        <p:spPr>
          <a:xfrm>
            <a:off x="471500" y="2558371"/>
            <a:ext cx="8133300" cy="3507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txBox="1"/>
          <p:nvPr/>
        </p:nvSpPr>
        <p:spPr>
          <a:xfrm>
            <a:off x="387900" y="3022988"/>
            <a:ext cx="4811100" cy="3387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ABB2BF"/>
                </a:solidFill>
                <a:highlight>
                  <a:srgbClr val="282C34"/>
                </a:highlight>
                <a:latin typeface="Consolas"/>
                <a:ea typeface="Consolas"/>
                <a:cs typeface="Consolas"/>
                <a:sym typeface="Consolas"/>
              </a:rPr>
              <a:t>results = [process.result()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process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processes]</a:t>
            </a:r>
            <a:endParaRPr/>
          </a:p>
        </p:txBody>
      </p:sp>
      <p:sp>
        <p:nvSpPr>
          <p:cNvPr id="276" name="Google Shape;276;p26"/>
          <p:cNvSpPr/>
          <p:nvPr/>
        </p:nvSpPr>
        <p:spPr>
          <a:xfrm>
            <a:off x="471500" y="3004571"/>
            <a:ext cx="8133300" cy="3507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txBox="1"/>
          <p:nvPr/>
        </p:nvSpPr>
        <p:spPr>
          <a:xfrm>
            <a:off x="387900" y="3480188"/>
            <a:ext cx="4811100" cy="3387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ABB2BF"/>
                </a:solidFill>
                <a:highlight>
                  <a:srgbClr val="282C34"/>
                </a:highlight>
                <a:latin typeface="Consolas"/>
                <a:ea typeface="Consolas"/>
                <a:cs typeface="Consolas"/>
                <a:sym typeface="Consolas"/>
              </a:rPr>
              <a:t>[print(result) for result in results]</a:t>
            </a:r>
            <a:endParaRPr/>
          </a:p>
        </p:txBody>
      </p:sp>
      <p:sp>
        <p:nvSpPr>
          <p:cNvPr id="278" name="Google Shape;278;p26"/>
          <p:cNvSpPr/>
          <p:nvPr/>
        </p:nvSpPr>
        <p:spPr>
          <a:xfrm>
            <a:off x="471500" y="3484393"/>
            <a:ext cx="8133300" cy="3507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xit" presetID="10" presetSubtype="0">
                                  <p:stCondLst>
                                    <p:cond delay="0"/>
                                  </p:stCondLst>
                                  <p:childTnLst>
                                    <p:animEffect filter="fade" transition="out">
                                      <p:cBhvr>
                                        <p:cTn dur="1000"/>
                                        <p:tgtEl>
                                          <p:spTgt spid="274"/>
                                        </p:tgtEl>
                                      </p:cBhvr>
                                    </p:animEffect>
                                    <p:set>
                                      <p:cBhvr>
                                        <p:cTn dur="1" fill="hold">
                                          <p:stCondLst>
                                            <p:cond delay="1000"/>
                                          </p:stCondLst>
                                        </p:cTn>
                                        <p:tgtEl>
                                          <p:spTgt spid="2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xit" presetID="10" presetSubtype="0">
                                  <p:stCondLst>
                                    <p:cond delay="0"/>
                                  </p:stCondLst>
                                  <p:childTnLst>
                                    <p:animEffect filter="fade" transition="out">
                                      <p:cBhvr>
                                        <p:cTn dur="1000"/>
                                        <p:tgtEl>
                                          <p:spTgt spid="276"/>
                                        </p:tgtEl>
                                      </p:cBhvr>
                                    </p:animEffect>
                                    <p:set>
                                      <p:cBhvr>
                                        <p:cTn dur="1" fill="hold">
                                          <p:stCondLst>
                                            <p:cond delay="1000"/>
                                          </p:stCondLst>
                                        </p:cTn>
                                        <p:tgtEl>
                                          <p:spTgt spid="2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xit" presetID="10" presetSubtype="0">
                                  <p:stCondLst>
                                    <p:cond delay="0"/>
                                  </p:stCondLst>
                                  <p:childTnLst>
                                    <p:animEffect filter="fade" transition="out">
                                      <p:cBhvr>
                                        <p:cTn dur="1000"/>
                                        <p:tgtEl>
                                          <p:spTgt spid="278"/>
                                        </p:tgtEl>
                                      </p:cBhvr>
                                    </p:animEffect>
                                    <p:set>
                                      <p:cBhvr>
                                        <p:cTn dur="1" fill="hold">
                                          <p:stCondLst>
                                            <p:cond delay="1000"/>
                                          </p:stCondLst>
                                        </p:cTn>
                                        <p:tgtEl>
                                          <p:spTgt spid="27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 pools: Back to the rich people</a:t>
            </a:r>
            <a:endParaRPr/>
          </a:p>
        </p:txBody>
      </p:sp>
      <p:sp>
        <p:nvSpPr>
          <p:cNvPr id="284" name="Google Shape;284;p27"/>
          <p:cNvSpPr txBox="1"/>
          <p:nvPr>
            <p:ph idx="1" type="body"/>
          </p:nvPr>
        </p:nvSpPr>
        <p:spPr>
          <a:xfrm>
            <a:off x="387900" y="1489825"/>
            <a:ext cx="5207700" cy="3552900"/>
          </a:xfrm>
          <a:prstGeom prst="rect">
            <a:avLst/>
          </a:prstGeom>
          <a:solidFill>
            <a:srgbClr val="282C34"/>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000">
                <a:solidFill>
                  <a:srgbClr val="C678DD"/>
                </a:solidFill>
                <a:highlight>
                  <a:srgbClr val="282C34"/>
                </a:highlight>
                <a:latin typeface="Consolas"/>
                <a:ea typeface="Consolas"/>
                <a:cs typeface="Consolas"/>
                <a:sym typeface="Consolas"/>
              </a:rPr>
              <a:t>def</a:t>
            </a:r>
            <a:r>
              <a:rPr lang="en" sz="1000">
                <a:solidFill>
                  <a:srgbClr val="ABB2BF"/>
                </a:solidFill>
                <a:highlight>
                  <a:srgbClr val="282C34"/>
                </a:highlight>
                <a:latin typeface="Consolas"/>
                <a:ea typeface="Consolas"/>
                <a:cs typeface="Consolas"/>
                <a:sym typeface="Consolas"/>
              </a:rPr>
              <a:t> </a:t>
            </a:r>
            <a:r>
              <a:rPr lang="en" sz="1000">
                <a:solidFill>
                  <a:srgbClr val="61AEEE"/>
                </a:solidFill>
                <a:highlight>
                  <a:srgbClr val="282C34"/>
                </a:highlight>
                <a:latin typeface="Consolas"/>
                <a:ea typeface="Consolas"/>
                <a:cs typeface="Consolas"/>
                <a:sym typeface="Consolas"/>
              </a:rPr>
              <a:t>make_chunks</a:t>
            </a:r>
            <a:r>
              <a:rPr lang="en" sz="1000">
                <a:solidFill>
                  <a:srgbClr val="ABB2BF"/>
                </a:solidFill>
                <a:highlight>
                  <a:srgbClr val="282C34"/>
                </a:highlight>
                <a:latin typeface="Consolas"/>
                <a:ea typeface="Consolas"/>
                <a:cs typeface="Consolas"/>
                <a:sym typeface="Consolas"/>
              </a:rPr>
              <a:t>(df, num_chunks):</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num_rows = df.shape[</a:t>
            </a:r>
            <a:r>
              <a:rPr lang="en" sz="1000">
                <a:solidFill>
                  <a:srgbClr val="D19A66"/>
                </a:solidFill>
                <a:highlight>
                  <a:srgbClr val="282C34"/>
                </a:highlight>
                <a:latin typeface="Consolas"/>
                <a:ea typeface="Consolas"/>
                <a:cs typeface="Consolas"/>
                <a:sym typeface="Consolas"/>
              </a:rPr>
              <a:t>0</a:t>
            </a:r>
            <a:r>
              <a:rPr lang="en" sz="1000">
                <a:solidFill>
                  <a:srgbClr val="ABB2BF"/>
                </a:solidFill>
                <a:highlight>
                  <a:srgbClr val="282C34"/>
                </a:highlight>
                <a:latin typeface="Consolas"/>
                <a:ea typeface="Consolas"/>
                <a:cs typeface="Consolas"/>
                <a:sym typeface="Consolas"/>
              </a:rPr>
              <a:t>]</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chunk_size = math.ceil(num_rows / num_chunks)</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chunks = []</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i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range(</a:t>
            </a:r>
            <a:r>
              <a:rPr lang="en" sz="1000">
                <a:solidFill>
                  <a:srgbClr val="D19A66"/>
                </a:solidFill>
                <a:highlight>
                  <a:srgbClr val="282C34"/>
                </a:highlight>
                <a:latin typeface="Consolas"/>
                <a:ea typeface="Consolas"/>
                <a:cs typeface="Consolas"/>
                <a:sym typeface="Consolas"/>
              </a:rPr>
              <a:t>0</a:t>
            </a:r>
            <a:r>
              <a:rPr lang="en" sz="1000">
                <a:solidFill>
                  <a:srgbClr val="ABB2BF"/>
                </a:solidFill>
                <a:highlight>
                  <a:srgbClr val="282C34"/>
                </a:highlight>
                <a:latin typeface="Consolas"/>
                <a:ea typeface="Consolas"/>
                <a:cs typeface="Consolas"/>
                <a:sym typeface="Consolas"/>
              </a:rPr>
              <a:t>, num_rows, chunk_size):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 = df[i:i + chunk_size]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chunks.append(chunk)</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return</a:t>
            </a:r>
            <a:r>
              <a:rPr lang="en" sz="1000">
                <a:solidFill>
                  <a:srgbClr val="ABB2BF"/>
                </a:solidFill>
                <a:highlight>
                  <a:srgbClr val="282C34"/>
                </a:highlight>
                <a:latin typeface="Consolas"/>
                <a:ea typeface="Consolas"/>
                <a:cs typeface="Consolas"/>
                <a:sym typeface="Consolas"/>
              </a:rPr>
              <a:t> chunks</a:t>
            </a:r>
            <a:br>
              <a:rPr lang="en" sz="1000">
                <a:solidFill>
                  <a:srgbClr val="ABB2BF"/>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def count_industries(df, industries):</a:t>
            </a: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    people_in_industries = {}</a:t>
            </a:r>
            <a:br>
              <a:rPr lang="en" sz="1000">
                <a:solidFill>
                  <a:srgbClr val="282C34"/>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    for industry_name in industries:</a:t>
            </a: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        people_in_industries[industry_name] = richest_people['Industry'].str.count(industry_name).sum()</a:t>
            </a:r>
            <a:br>
              <a:rPr lang="en" sz="1000">
                <a:solidFill>
                  <a:srgbClr val="282C34"/>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    return people_in_industries</a:t>
            </a:r>
            <a:br>
              <a:rPr lang="en" sz="1000">
                <a:solidFill>
                  <a:srgbClr val="282C34"/>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richest_people = pd.read_csv('TopRichestInWorld.csv')</a:t>
            </a: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industries = richest_people['Industry'].unique()</a:t>
            </a: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rp_chunks = make_chunks(richest_people, 8)</a:t>
            </a:r>
            <a:br>
              <a:rPr lang="en" sz="1000">
                <a:solidFill>
                  <a:srgbClr val="282C34"/>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with ProcessPoolExecutor() as exe:</a:t>
            </a: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    processes = [exe.submit(count_industries, chunk, industries) for chunk in rp_chunks]</a:t>
            </a:r>
            <a:br>
              <a:rPr lang="en" sz="1000">
                <a:solidFill>
                  <a:srgbClr val="282C34"/>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results = [process.result() for process in processes]</a:t>
            </a:r>
            <a:endParaRPr>
              <a:solidFill>
                <a:srgbClr val="282C34"/>
              </a:solidFill>
            </a:endParaRPr>
          </a:p>
        </p:txBody>
      </p:sp>
      <p:sp>
        <p:nvSpPr>
          <p:cNvPr id="285" name="Google Shape;285;p27"/>
          <p:cNvSpPr txBox="1"/>
          <p:nvPr/>
        </p:nvSpPr>
        <p:spPr>
          <a:xfrm>
            <a:off x="387900" y="1489825"/>
            <a:ext cx="5207700" cy="3552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1000">
                <a:solidFill>
                  <a:srgbClr val="C678DD"/>
                </a:solidFill>
                <a:highlight>
                  <a:srgbClr val="282C34"/>
                </a:highlight>
                <a:latin typeface="Consolas"/>
                <a:ea typeface="Consolas"/>
                <a:cs typeface="Consolas"/>
                <a:sym typeface="Consolas"/>
              </a:rPr>
              <a:t>def</a:t>
            </a:r>
            <a:r>
              <a:rPr lang="en" sz="1000">
                <a:solidFill>
                  <a:srgbClr val="ABB2BF"/>
                </a:solidFill>
                <a:highlight>
                  <a:srgbClr val="282C34"/>
                </a:highlight>
                <a:latin typeface="Consolas"/>
                <a:ea typeface="Consolas"/>
                <a:cs typeface="Consolas"/>
                <a:sym typeface="Consolas"/>
              </a:rPr>
              <a:t> </a:t>
            </a:r>
            <a:r>
              <a:rPr lang="en" sz="1000">
                <a:solidFill>
                  <a:srgbClr val="61AEEE"/>
                </a:solidFill>
                <a:highlight>
                  <a:srgbClr val="282C34"/>
                </a:highlight>
                <a:latin typeface="Consolas"/>
                <a:ea typeface="Consolas"/>
                <a:cs typeface="Consolas"/>
                <a:sym typeface="Consolas"/>
              </a:rPr>
              <a:t>make_chunks</a:t>
            </a:r>
            <a:r>
              <a:rPr lang="en" sz="1000">
                <a:solidFill>
                  <a:srgbClr val="ABB2BF"/>
                </a:solidFill>
                <a:highlight>
                  <a:srgbClr val="282C34"/>
                </a:highlight>
                <a:latin typeface="Consolas"/>
                <a:ea typeface="Consolas"/>
                <a:cs typeface="Consolas"/>
                <a:sym typeface="Consolas"/>
              </a:rPr>
              <a:t>(df, num_chunks):</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num_rows = df.shape[</a:t>
            </a:r>
            <a:r>
              <a:rPr lang="en" sz="1000">
                <a:solidFill>
                  <a:srgbClr val="D19A66"/>
                </a:solidFill>
                <a:highlight>
                  <a:srgbClr val="282C34"/>
                </a:highlight>
                <a:latin typeface="Consolas"/>
                <a:ea typeface="Consolas"/>
                <a:cs typeface="Consolas"/>
                <a:sym typeface="Consolas"/>
              </a:rPr>
              <a:t>0</a:t>
            </a:r>
            <a:r>
              <a:rPr lang="en" sz="1000">
                <a:solidFill>
                  <a:srgbClr val="ABB2BF"/>
                </a:solidFill>
                <a:highlight>
                  <a:srgbClr val="282C34"/>
                </a:highlight>
                <a:latin typeface="Consolas"/>
                <a:ea typeface="Consolas"/>
                <a:cs typeface="Consolas"/>
                <a:sym typeface="Consolas"/>
              </a:rPr>
              <a:t>]</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chunk_size = math.ceil(num_rows / num_chunks)</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chunks = []</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i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range(</a:t>
            </a:r>
            <a:r>
              <a:rPr lang="en" sz="1000">
                <a:solidFill>
                  <a:srgbClr val="D19A66"/>
                </a:solidFill>
                <a:highlight>
                  <a:srgbClr val="282C34"/>
                </a:highlight>
                <a:latin typeface="Consolas"/>
                <a:ea typeface="Consolas"/>
                <a:cs typeface="Consolas"/>
                <a:sym typeface="Consolas"/>
              </a:rPr>
              <a:t>0</a:t>
            </a:r>
            <a:r>
              <a:rPr lang="en" sz="1000">
                <a:solidFill>
                  <a:srgbClr val="ABB2BF"/>
                </a:solidFill>
                <a:highlight>
                  <a:srgbClr val="282C34"/>
                </a:highlight>
                <a:latin typeface="Consolas"/>
                <a:ea typeface="Consolas"/>
                <a:cs typeface="Consolas"/>
                <a:sym typeface="Consolas"/>
              </a:rPr>
              <a:t>, num_rows, chunk_size):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 = df[i:i + chunk_size]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chunks.append(chunk)</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return</a:t>
            </a:r>
            <a:r>
              <a:rPr lang="en" sz="1000">
                <a:solidFill>
                  <a:srgbClr val="ABB2BF"/>
                </a:solidFill>
                <a:highlight>
                  <a:srgbClr val="282C34"/>
                </a:highlight>
                <a:latin typeface="Consolas"/>
                <a:ea typeface="Consolas"/>
                <a:cs typeface="Consolas"/>
                <a:sym typeface="Consolas"/>
              </a:rPr>
              <a:t> chunks</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C678DD"/>
                </a:solidFill>
                <a:highlight>
                  <a:srgbClr val="282C34"/>
                </a:highlight>
                <a:latin typeface="Consolas"/>
                <a:ea typeface="Consolas"/>
                <a:cs typeface="Consolas"/>
                <a:sym typeface="Consolas"/>
              </a:rPr>
              <a:t>def</a:t>
            </a:r>
            <a:r>
              <a:rPr lang="en" sz="1000">
                <a:solidFill>
                  <a:srgbClr val="ABB2BF"/>
                </a:solidFill>
                <a:highlight>
                  <a:srgbClr val="282C34"/>
                </a:highlight>
                <a:latin typeface="Consolas"/>
                <a:ea typeface="Consolas"/>
                <a:cs typeface="Consolas"/>
                <a:sym typeface="Consolas"/>
              </a:rPr>
              <a:t> </a:t>
            </a:r>
            <a:r>
              <a:rPr lang="en" sz="1000">
                <a:solidFill>
                  <a:srgbClr val="61AEEE"/>
                </a:solidFill>
                <a:highlight>
                  <a:srgbClr val="282C34"/>
                </a:highlight>
                <a:latin typeface="Consolas"/>
                <a:ea typeface="Consolas"/>
                <a:cs typeface="Consolas"/>
                <a:sym typeface="Consolas"/>
              </a:rPr>
              <a:t>count_industries</a:t>
            </a:r>
            <a:r>
              <a:rPr lang="en" sz="1000">
                <a:solidFill>
                  <a:srgbClr val="ABB2BF"/>
                </a:solidFill>
                <a:highlight>
                  <a:srgbClr val="282C34"/>
                </a:highlight>
                <a:latin typeface="Consolas"/>
                <a:ea typeface="Consolas"/>
                <a:cs typeface="Consolas"/>
                <a:sym typeface="Consolas"/>
              </a:rPr>
              <a:t>(df, industries):</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people_in_industries = {}</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industry_name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industries:</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people_in_industries[industry_name] = df[</a:t>
            </a:r>
            <a:r>
              <a:rPr lang="en" sz="1000">
                <a:solidFill>
                  <a:srgbClr val="98C379"/>
                </a:solidFill>
                <a:highlight>
                  <a:srgbClr val="282C34"/>
                </a:highlight>
                <a:latin typeface="Consolas"/>
                <a:ea typeface="Consolas"/>
                <a:cs typeface="Consolas"/>
                <a:sym typeface="Consolas"/>
              </a:rPr>
              <a:t>'Industry'</a:t>
            </a:r>
            <a:r>
              <a:rPr lang="en" sz="1000">
                <a:solidFill>
                  <a:srgbClr val="ABB2BF"/>
                </a:solidFill>
                <a:highlight>
                  <a:srgbClr val="282C34"/>
                </a:highlight>
                <a:latin typeface="Consolas"/>
                <a:ea typeface="Consolas"/>
                <a:cs typeface="Consolas"/>
                <a:sym typeface="Consolas"/>
              </a:rPr>
              <a:t>].str.count(industry_name).sum()</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return</a:t>
            </a:r>
            <a:r>
              <a:rPr lang="en" sz="1000">
                <a:solidFill>
                  <a:srgbClr val="ABB2BF"/>
                </a:solidFill>
                <a:highlight>
                  <a:srgbClr val="282C34"/>
                </a:highlight>
                <a:latin typeface="Consolas"/>
                <a:ea typeface="Consolas"/>
                <a:cs typeface="Consolas"/>
                <a:sym typeface="Consolas"/>
              </a:rPr>
              <a:t> people_in_industries</a:t>
            </a:r>
            <a:br>
              <a:rPr lang="en" sz="1000">
                <a:solidFill>
                  <a:srgbClr val="282C34"/>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richest_people = pd.read_csv('TopRichestInWorld.csv')</a:t>
            </a: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industries = richest_people['Industry'].unique()</a:t>
            </a: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rp_chunks = make_chunks(richest_people, 8)</a:t>
            </a:r>
            <a:br>
              <a:rPr lang="en" sz="1000">
                <a:solidFill>
                  <a:srgbClr val="282C34"/>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with ProcessPoolExecutor() as exe:</a:t>
            </a: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    processes = [exe.submit(count_industries, chunk, industries) for chunk in rp_chunks]</a:t>
            </a:r>
            <a:br>
              <a:rPr lang="en" sz="1000">
                <a:solidFill>
                  <a:srgbClr val="282C34"/>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282C34"/>
                </a:solidFill>
                <a:highlight>
                  <a:srgbClr val="282C34"/>
                </a:highlight>
                <a:latin typeface="Consolas"/>
                <a:ea typeface="Consolas"/>
                <a:cs typeface="Consolas"/>
                <a:sym typeface="Consolas"/>
              </a:rPr>
              <a:t>results = [process.result() for process in processes]</a:t>
            </a:r>
            <a:br>
              <a:rPr lang="en" sz="1000">
                <a:solidFill>
                  <a:srgbClr val="282C34"/>
                </a:solidFill>
                <a:highlight>
                  <a:srgbClr val="282C34"/>
                </a:highlight>
                <a:latin typeface="Consolas"/>
                <a:ea typeface="Consolas"/>
                <a:cs typeface="Consolas"/>
                <a:sym typeface="Consolas"/>
              </a:rPr>
            </a:br>
            <a:endParaRPr sz="1000">
              <a:solidFill>
                <a:srgbClr val="282C34"/>
              </a:solidFill>
              <a:highlight>
                <a:srgbClr val="282C34"/>
              </a:highlight>
              <a:latin typeface="Consolas"/>
              <a:ea typeface="Consolas"/>
              <a:cs typeface="Consolas"/>
              <a:sym typeface="Consolas"/>
            </a:endParaRPr>
          </a:p>
        </p:txBody>
      </p:sp>
      <p:sp>
        <p:nvSpPr>
          <p:cNvPr id="286" name="Google Shape;286;p27"/>
          <p:cNvSpPr/>
          <p:nvPr/>
        </p:nvSpPr>
        <p:spPr>
          <a:xfrm>
            <a:off x="439353" y="1549475"/>
            <a:ext cx="5006400" cy="11679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txBox="1"/>
          <p:nvPr>
            <p:ph idx="1" type="body"/>
          </p:nvPr>
        </p:nvSpPr>
        <p:spPr>
          <a:xfrm>
            <a:off x="4159800" y="1489825"/>
            <a:ext cx="4790100" cy="3552900"/>
          </a:xfrm>
          <a:prstGeom prst="rect">
            <a:avLst/>
          </a:prstGeom>
          <a:solidFill>
            <a:srgbClr val="282C34"/>
          </a:solidFill>
          <a:effectLst>
            <a:outerShdw blurRad="457200" rotWithShape="0" algn="bl" dir="10980000" dist="104775">
              <a:srgbClr val="B7B7B7">
                <a:alpha val="18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C678DD"/>
                </a:solidFill>
                <a:highlight>
                  <a:srgbClr val="282C34"/>
                </a:highlight>
                <a:latin typeface="Consolas"/>
                <a:ea typeface="Consolas"/>
                <a:cs typeface="Consolas"/>
                <a:sym typeface="Consolas"/>
              </a:rPr>
              <a:t>def</a:t>
            </a:r>
            <a:r>
              <a:rPr lang="en" sz="1300">
                <a:solidFill>
                  <a:srgbClr val="ABB2BF"/>
                </a:solidFill>
                <a:highlight>
                  <a:srgbClr val="282C34"/>
                </a:highlight>
                <a:latin typeface="Consolas"/>
                <a:ea typeface="Consolas"/>
                <a:cs typeface="Consolas"/>
                <a:sym typeface="Consolas"/>
              </a:rPr>
              <a:t> </a:t>
            </a:r>
            <a:r>
              <a:rPr lang="en" sz="1300">
                <a:solidFill>
                  <a:srgbClr val="61AEEE"/>
                </a:solidFill>
                <a:highlight>
                  <a:srgbClr val="282C34"/>
                </a:highlight>
                <a:latin typeface="Consolas"/>
                <a:ea typeface="Consolas"/>
                <a:cs typeface="Consolas"/>
                <a:sym typeface="Consolas"/>
              </a:rPr>
              <a:t>make_chunks</a:t>
            </a:r>
            <a:r>
              <a:rPr lang="en" sz="1300">
                <a:solidFill>
                  <a:srgbClr val="ABB2BF"/>
                </a:solidFill>
                <a:highlight>
                  <a:srgbClr val="282C34"/>
                </a:highlight>
                <a:latin typeface="Consolas"/>
                <a:ea typeface="Consolas"/>
                <a:cs typeface="Consolas"/>
                <a:sym typeface="Consolas"/>
              </a:rPr>
              <a:t>(df, num_chunks):</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num_rows = df.shape[</a:t>
            </a:r>
            <a:r>
              <a:rPr lang="en" sz="1300">
                <a:solidFill>
                  <a:srgbClr val="D19A66"/>
                </a:solidFill>
                <a:highlight>
                  <a:srgbClr val="282C34"/>
                </a:highlight>
                <a:latin typeface="Consolas"/>
                <a:ea typeface="Consolas"/>
                <a:cs typeface="Consolas"/>
                <a:sym typeface="Consolas"/>
              </a:rPr>
              <a:t>0</a:t>
            </a:r>
            <a:r>
              <a:rPr lang="en" sz="1300">
                <a:solidFill>
                  <a:srgbClr val="ABB2BF"/>
                </a:solidFill>
                <a:highlight>
                  <a:srgbClr val="282C34"/>
                </a:highlight>
                <a:latin typeface="Consolas"/>
                <a:ea typeface="Consolas"/>
                <a:cs typeface="Consolas"/>
                <a:sym typeface="Consolas"/>
              </a:rPr>
              <a:t>]</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chunk_size = math.ceil(num_rows / num_chunks)</a:t>
            </a:r>
            <a:br>
              <a:rPr lang="en" sz="1300">
                <a:solidFill>
                  <a:srgbClr val="ABB2BF"/>
                </a:solidFill>
                <a:highlight>
                  <a:srgbClr val="282C34"/>
                </a:highlight>
                <a:latin typeface="Consolas"/>
                <a:ea typeface="Consolas"/>
                <a:cs typeface="Consolas"/>
                <a:sym typeface="Consolas"/>
              </a:rPr>
            </a:b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chunks = []</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a:t>
            </a:r>
            <a:r>
              <a:rPr lang="en" sz="1300">
                <a:solidFill>
                  <a:srgbClr val="C678DD"/>
                </a:solidFill>
                <a:highlight>
                  <a:srgbClr val="282C34"/>
                </a:highlight>
                <a:latin typeface="Consolas"/>
                <a:ea typeface="Consolas"/>
                <a:cs typeface="Consolas"/>
                <a:sym typeface="Consolas"/>
              </a:rPr>
              <a:t>for</a:t>
            </a:r>
            <a:r>
              <a:rPr lang="en" sz="1300">
                <a:solidFill>
                  <a:srgbClr val="ABB2BF"/>
                </a:solidFill>
                <a:highlight>
                  <a:srgbClr val="282C34"/>
                </a:highlight>
                <a:latin typeface="Consolas"/>
                <a:ea typeface="Consolas"/>
                <a:cs typeface="Consolas"/>
                <a:sym typeface="Consolas"/>
              </a:rPr>
              <a:t> i </a:t>
            </a:r>
            <a:r>
              <a:rPr lang="en" sz="1300">
                <a:solidFill>
                  <a:srgbClr val="C678DD"/>
                </a:solidFill>
                <a:highlight>
                  <a:srgbClr val="282C34"/>
                </a:highlight>
                <a:latin typeface="Consolas"/>
                <a:ea typeface="Consolas"/>
                <a:cs typeface="Consolas"/>
                <a:sym typeface="Consolas"/>
              </a:rPr>
              <a:t>in</a:t>
            </a:r>
            <a:r>
              <a:rPr lang="en" sz="1300">
                <a:solidFill>
                  <a:srgbClr val="ABB2BF"/>
                </a:solidFill>
                <a:highlight>
                  <a:srgbClr val="282C34"/>
                </a:highlight>
                <a:latin typeface="Consolas"/>
                <a:ea typeface="Consolas"/>
                <a:cs typeface="Consolas"/>
                <a:sym typeface="Consolas"/>
              </a:rPr>
              <a:t> range(</a:t>
            </a:r>
            <a:r>
              <a:rPr lang="en" sz="1300">
                <a:solidFill>
                  <a:srgbClr val="D19A66"/>
                </a:solidFill>
                <a:highlight>
                  <a:srgbClr val="282C34"/>
                </a:highlight>
                <a:latin typeface="Consolas"/>
                <a:ea typeface="Consolas"/>
                <a:cs typeface="Consolas"/>
                <a:sym typeface="Consolas"/>
              </a:rPr>
              <a:t>0</a:t>
            </a:r>
            <a:r>
              <a:rPr lang="en" sz="1300">
                <a:solidFill>
                  <a:srgbClr val="ABB2BF"/>
                </a:solidFill>
                <a:highlight>
                  <a:srgbClr val="282C34"/>
                </a:highlight>
                <a:latin typeface="Consolas"/>
                <a:ea typeface="Consolas"/>
                <a:cs typeface="Consolas"/>
                <a:sym typeface="Consolas"/>
              </a:rPr>
              <a:t>, num_rows, chunk_size):</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chunk = df[i:i + chunk_size]</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chunks.append(chunk)</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a:t>
            </a:r>
            <a:r>
              <a:rPr lang="en" sz="1300">
                <a:solidFill>
                  <a:srgbClr val="C678DD"/>
                </a:solidFill>
                <a:highlight>
                  <a:srgbClr val="282C34"/>
                </a:highlight>
                <a:latin typeface="Consolas"/>
                <a:ea typeface="Consolas"/>
                <a:cs typeface="Consolas"/>
                <a:sym typeface="Consolas"/>
              </a:rPr>
              <a:t>return</a:t>
            </a:r>
            <a:r>
              <a:rPr lang="en" sz="1300">
                <a:solidFill>
                  <a:srgbClr val="ABB2BF"/>
                </a:solidFill>
                <a:highlight>
                  <a:srgbClr val="282C34"/>
                </a:highlight>
                <a:latin typeface="Consolas"/>
                <a:ea typeface="Consolas"/>
                <a:cs typeface="Consolas"/>
                <a:sym typeface="Consolas"/>
              </a:rPr>
              <a:t> chunks</a:t>
            </a:r>
            <a:endParaRPr sz="2100"/>
          </a:p>
        </p:txBody>
      </p:sp>
      <p:sp>
        <p:nvSpPr>
          <p:cNvPr id="288" name="Google Shape;288;p27"/>
          <p:cNvSpPr/>
          <p:nvPr/>
        </p:nvSpPr>
        <p:spPr>
          <a:xfrm>
            <a:off x="439350" y="2802025"/>
            <a:ext cx="5006400" cy="9657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txBox="1"/>
          <p:nvPr>
            <p:ph idx="1" type="body"/>
          </p:nvPr>
        </p:nvSpPr>
        <p:spPr>
          <a:xfrm>
            <a:off x="4159800" y="1489825"/>
            <a:ext cx="4790100" cy="3552900"/>
          </a:xfrm>
          <a:prstGeom prst="rect">
            <a:avLst/>
          </a:prstGeom>
          <a:solidFill>
            <a:srgbClr val="282C34"/>
          </a:solidFill>
          <a:effectLst>
            <a:outerShdw blurRad="457200" rotWithShape="0" algn="bl" dir="10980000" dist="104775">
              <a:srgbClr val="B7B7B7">
                <a:alpha val="18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C678DD"/>
                </a:solidFill>
                <a:highlight>
                  <a:srgbClr val="282C34"/>
                </a:highlight>
                <a:latin typeface="Consolas"/>
                <a:ea typeface="Consolas"/>
                <a:cs typeface="Consolas"/>
                <a:sym typeface="Consolas"/>
              </a:rPr>
              <a:t>def</a:t>
            </a:r>
            <a:r>
              <a:rPr lang="en" sz="1300">
                <a:solidFill>
                  <a:srgbClr val="ABB2BF"/>
                </a:solidFill>
                <a:highlight>
                  <a:srgbClr val="282C34"/>
                </a:highlight>
                <a:latin typeface="Consolas"/>
                <a:ea typeface="Consolas"/>
                <a:cs typeface="Consolas"/>
                <a:sym typeface="Consolas"/>
              </a:rPr>
              <a:t> </a:t>
            </a:r>
            <a:r>
              <a:rPr lang="en" sz="1300">
                <a:solidFill>
                  <a:srgbClr val="61AEEE"/>
                </a:solidFill>
                <a:highlight>
                  <a:srgbClr val="282C34"/>
                </a:highlight>
                <a:latin typeface="Consolas"/>
                <a:ea typeface="Consolas"/>
                <a:cs typeface="Consolas"/>
                <a:sym typeface="Consolas"/>
              </a:rPr>
              <a:t>count_industries</a:t>
            </a:r>
            <a:r>
              <a:rPr lang="en" sz="1300">
                <a:solidFill>
                  <a:srgbClr val="ABB2BF"/>
                </a:solidFill>
                <a:highlight>
                  <a:srgbClr val="282C34"/>
                </a:highlight>
                <a:latin typeface="Consolas"/>
                <a:ea typeface="Consolas"/>
                <a:cs typeface="Consolas"/>
                <a:sym typeface="Consolas"/>
              </a:rPr>
              <a:t>(df, industries):</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people_in_industries = {}</a:t>
            </a:r>
            <a:br>
              <a:rPr lang="en" sz="1300">
                <a:solidFill>
                  <a:srgbClr val="ABB2BF"/>
                </a:solidFill>
                <a:highlight>
                  <a:srgbClr val="282C34"/>
                </a:highlight>
                <a:latin typeface="Consolas"/>
                <a:ea typeface="Consolas"/>
                <a:cs typeface="Consolas"/>
                <a:sym typeface="Consolas"/>
              </a:rPr>
            </a:b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a:t>
            </a:r>
            <a:r>
              <a:rPr lang="en" sz="1300">
                <a:solidFill>
                  <a:srgbClr val="C678DD"/>
                </a:solidFill>
                <a:highlight>
                  <a:srgbClr val="282C34"/>
                </a:highlight>
                <a:latin typeface="Consolas"/>
                <a:ea typeface="Consolas"/>
                <a:cs typeface="Consolas"/>
                <a:sym typeface="Consolas"/>
              </a:rPr>
              <a:t>for</a:t>
            </a:r>
            <a:r>
              <a:rPr lang="en" sz="1300">
                <a:solidFill>
                  <a:srgbClr val="ABB2BF"/>
                </a:solidFill>
                <a:highlight>
                  <a:srgbClr val="282C34"/>
                </a:highlight>
                <a:latin typeface="Consolas"/>
                <a:ea typeface="Consolas"/>
                <a:cs typeface="Consolas"/>
                <a:sym typeface="Consolas"/>
              </a:rPr>
              <a:t> industry_name </a:t>
            </a:r>
            <a:r>
              <a:rPr lang="en" sz="1300">
                <a:solidFill>
                  <a:srgbClr val="C678DD"/>
                </a:solidFill>
                <a:highlight>
                  <a:srgbClr val="282C34"/>
                </a:highlight>
                <a:latin typeface="Consolas"/>
                <a:ea typeface="Consolas"/>
                <a:cs typeface="Consolas"/>
                <a:sym typeface="Consolas"/>
              </a:rPr>
              <a:t>in</a:t>
            </a:r>
            <a:r>
              <a:rPr lang="en" sz="1300">
                <a:solidFill>
                  <a:srgbClr val="ABB2BF"/>
                </a:solidFill>
                <a:highlight>
                  <a:srgbClr val="282C34"/>
                </a:highlight>
                <a:latin typeface="Consolas"/>
                <a:ea typeface="Consolas"/>
                <a:cs typeface="Consolas"/>
                <a:sym typeface="Consolas"/>
              </a:rPr>
              <a:t> industries:</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people_in_industries[industry_name] = df[</a:t>
            </a:r>
            <a:r>
              <a:rPr lang="en" sz="1300">
                <a:solidFill>
                  <a:srgbClr val="98C379"/>
                </a:solidFill>
                <a:highlight>
                  <a:srgbClr val="282C34"/>
                </a:highlight>
                <a:latin typeface="Consolas"/>
                <a:ea typeface="Consolas"/>
                <a:cs typeface="Consolas"/>
                <a:sym typeface="Consolas"/>
              </a:rPr>
              <a:t>'Industry'</a:t>
            </a:r>
            <a:r>
              <a:rPr lang="en" sz="1300">
                <a:solidFill>
                  <a:srgbClr val="ABB2BF"/>
                </a:solidFill>
                <a:highlight>
                  <a:srgbClr val="282C34"/>
                </a:highlight>
                <a:latin typeface="Consolas"/>
                <a:ea typeface="Consolas"/>
                <a:cs typeface="Consolas"/>
                <a:sym typeface="Consolas"/>
              </a:rPr>
              <a:t>].str.count(industry_name).sum()</a:t>
            </a:r>
            <a:br>
              <a:rPr lang="en" sz="1300">
                <a:solidFill>
                  <a:srgbClr val="ABB2BF"/>
                </a:solidFill>
                <a:highlight>
                  <a:srgbClr val="282C34"/>
                </a:highlight>
                <a:latin typeface="Consolas"/>
                <a:ea typeface="Consolas"/>
                <a:cs typeface="Consolas"/>
                <a:sym typeface="Consolas"/>
              </a:rPr>
            </a:b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a:t>
            </a:r>
            <a:r>
              <a:rPr lang="en" sz="1300">
                <a:solidFill>
                  <a:srgbClr val="C678DD"/>
                </a:solidFill>
                <a:highlight>
                  <a:srgbClr val="282C34"/>
                </a:highlight>
                <a:latin typeface="Consolas"/>
                <a:ea typeface="Consolas"/>
                <a:cs typeface="Consolas"/>
                <a:sym typeface="Consolas"/>
              </a:rPr>
              <a:t>return</a:t>
            </a:r>
            <a:r>
              <a:rPr lang="en" sz="1300">
                <a:solidFill>
                  <a:srgbClr val="ABB2BF"/>
                </a:solidFill>
                <a:highlight>
                  <a:srgbClr val="282C34"/>
                </a:highlight>
                <a:latin typeface="Consolas"/>
                <a:ea typeface="Consolas"/>
                <a:cs typeface="Consolas"/>
                <a:sym typeface="Consolas"/>
              </a:rPr>
              <a:t> people_in_industries</a:t>
            </a:r>
            <a:br>
              <a:rPr lang="en" sz="1300">
                <a:solidFill>
                  <a:srgbClr val="282C34"/>
                </a:solidFill>
                <a:highlight>
                  <a:srgbClr val="282C34"/>
                </a:highlight>
                <a:latin typeface="Consolas"/>
                <a:ea typeface="Consolas"/>
                <a:cs typeface="Consolas"/>
                <a:sym typeface="Consolas"/>
              </a:rPr>
            </a:br>
            <a:endParaRPr sz="2400"/>
          </a:p>
        </p:txBody>
      </p:sp>
      <p:sp>
        <p:nvSpPr>
          <p:cNvPr id="290" name="Google Shape;290;p27"/>
          <p:cNvSpPr txBox="1"/>
          <p:nvPr/>
        </p:nvSpPr>
        <p:spPr>
          <a:xfrm>
            <a:off x="387900" y="1489825"/>
            <a:ext cx="5207700" cy="3552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1000">
                <a:solidFill>
                  <a:srgbClr val="C678DD"/>
                </a:solidFill>
                <a:highlight>
                  <a:srgbClr val="282C34"/>
                </a:highlight>
                <a:latin typeface="Consolas"/>
                <a:ea typeface="Consolas"/>
                <a:cs typeface="Consolas"/>
                <a:sym typeface="Consolas"/>
              </a:rPr>
              <a:t>def</a:t>
            </a:r>
            <a:r>
              <a:rPr lang="en" sz="1000">
                <a:solidFill>
                  <a:srgbClr val="ABB2BF"/>
                </a:solidFill>
                <a:highlight>
                  <a:srgbClr val="282C34"/>
                </a:highlight>
                <a:latin typeface="Consolas"/>
                <a:ea typeface="Consolas"/>
                <a:cs typeface="Consolas"/>
                <a:sym typeface="Consolas"/>
              </a:rPr>
              <a:t> </a:t>
            </a:r>
            <a:r>
              <a:rPr lang="en" sz="1000">
                <a:solidFill>
                  <a:srgbClr val="61AEEE"/>
                </a:solidFill>
                <a:highlight>
                  <a:srgbClr val="282C34"/>
                </a:highlight>
                <a:latin typeface="Consolas"/>
                <a:ea typeface="Consolas"/>
                <a:cs typeface="Consolas"/>
                <a:sym typeface="Consolas"/>
              </a:rPr>
              <a:t>make_chunks</a:t>
            </a:r>
            <a:r>
              <a:rPr lang="en" sz="1000">
                <a:solidFill>
                  <a:srgbClr val="ABB2BF"/>
                </a:solidFill>
                <a:highlight>
                  <a:srgbClr val="282C34"/>
                </a:highlight>
                <a:latin typeface="Consolas"/>
                <a:ea typeface="Consolas"/>
                <a:cs typeface="Consolas"/>
                <a:sym typeface="Consolas"/>
              </a:rPr>
              <a:t>(df, num_chunks):</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num_rows = df.shape[</a:t>
            </a:r>
            <a:r>
              <a:rPr lang="en" sz="1000">
                <a:solidFill>
                  <a:srgbClr val="D19A66"/>
                </a:solidFill>
                <a:highlight>
                  <a:srgbClr val="282C34"/>
                </a:highlight>
                <a:latin typeface="Consolas"/>
                <a:ea typeface="Consolas"/>
                <a:cs typeface="Consolas"/>
                <a:sym typeface="Consolas"/>
              </a:rPr>
              <a:t>0</a:t>
            </a:r>
            <a:r>
              <a:rPr lang="en" sz="1000">
                <a:solidFill>
                  <a:srgbClr val="ABB2BF"/>
                </a:solidFill>
                <a:highlight>
                  <a:srgbClr val="282C34"/>
                </a:highlight>
                <a:latin typeface="Consolas"/>
                <a:ea typeface="Consolas"/>
                <a:cs typeface="Consolas"/>
                <a:sym typeface="Consolas"/>
              </a:rPr>
              <a:t>]</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chunk_size = math.ceil(num_rows / num_chunks)</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chunks = []</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i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range(</a:t>
            </a:r>
            <a:r>
              <a:rPr lang="en" sz="1000">
                <a:solidFill>
                  <a:srgbClr val="D19A66"/>
                </a:solidFill>
                <a:highlight>
                  <a:srgbClr val="282C34"/>
                </a:highlight>
                <a:latin typeface="Consolas"/>
                <a:ea typeface="Consolas"/>
                <a:cs typeface="Consolas"/>
                <a:sym typeface="Consolas"/>
              </a:rPr>
              <a:t>0</a:t>
            </a:r>
            <a:r>
              <a:rPr lang="en" sz="1000">
                <a:solidFill>
                  <a:srgbClr val="ABB2BF"/>
                </a:solidFill>
                <a:highlight>
                  <a:srgbClr val="282C34"/>
                </a:highlight>
                <a:latin typeface="Consolas"/>
                <a:ea typeface="Consolas"/>
                <a:cs typeface="Consolas"/>
                <a:sym typeface="Consolas"/>
              </a:rPr>
              <a:t>, num_rows, chunk_size):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 = df[i:i + chunk_size]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chunks.append(chunk)</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return</a:t>
            </a:r>
            <a:r>
              <a:rPr lang="en" sz="1000">
                <a:solidFill>
                  <a:srgbClr val="ABB2BF"/>
                </a:solidFill>
                <a:highlight>
                  <a:srgbClr val="282C34"/>
                </a:highlight>
                <a:latin typeface="Consolas"/>
                <a:ea typeface="Consolas"/>
                <a:cs typeface="Consolas"/>
                <a:sym typeface="Consolas"/>
              </a:rPr>
              <a:t> chunks</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C678DD"/>
                </a:solidFill>
                <a:highlight>
                  <a:srgbClr val="282C34"/>
                </a:highlight>
                <a:latin typeface="Consolas"/>
                <a:ea typeface="Consolas"/>
                <a:cs typeface="Consolas"/>
                <a:sym typeface="Consolas"/>
              </a:rPr>
              <a:t>def</a:t>
            </a:r>
            <a:r>
              <a:rPr lang="en" sz="1000">
                <a:solidFill>
                  <a:srgbClr val="ABB2BF"/>
                </a:solidFill>
                <a:highlight>
                  <a:srgbClr val="282C34"/>
                </a:highlight>
                <a:latin typeface="Consolas"/>
                <a:ea typeface="Consolas"/>
                <a:cs typeface="Consolas"/>
                <a:sym typeface="Consolas"/>
              </a:rPr>
              <a:t> </a:t>
            </a:r>
            <a:r>
              <a:rPr lang="en" sz="1000">
                <a:solidFill>
                  <a:srgbClr val="61AEEE"/>
                </a:solidFill>
                <a:highlight>
                  <a:srgbClr val="282C34"/>
                </a:highlight>
                <a:latin typeface="Consolas"/>
                <a:ea typeface="Consolas"/>
                <a:cs typeface="Consolas"/>
                <a:sym typeface="Consolas"/>
              </a:rPr>
              <a:t>count_industries</a:t>
            </a:r>
            <a:r>
              <a:rPr lang="en" sz="1000">
                <a:solidFill>
                  <a:srgbClr val="ABB2BF"/>
                </a:solidFill>
                <a:highlight>
                  <a:srgbClr val="282C34"/>
                </a:highlight>
                <a:latin typeface="Consolas"/>
                <a:ea typeface="Consolas"/>
                <a:cs typeface="Consolas"/>
                <a:sym typeface="Consolas"/>
              </a:rPr>
              <a:t>(df, industries):</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people_in_industries = {}</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industry_name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industries:</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people_in_industries[industry_name] = df[</a:t>
            </a:r>
            <a:r>
              <a:rPr lang="en" sz="1000">
                <a:solidFill>
                  <a:srgbClr val="98C379"/>
                </a:solidFill>
                <a:highlight>
                  <a:srgbClr val="282C34"/>
                </a:highlight>
                <a:latin typeface="Consolas"/>
                <a:ea typeface="Consolas"/>
                <a:cs typeface="Consolas"/>
                <a:sym typeface="Consolas"/>
              </a:rPr>
              <a:t>'Industry'</a:t>
            </a:r>
            <a:r>
              <a:rPr lang="en" sz="1000">
                <a:solidFill>
                  <a:srgbClr val="ABB2BF"/>
                </a:solidFill>
                <a:highlight>
                  <a:srgbClr val="282C34"/>
                </a:highlight>
                <a:latin typeface="Consolas"/>
                <a:ea typeface="Consolas"/>
                <a:cs typeface="Consolas"/>
                <a:sym typeface="Consolas"/>
              </a:rPr>
              <a:t>].str.count(industry_name).sum()</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a:t>
            </a:r>
            <a:r>
              <a:rPr lang="en" sz="1000">
                <a:solidFill>
                  <a:srgbClr val="C678DD"/>
                </a:solidFill>
                <a:highlight>
                  <a:srgbClr val="282C34"/>
                </a:highlight>
                <a:latin typeface="Consolas"/>
                <a:ea typeface="Consolas"/>
                <a:cs typeface="Consolas"/>
                <a:sym typeface="Consolas"/>
              </a:rPr>
              <a:t>return</a:t>
            </a:r>
            <a:r>
              <a:rPr lang="en" sz="1000">
                <a:solidFill>
                  <a:srgbClr val="ABB2BF"/>
                </a:solidFill>
                <a:highlight>
                  <a:srgbClr val="282C34"/>
                </a:highlight>
                <a:latin typeface="Consolas"/>
                <a:ea typeface="Consolas"/>
                <a:cs typeface="Consolas"/>
                <a:sym typeface="Consolas"/>
              </a:rPr>
              <a:t> people_in_industries</a:t>
            </a:r>
            <a:br>
              <a:rPr lang="en" sz="1000">
                <a:solidFill>
                  <a:srgbClr val="282C34"/>
                </a:solidFill>
                <a:highlight>
                  <a:srgbClr val="282C34"/>
                </a:highlight>
                <a:latin typeface="Consolas"/>
                <a:ea typeface="Consolas"/>
                <a:cs typeface="Consolas"/>
                <a:sym typeface="Consolas"/>
              </a:rPr>
            </a:br>
            <a:br>
              <a:rPr lang="en" sz="1000">
                <a:solidFill>
                  <a:srgbClr val="282C34"/>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richest_people = pd.read_csv(</a:t>
            </a:r>
            <a:r>
              <a:rPr lang="en" sz="1000">
                <a:solidFill>
                  <a:srgbClr val="98C379"/>
                </a:solidFill>
                <a:highlight>
                  <a:srgbClr val="282C34"/>
                </a:highlight>
                <a:latin typeface="Consolas"/>
                <a:ea typeface="Consolas"/>
                <a:cs typeface="Consolas"/>
                <a:sym typeface="Consolas"/>
              </a:rPr>
              <a:t>'TopRichestInWorld.csv'</a:t>
            </a:r>
            <a:r>
              <a:rPr lang="en" sz="1000">
                <a:solidFill>
                  <a:srgbClr val="ABB2BF"/>
                </a:solidFill>
                <a:highlight>
                  <a:srgbClr val="282C34"/>
                </a:highlight>
                <a:latin typeface="Consolas"/>
                <a:ea typeface="Consolas"/>
                <a:cs typeface="Consolas"/>
                <a:sym typeface="Consolas"/>
              </a:rPr>
              <a:t>)</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industries = richest_people[</a:t>
            </a:r>
            <a:r>
              <a:rPr lang="en" sz="1000">
                <a:solidFill>
                  <a:srgbClr val="98C379"/>
                </a:solidFill>
                <a:highlight>
                  <a:srgbClr val="282C34"/>
                </a:highlight>
                <a:latin typeface="Consolas"/>
                <a:ea typeface="Consolas"/>
                <a:cs typeface="Consolas"/>
                <a:sym typeface="Consolas"/>
              </a:rPr>
              <a:t>'Industry'</a:t>
            </a:r>
            <a:r>
              <a:rPr lang="en" sz="1000">
                <a:solidFill>
                  <a:srgbClr val="ABB2BF"/>
                </a:solidFill>
                <a:highlight>
                  <a:srgbClr val="282C34"/>
                </a:highlight>
                <a:latin typeface="Consolas"/>
                <a:ea typeface="Consolas"/>
                <a:cs typeface="Consolas"/>
                <a:sym typeface="Consolas"/>
              </a:rPr>
              <a:t>].unique()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rp_chunks = make_chunks(richest_people, </a:t>
            </a:r>
            <a:r>
              <a:rPr lang="en" sz="1000">
                <a:solidFill>
                  <a:srgbClr val="D19A66"/>
                </a:solidFill>
                <a:highlight>
                  <a:srgbClr val="282C34"/>
                </a:highlight>
                <a:latin typeface="Consolas"/>
                <a:ea typeface="Consolas"/>
                <a:cs typeface="Consolas"/>
                <a:sym typeface="Consolas"/>
              </a:rPr>
              <a:t>8</a:t>
            </a:r>
            <a:r>
              <a:rPr lang="en" sz="1000">
                <a:solidFill>
                  <a:srgbClr val="ABB2BF"/>
                </a:solidFill>
                <a:highlight>
                  <a:srgbClr val="282C34"/>
                </a:highlight>
                <a:latin typeface="Consolas"/>
                <a:ea typeface="Consolas"/>
                <a:cs typeface="Consolas"/>
                <a:sym typeface="Consolas"/>
              </a:rPr>
              <a:t>)</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C678DD"/>
                </a:solidFill>
                <a:highlight>
                  <a:srgbClr val="282C34"/>
                </a:highlight>
                <a:latin typeface="Consolas"/>
                <a:ea typeface="Consolas"/>
                <a:cs typeface="Consolas"/>
                <a:sym typeface="Consolas"/>
              </a:rPr>
              <a:t>with</a:t>
            </a:r>
            <a:r>
              <a:rPr lang="en" sz="1000">
                <a:solidFill>
                  <a:srgbClr val="ABB2BF"/>
                </a:solidFill>
                <a:highlight>
                  <a:srgbClr val="282C34"/>
                </a:highlight>
                <a:latin typeface="Consolas"/>
                <a:ea typeface="Consolas"/>
                <a:cs typeface="Consolas"/>
                <a:sym typeface="Consolas"/>
              </a:rPr>
              <a:t> ProcessPoolExecutor() </a:t>
            </a:r>
            <a:r>
              <a:rPr lang="en" sz="1000">
                <a:solidFill>
                  <a:srgbClr val="C678DD"/>
                </a:solidFill>
                <a:highlight>
                  <a:srgbClr val="282C34"/>
                </a:highlight>
                <a:latin typeface="Consolas"/>
                <a:ea typeface="Consolas"/>
                <a:cs typeface="Consolas"/>
                <a:sym typeface="Consolas"/>
              </a:rPr>
              <a:t>as</a:t>
            </a:r>
            <a:r>
              <a:rPr lang="en" sz="1000">
                <a:solidFill>
                  <a:srgbClr val="ABB2BF"/>
                </a:solidFill>
                <a:highlight>
                  <a:srgbClr val="282C34"/>
                </a:highlight>
                <a:latin typeface="Consolas"/>
                <a:ea typeface="Consolas"/>
                <a:cs typeface="Consolas"/>
                <a:sym typeface="Consolas"/>
              </a:rPr>
              <a:t> exe:</a:t>
            </a: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    processes = [exe.submit(count_industries, chunk, industries)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chunk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rp_chunks]</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results = [process.result()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process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processes]</a:t>
            </a:r>
            <a:br>
              <a:rPr lang="en" sz="1000">
                <a:solidFill>
                  <a:srgbClr val="ABB2BF"/>
                </a:solidFill>
                <a:highlight>
                  <a:srgbClr val="282C34"/>
                </a:highlight>
                <a:latin typeface="Consolas"/>
                <a:ea typeface="Consolas"/>
                <a:cs typeface="Consolas"/>
                <a:sym typeface="Consolas"/>
              </a:rPr>
            </a:br>
            <a:br>
              <a:rPr lang="en" sz="1000">
                <a:solidFill>
                  <a:srgbClr val="ABB2BF"/>
                </a:solidFill>
                <a:highlight>
                  <a:srgbClr val="282C34"/>
                </a:highlight>
                <a:latin typeface="Consolas"/>
                <a:ea typeface="Consolas"/>
                <a:cs typeface="Consolas"/>
                <a:sym typeface="Consolas"/>
              </a:rPr>
            </a:br>
            <a:r>
              <a:rPr lang="en" sz="1000">
                <a:solidFill>
                  <a:srgbClr val="ABB2BF"/>
                </a:solidFill>
                <a:highlight>
                  <a:srgbClr val="282C34"/>
                </a:highlight>
                <a:latin typeface="Consolas"/>
                <a:ea typeface="Consolas"/>
                <a:cs typeface="Consolas"/>
                <a:sym typeface="Consolas"/>
              </a:rPr>
              <a:t>[print(result) </a:t>
            </a:r>
            <a:r>
              <a:rPr lang="en" sz="1000">
                <a:solidFill>
                  <a:srgbClr val="C678DD"/>
                </a:solidFill>
                <a:highlight>
                  <a:srgbClr val="282C34"/>
                </a:highlight>
                <a:latin typeface="Consolas"/>
                <a:ea typeface="Consolas"/>
                <a:cs typeface="Consolas"/>
                <a:sym typeface="Consolas"/>
              </a:rPr>
              <a:t>for</a:t>
            </a:r>
            <a:r>
              <a:rPr lang="en" sz="1000">
                <a:solidFill>
                  <a:srgbClr val="ABB2BF"/>
                </a:solidFill>
                <a:highlight>
                  <a:srgbClr val="282C34"/>
                </a:highlight>
                <a:latin typeface="Consolas"/>
                <a:ea typeface="Consolas"/>
                <a:cs typeface="Consolas"/>
                <a:sym typeface="Consolas"/>
              </a:rPr>
              <a:t> result </a:t>
            </a:r>
            <a:r>
              <a:rPr lang="en" sz="1000">
                <a:solidFill>
                  <a:srgbClr val="C678DD"/>
                </a:solidFill>
                <a:highlight>
                  <a:srgbClr val="282C34"/>
                </a:highlight>
                <a:latin typeface="Consolas"/>
                <a:ea typeface="Consolas"/>
                <a:cs typeface="Consolas"/>
                <a:sym typeface="Consolas"/>
              </a:rPr>
              <a:t>in</a:t>
            </a:r>
            <a:r>
              <a:rPr lang="en" sz="1000">
                <a:solidFill>
                  <a:srgbClr val="ABB2BF"/>
                </a:solidFill>
                <a:highlight>
                  <a:srgbClr val="282C34"/>
                </a:highlight>
                <a:latin typeface="Consolas"/>
                <a:ea typeface="Consolas"/>
                <a:cs typeface="Consolas"/>
                <a:sym typeface="Consolas"/>
              </a:rPr>
              <a:t> results]</a:t>
            </a:r>
            <a:endParaRPr sz="1000">
              <a:solidFill>
                <a:srgbClr val="282C34"/>
              </a:solidFill>
              <a:highlight>
                <a:srgbClr val="282C34"/>
              </a:highlight>
              <a:latin typeface="Consolas"/>
              <a:ea typeface="Consolas"/>
              <a:cs typeface="Consolas"/>
              <a:sym typeface="Consolas"/>
            </a:endParaRPr>
          </a:p>
        </p:txBody>
      </p:sp>
      <p:sp>
        <p:nvSpPr>
          <p:cNvPr id="291" name="Google Shape;291;p27"/>
          <p:cNvSpPr txBox="1"/>
          <p:nvPr>
            <p:ph idx="1" type="body"/>
          </p:nvPr>
        </p:nvSpPr>
        <p:spPr>
          <a:xfrm>
            <a:off x="4159800" y="1489825"/>
            <a:ext cx="4790100" cy="3552900"/>
          </a:xfrm>
          <a:prstGeom prst="rect">
            <a:avLst/>
          </a:prstGeom>
          <a:solidFill>
            <a:srgbClr val="282C34"/>
          </a:solidFill>
          <a:effectLst>
            <a:outerShdw blurRad="457200" rotWithShape="0" algn="bl" dir="10980000" dist="104775">
              <a:srgbClr val="B7B7B7">
                <a:alpha val="18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ABB2BF"/>
                </a:solidFill>
                <a:highlight>
                  <a:srgbClr val="282C34"/>
                </a:highlight>
                <a:latin typeface="Consolas"/>
                <a:ea typeface="Consolas"/>
                <a:cs typeface="Consolas"/>
                <a:sym typeface="Consolas"/>
              </a:rPr>
              <a:t>richest_people = pd.read_csv(</a:t>
            </a:r>
            <a:r>
              <a:rPr lang="en" sz="1300">
                <a:solidFill>
                  <a:srgbClr val="98C379"/>
                </a:solidFill>
                <a:highlight>
                  <a:srgbClr val="282C34"/>
                </a:highlight>
                <a:latin typeface="Consolas"/>
                <a:ea typeface="Consolas"/>
                <a:cs typeface="Consolas"/>
                <a:sym typeface="Consolas"/>
              </a:rPr>
              <a:t>'TopRichestInWorld.csv'</a:t>
            </a:r>
            <a:r>
              <a:rPr lang="en" sz="1300">
                <a:solidFill>
                  <a:srgbClr val="ABB2BF"/>
                </a:solidFill>
                <a:highlight>
                  <a:srgbClr val="282C34"/>
                </a:highlight>
                <a:latin typeface="Consolas"/>
                <a:ea typeface="Consolas"/>
                <a:cs typeface="Consolas"/>
                <a:sym typeface="Consolas"/>
              </a:rPr>
              <a:t>)</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industries = richest_people[</a:t>
            </a:r>
            <a:r>
              <a:rPr lang="en" sz="1300">
                <a:solidFill>
                  <a:srgbClr val="98C379"/>
                </a:solidFill>
                <a:highlight>
                  <a:srgbClr val="282C34"/>
                </a:highlight>
                <a:latin typeface="Consolas"/>
                <a:ea typeface="Consolas"/>
                <a:cs typeface="Consolas"/>
                <a:sym typeface="Consolas"/>
              </a:rPr>
              <a:t>'Industry'</a:t>
            </a:r>
            <a:r>
              <a:rPr lang="en" sz="1300">
                <a:solidFill>
                  <a:srgbClr val="ABB2BF"/>
                </a:solidFill>
                <a:highlight>
                  <a:srgbClr val="282C34"/>
                </a:highlight>
                <a:latin typeface="Consolas"/>
                <a:ea typeface="Consolas"/>
                <a:cs typeface="Consolas"/>
                <a:sym typeface="Consolas"/>
              </a:rPr>
              <a:t>].unique()</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rp_chunks = make_chunks(richest_people, </a:t>
            </a:r>
            <a:r>
              <a:rPr lang="en" sz="1300">
                <a:solidFill>
                  <a:srgbClr val="D19A66"/>
                </a:solidFill>
                <a:highlight>
                  <a:srgbClr val="282C34"/>
                </a:highlight>
                <a:latin typeface="Consolas"/>
                <a:ea typeface="Consolas"/>
                <a:cs typeface="Consolas"/>
                <a:sym typeface="Consolas"/>
              </a:rPr>
              <a:t>8</a:t>
            </a:r>
            <a:r>
              <a:rPr lang="en" sz="1300">
                <a:solidFill>
                  <a:srgbClr val="ABB2BF"/>
                </a:solidFill>
                <a:highlight>
                  <a:srgbClr val="282C34"/>
                </a:highlight>
                <a:latin typeface="Consolas"/>
                <a:ea typeface="Consolas"/>
                <a:cs typeface="Consolas"/>
                <a:sym typeface="Consolas"/>
              </a:rPr>
              <a:t>)</a:t>
            </a:r>
            <a:br>
              <a:rPr lang="en" sz="1300">
                <a:solidFill>
                  <a:srgbClr val="ABB2BF"/>
                </a:solidFill>
                <a:highlight>
                  <a:srgbClr val="282C34"/>
                </a:highlight>
                <a:latin typeface="Consolas"/>
                <a:ea typeface="Consolas"/>
                <a:cs typeface="Consolas"/>
                <a:sym typeface="Consolas"/>
              </a:rPr>
            </a:br>
            <a:br>
              <a:rPr lang="en" sz="1300">
                <a:solidFill>
                  <a:srgbClr val="ABB2BF"/>
                </a:solidFill>
                <a:highlight>
                  <a:srgbClr val="282C34"/>
                </a:highlight>
                <a:latin typeface="Consolas"/>
                <a:ea typeface="Consolas"/>
                <a:cs typeface="Consolas"/>
                <a:sym typeface="Consolas"/>
              </a:rPr>
            </a:br>
            <a:r>
              <a:rPr lang="en" sz="1300">
                <a:solidFill>
                  <a:srgbClr val="C678DD"/>
                </a:solidFill>
                <a:highlight>
                  <a:srgbClr val="282C34"/>
                </a:highlight>
                <a:latin typeface="Consolas"/>
                <a:ea typeface="Consolas"/>
                <a:cs typeface="Consolas"/>
                <a:sym typeface="Consolas"/>
              </a:rPr>
              <a:t>with</a:t>
            </a:r>
            <a:r>
              <a:rPr lang="en" sz="1300">
                <a:solidFill>
                  <a:srgbClr val="ABB2BF"/>
                </a:solidFill>
                <a:highlight>
                  <a:srgbClr val="282C34"/>
                </a:highlight>
                <a:latin typeface="Consolas"/>
                <a:ea typeface="Consolas"/>
                <a:cs typeface="Consolas"/>
                <a:sym typeface="Consolas"/>
              </a:rPr>
              <a:t> ProcessPoolExecutor() </a:t>
            </a:r>
            <a:r>
              <a:rPr lang="en" sz="1300">
                <a:solidFill>
                  <a:srgbClr val="C678DD"/>
                </a:solidFill>
                <a:highlight>
                  <a:srgbClr val="282C34"/>
                </a:highlight>
                <a:latin typeface="Consolas"/>
                <a:ea typeface="Consolas"/>
                <a:cs typeface="Consolas"/>
                <a:sym typeface="Consolas"/>
              </a:rPr>
              <a:t>as</a:t>
            </a:r>
            <a:r>
              <a:rPr lang="en" sz="1300">
                <a:solidFill>
                  <a:srgbClr val="ABB2BF"/>
                </a:solidFill>
                <a:highlight>
                  <a:srgbClr val="282C34"/>
                </a:highlight>
                <a:latin typeface="Consolas"/>
                <a:ea typeface="Consolas"/>
                <a:cs typeface="Consolas"/>
                <a:sym typeface="Consolas"/>
              </a:rPr>
              <a:t> exe:</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processes = [exe.submit(count_industries, chunk, industries) </a:t>
            </a:r>
            <a:r>
              <a:rPr lang="en" sz="1300">
                <a:solidFill>
                  <a:srgbClr val="C678DD"/>
                </a:solidFill>
                <a:highlight>
                  <a:srgbClr val="282C34"/>
                </a:highlight>
                <a:latin typeface="Consolas"/>
                <a:ea typeface="Consolas"/>
                <a:cs typeface="Consolas"/>
                <a:sym typeface="Consolas"/>
              </a:rPr>
              <a:t>for</a:t>
            </a:r>
            <a:r>
              <a:rPr lang="en" sz="1300">
                <a:solidFill>
                  <a:srgbClr val="ABB2BF"/>
                </a:solidFill>
                <a:highlight>
                  <a:srgbClr val="282C34"/>
                </a:highlight>
                <a:latin typeface="Consolas"/>
                <a:ea typeface="Consolas"/>
                <a:cs typeface="Consolas"/>
                <a:sym typeface="Consolas"/>
              </a:rPr>
              <a:t> chunk </a:t>
            </a:r>
            <a:r>
              <a:rPr lang="en" sz="1300">
                <a:solidFill>
                  <a:srgbClr val="C678DD"/>
                </a:solidFill>
                <a:highlight>
                  <a:srgbClr val="282C34"/>
                </a:highlight>
                <a:latin typeface="Consolas"/>
                <a:ea typeface="Consolas"/>
                <a:cs typeface="Consolas"/>
                <a:sym typeface="Consolas"/>
              </a:rPr>
              <a:t>in</a:t>
            </a:r>
            <a:r>
              <a:rPr lang="en" sz="1300">
                <a:solidFill>
                  <a:srgbClr val="ABB2BF"/>
                </a:solidFill>
                <a:highlight>
                  <a:srgbClr val="282C34"/>
                </a:highlight>
                <a:latin typeface="Consolas"/>
                <a:ea typeface="Consolas"/>
                <a:cs typeface="Consolas"/>
                <a:sym typeface="Consolas"/>
              </a:rPr>
              <a:t> rp_chunks]</a:t>
            </a:r>
            <a:br>
              <a:rPr lang="en" sz="1300">
                <a:solidFill>
                  <a:srgbClr val="ABB2BF"/>
                </a:solidFill>
                <a:highlight>
                  <a:srgbClr val="282C34"/>
                </a:highlight>
                <a:latin typeface="Consolas"/>
                <a:ea typeface="Consolas"/>
                <a:cs typeface="Consolas"/>
                <a:sym typeface="Consolas"/>
              </a:rPr>
            </a:b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results = [process.result() </a:t>
            </a:r>
            <a:r>
              <a:rPr lang="en" sz="1300">
                <a:solidFill>
                  <a:srgbClr val="C678DD"/>
                </a:solidFill>
                <a:highlight>
                  <a:srgbClr val="282C34"/>
                </a:highlight>
                <a:latin typeface="Consolas"/>
                <a:ea typeface="Consolas"/>
                <a:cs typeface="Consolas"/>
                <a:sym typeface="Consolas"/>
              </a:rPr>
              <a:t>for</a:t>
            </a:r>
            <a:r>
              <a:rPr lang="en" sz="1300">
                <a:solidFill>
                  <a:srgbClr val="ABB2BF"/>
                </a:solidFill>
                <a:highlight>
                  <a:srgbClr val="282C34"/>
                </a:highlight>
                <a:latin typeface="Consolas"/>
                <a:ea typeface="Consolas"/>
                <a:cs typeface="Consolas"/>
                <a:sym typeface="Consolas"/>
              </a:rPr>
              <a:t> process </a:t>
            </a:r>
            <a:r>
              <a:rPr lang="en" sz="1300">
                <a:solidFill>
                  <a:srgbClr val="C678DD"/>
                </a:solidFill>
                <a:highlight>
                  <a:srgbClr val="282C34"/>
                </a:highlight>
                <a:latin typeface="Consolas"/>
                <a:ea typeface="Consolas"/>
                <a:cs typeface="Consolas"/>
                <a:sym typeface="Consolas"/>
              </a:rPr>
              <a:t>in</a:t>
            </a:r>
            <a:r>
              <a:rPr lang="en" sz="1300">
                <a:solidFill>
                  <a:srgbClr val="ABB2BF"/>
                </a:solidFill>
                <a:highlight>
                  <a:srgbClr val="282C34"/>
                </a:highlight>
                <a:latin typeface="Consolas"/>
                <a:ea typeface="Consolas"/>
                <a:cs typeface="Consolas"/>
                <a:sym typeface="Consolas"/>
              </a:rPr>
              <a:t> processes]</a:t>
            </a:r>
            <a:br>
              <a:rPr lang="en" sz="1300">
                <a:solidFill>
                  <a:srgbClr val="ABB2BF"/>
                </a:solidFill>
                <a:highlight>
                  <a:srgbClr val="282C34"/>
                </a:highlight>
                <a:latin typeface="Consolas"/>
                <a:ea typeface="Consolas"/>
                <a:cs typeface="Consolas"/>
                <a:sym typeface="Consolas"/>
              </a:rPr>
            </a:b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[print(result) </a:t>
            </a:r>
            <a:r>
              <a:rPr lang="en" sz="1300">
                <a:solidFill>
                  <a:srgbClr val="C678DD"/>
                </a:solidFill>
                <a:highlight>
                  <a:srgbClr val="282C34"/>
                </a:highlight>
                <a:latin typeface="Consolas"/>
                <a:ea typeface="Consolas"/>
                <a:cs typeface="Consolas"/>
                <a:sym typeface="Consolas"/>
              </a:rPr>
              <a:t>for</a:t>
            </a:r>
            <a:r>
              <a:rPr lang="en" sz="1300">
                <a:solidFill>
                  <a:srgbClr val="ABB2BF"/>
                </a:solidFill>
                <a:highlight>
                  <a:srgbClr val="282C34"/>
                </a:highlight>
                <a:latin typeface="Consolas"/>
                <a:ea typeface="Consolas"/>
                <a:cs typeface="Consolas"/>
                <a:sym typeface="Consolas"/>
              </a:rPr>
              <a:t> result </a:t>
            </a:r>
            <a:r>
              <a:rPr lang="en" sz="1300">
                <a:solidFill>
                  <a:srgbClr val="C678DD"/>
                </a:solidFill>
                <a:highlight>
                  <a:srgbClr val="282C34"/>
                </a:highlight>
                <a:latin typeface="Consolas"/>
                <a:ea typeface="Consolas"/>
                <a:cs typeface="Consolas"/>
                <a:sym typeface="Consolas"/>
              </a:rPr>
              <a:t>in</a:t>
            </a:r>
            <a:r>
              <a:rPr lang="en" sz="1300">
                <a:solidFill>
                  <a:srgbClr val="ABB2BF"/>
                </a:solidFill>
                <a:highlight>
                  <a:srgbClr val="282C34"/>
                </a:highlight>
                <a:latin typeface="Consolas"/>
                <a:ea typeface="Consolas"/>
                <a:cs typeface="Consolas"/>
                <a:sym typeface="Consolas"/>
              </a:rPr>
              <a:t> results]</a:t>
            </a:r>
            <a:endParaRPr sz="2700"/>
          </a:p>
        </p:txBody>
      </p:sp>
      <p:sp>
        <p:nvSpPr>
          <p:cNvPr id="292" name="Google Shape;292;p27"/>
          <p:cNvSpPr/>
          <p:nvPr/>
        </p:nvSpPr>
        <p:spPr>
          <a:xfrm>
            <a:off x="4236000" y="1590116"/>
            <a:ext cx="4606500" cy="4416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4236000" y="2031720"/>
            <a:ext cx="4606500" cy="2286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4236000" y="2260320"/>
            <a:ext cx="4606500" cy="2286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4236000" y="2717520"/>
            <a:ext cx="4606500" cy="2286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236000" y="2961716"/>
            <a:ext cx="4606500" cy="4416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236000" y="3647516"/>
            <a:ext cx="4606500" cy="4416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236000" y="4317720"/>
            <a:ext cx="4606500" cy="2286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39350" y="3792625"/>
            <a:ext cx="5006400" cy="11679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txBox="1"/>
          <p:nvPr/>
        </p:nvSpPr>
        <p:spPr>
          <a:xfrm>
            <a:off x="194100" y="1406075"/>
            <a:ext cx="8755800" cy="3636600"/>
          </a:xfrm>
          <a:prstGeom prst="rect">
            <a:avLst/>
          </a:prstGeom>
          <a:solidFill>
            <a:srgbClr val="282C34"/>
          </a:solidFill>
          <a:ln>
            <a:noFill/>
          </a:ln>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1018"/>
              <a:buNone/>
            </a:pPr>
            <a:r>
              <a:rPr lang="en" sz="1025">
                <a:solidFill>
                  <a:srgbClr val="ABB2BF"/>
                </a:solidFill>
                <a:highlight>
                  <a:srgbClr val="282C34"/>
                </a:highlight>
                <a:latin typeface="Consolas"/>
                <a:ea typeface="Consolas"/>
                <a:cs typeface="Consolas"/>
                <a:sym typeface="Consolas"/>
              </a:rPr>
              <a:t>{</a:t>
            </a:r>
            <a:r>
              <a:rPr lang="en" sz="1025">
                <a:solidFill>
                  <a:srgbClr val="98C379"/>
                </a:solidFill>
                <a:highlight>
                  <a:srgbClr val="282C34"/>
                </a:highlight>
                <a:latin typeface="Consolas"/>
                <a:ea typeface="Consolas"/>
                <a:cs typeface="Consolas"/>
                <a:sym typeface="Consolas"/>
              </a:rPr>
              <a:t>'Automotive'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'Technology'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6</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'Fashion &amp; Retail'</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'Finance &amp; Investments'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'Diversified'</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'Media &amp; Entertainment'</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'Telecom'</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'Food &amp; Beverage'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'Logistics'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'Real Estate'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'Metals &amp; Mining'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'Manufacturing'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'Gambling &amp; Casinos'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'Healthcare'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'Service'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'Energy'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a:t>
            </a:r>
            <a:br>
              <a:rPr lang="en" sz="1025">
                <a:solidFill>
                  <a:srgbClr val="ABB2BF"/>
                </a:solidFill>
                <a:highlight>
                  <a:srgbClr val="282C34"/>
                </a:highlight>
                <a:latin typeface="Consolas"/>
                <a:ea typeface="Consolas"/>
                <a:cs typeface="Consolas"/>
                <a:sym typeface="Consolas"/>
              </a:rPr>
            </a:br>
            <a:r>
              <a:rPr lang="en" sz="1025">
                <a:solidFill>
                  <a:srgbClr val="ABB2BF"/>
                </a:solidFill>
                <a:highlight>
                  <a:srgbClr val="282C34"/>
                </a:highlight>
                <a:latin typeface="Consolas"/>
                <a:ea typeface="Consolas"/>
                <a:cs typeface="Consolas"/>
                <a:sym typeface="Consolas"/>
              </a:rPr>
              <a:t>{</a:t>
            </a:r>
            <a:r>
              <a:rPr lang="en" sz="1025">
                <a:solidFill>
                  <a:srgbClr val="98C379"/>
                </a:solidFill>
                <a:highlight>
                  <a:srgbClr val="282C34"/>
                </a:highlight>
                <a:latin typeface="Consolas"/>
                <a:ea typeface="Consolas"/>
                <a:cs typeface="Consolas"/>
                <a:sym typeface="Consolas"/>
              </a:rPr>
              <a:t>'Automotive'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'Technology'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'Fashion &amp; Retail'</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5</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'Finance &amp; Investments'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'Diversified'</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'Media &amp; Entertainment'</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'Telecom'</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'Food &amp; Beverage'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'Logistics'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'Real Estate'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'Metals &amp; Mining'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'Manufacturing'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'Gambling &amp; Casinos'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'Healthcare'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'Service'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'Energy'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a:t>
            </a:r>
            <a:br>
              <a:rPr lang="en" sz="1025">
                <a:solidFill>
                  <a:srgbClr val="ABB2BF"/>
                </a:solidFill>
                <a:highlight>
                  <a:srgbClr val="282C34"/>
                </a:highlight>
                <a:latin typeface="Consolas"/>
                <a:ea typeface="Consolas"/>
                <a:cs typeface="Consolas"/>
                <a:sym typeface="Consolas"/>
              </a:rPr>
            </a:br>
            <a:r>
              <a:rPr lang="en" sz="1025">
                <a:solidFill>
                  <a:srgbClr val="ABB2BF"/>
                </a:solidFill>
                <a:highlight>
                  <a:srgbClr val="282C34"/>
                </a:highlight>
                <a:latin typeface="Consolas"/>
                <a:ea typeface="Consolas"/>
                <a:cs typeface="Consolas"/>
                <a:sym typeface="Consolas"/>
              </a:rPr>
              <a:t>{</a:t>
            </a:r>
            <a:r>
              <a:rPr lang="en" sz="1025">
                <a:solidFill>
                  <a:srgbClr val="98C379"/>
                </a:solidFill>
                <a:highlight>
                  <a:srgbClr val="282C34"/>
                </a:highlight>
                <a:latin typeface="Consolas"/>
                <a:ea typeface="Consolas"/>
                <a:cs typeface="Consolas"/>
                <a:sym typeface="Consolas"/>
              </a:rPr>
              <a:t>'Automotive'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'Technology'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'Fashion &amp; Retail'</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4</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'Finance &amp; Investments'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'Diversified'</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'Media &amp; Entertainment'</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'Telecom'</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'Food &amp; Beverage'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'Logistics'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'Real Estate'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'Metals &amp; Mining'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'Manufacturing'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'Gambling &amp; Casinos'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'Healthcare'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'Service'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'Energy'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a:t>
            </a:r>
            <a:br>
              <a:rPr lang="en" sz="1025">
                <a:solidFill>
                  <a:srgbClr val="ABB2BF"/>
                </a:solidFill>
                <a:highlight>
                  <a:srgbClr val="282C34"/>
                </a:highlight>
                <a:latin typeface="Consolas"/>
                <a:ea typeface="Consolas"/>
                <a:cs typeface="Consolas"/>
                <a:sym typeface="Consolas"/>
              </a:rPr>
            </a:br>
            <a:r>
              <a:rPr lang="en" sz="1025">
                <a:solidFill>
                  <a:srgbClr val="ABB2BF"/>
                </a:solidFill>
                <a:highlight>
                  <a:srgbClr val="282C34"/>
                </a:highlight>
                <a:latin typeface="Consolas"/>
                <a:ea typeface="Consolas"/>
                <a:cs typeface="Consolas"/>
                <a:sym typeface="Consolas"/>
              </a:rPr>
              <a:t>{</a:t>
            </a:r>
            <a:r>
              <a:rPr lang="en" sz="1025">
                <a:solidFill>
                  <a:srgbClr val="98C379"/>
                </a:solidFill>
                <a:highlight>
                  <a:srgbClr val="282C34"/>
                </a:highlight>
                <a:latin typeface="Consolas"/>
                <a:ea typeface="Consolas"/>
                <a:cs typeface="Consolas"/>
                <a:sym typeface="Consolas"/>
              </a:rPr>
              <a:t>'Automotive'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'Technology'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'Fashion &amp; Retail'</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3</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'Finance &amp; Investments'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'Diversified'</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'Media &amp; Entertainment'</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'Telecom'</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'Food &amp; Beverage'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3</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'Logistics'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'Real Estate'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'Metals &amp; Mining'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'Manufacturing'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'Gambling &amp; Casinos'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'Healthcare'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'Service'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'Energy'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a:t>
            </a:r>
            <a:br>
              <a:rPr lang="en" sz="1025">
                <a:solidFill>
                  <a:srgbClr val="ABB2BF"/>
                </a:solidFill>
                <a:highlight>
                  <a:srgbClr val="282C34"/>
                </a:highlight>
                <a:latin typeface="Consolas"/>
                <a:ea typeface="Consolas"/>
                <a:cs typeface="Consolas"/>
                <a:sym typeface="Consolas"/>
              </a:rPr>
            </a:br>
            <a:r>
              <a:rPr lang="en" sz="1025">
                <a:solidFill>
                  <a:srgbClr val="ABB2BF"/>
                </a:solidFill>
                <a:highlight>
                  <a:srgbClr val="282C34"/>
                </a:highlight>
                <a:latin typeface="Consolas"/>
                <a:ea typeface="Consolas"/>
                <a:cs typeface="Consolas"/>
                <a:sym typeface="Consolas"/>
              </a:rPr>
              <a:t>{</a:t>
            </a:r>
            <a:r>
              <a:rPr lang="en" sz="1025">
                <a:solidFill>
                  <a:srgbClr val="98C379"/>
                </a:solidFill>
                <a:highlight>
                  <a:srgbClr val="282C34"/>
                </a:highlight>
                <a:latin typeface="Consolas"/>
                <a:ea typeface="Consolas"/>
                <a:cs typeface="Consolas"/>
                <a:sym typeface="Consolas"/>
              </a:rPr>
              <a:t>'Automotive'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'Technology'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'Fashion &amp; Retail'</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'Finance &amp; Investments'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3</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'Diversified'</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'Media &amp; Entertainment'</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'Telecom'</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'Food &amp; Beverage'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'Logistics'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'Real Estate'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'Metals &amp; Mining'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'Manufacturing'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'Gambling &amp; Casinos'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'Healthcare'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'Service'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'Energy'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a:t>
            </a:r>
            <a:br>
              <a:rPr lang="en" sz="1025">
                <a:solidFill>
                  <a:srgbClr val="ABB2BF"/>
                </a:solidFill>
                <a:highlight>
                  <a:srgbClr val="282C34"/>
                </a:highlight>
                <a:latin typeface="Consolas"/>
                <a:ea typeface="Consolas"/>
                <a:cs typeface="Consolas"/>
                <a:sym typeface="Consolas"/>
              </a:rPr>
            </a:br>
            <a:r>
              <a:rPr lang="en" sz="1025">
                <a:solidFill>
                  <a:srgbClr val="ABB2BF"/>
                </a:solidFill>
                <a:highlight>
                  <a:srgbClr val="282C34"/>
                </a:highlight>
                <a:latin typeface="Consolas"/>
                <a:ea typeface="Consolas"/>
                <a:cs typeface="Consolas"/>
                <a:sym typeface="Consolas"/>
              </a:rPr>
              <a:t>{</a:t>
            </a:r>
            <a:r>
              <a:rPr lang="en" sz="1025">
                <a:solidFill>
                  <a:srgbClr val="98C379"/>
                </a:solidFill>
                <a:highlight>
                  <a:srgbClr val="282C34"/>
                </a:highlight>
                <a:latin typeface="Consolas"/>
                <a:ea typeface="Consolas"/>
                <a:cs typeface="Consolas"/>
                <a:sym typeface="Consolas"/>
              </a:rPr>
              <a:t>'Automotive'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'Technology'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3</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'Fashion &amp; Retail'</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'Finance &amp; Investments'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4</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'Diversified'</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'Media &amp; Entertainment'</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'Telecom'</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'Food &amp; Beverage'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'Logistics'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'Real Estate'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'Metals &amp; Mining'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'Manufacturing'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'Gambling &amp; Casinos'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'Healthcare'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'Service'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'Energy'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a:t>
            </a:r>
            <a:br>
              <a:rPr lang="en" sz="1025">
                <a:solidFill>
                  <a:srgbClr val="ABB2BF"/>
                </a:solidFill>
                <a:highlight>
                  <a:srgbClr val="282C34"/>
                </a:highlight>
                <a:latin typeface="Consolas"/>
                <a:ea typeface="Consolas"/>
                <a:cs typeface="Consolas"/>
                <a:sym typeface="Consolas"/>
              </a:rPr>
            </a:br>
            <a:r>
              <a:rPr lang="en" sz="1025">
                <a:solidFill>
                  <a:srgbClr val="ABB2BF"/>
                </a:solidFill>
                <a:highlight>
                  <a:srgbClr val="282C34"/>
                </a:highlight>
                <a:latin typeface="Consolas"/>
                <a:ea typeface="Consolas"/>
                <a:cs typeface="Consolas"/>
                <a:sym typeface="Consolas"/>
              </a:rPr>
              <a:t>{</a:t>
            </a:r>
            <a:r>
              <a:rPr lang="en" sz="1025">
                <a:solidFill>
                  <a:srgbClr val="98C379"/>
                </a:solidFill>
                <a:highlight>
                  <a:srgbClr val="282C34"/>
                </a:highlight>
                <a:latin typeface="Consolas"/>
                <a:ea typeface="Consolas"/>
                <a:cs typeface="Consolas"/>
                <a:sym typeface="Consolas"/>
              </a:rPr>
              <a:t>'Automotive'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'Technology'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'Fashion &amp; Retail'</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'Finance &amp; Investments'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'Diversified'</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'Media &amp; Entertainment'</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'Telecom'</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'Food &amp; Beverage'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'Logistics'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'Real Estate'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'Metals &amp; Mining'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3</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'Manufacturing'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'Gambling &amp; Casinos'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'Healthcare'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'Service'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'Energy'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a:t>
            </a:r>
            <a:br>
              <a:rPr lang="en" sz="1025">
                <a:solidFill>
                  <a:srgbClr val="ABB2BF"/>
                </a:solidFill>
                <a:highlight>
                  <a:srgbClr val="282C34"/>
                </a:highlight>
                <a:latin typeface="Consolas"/>
                <a:ea typeface="Consolas"/>
                <a:cs typeface="Consolas"/>
                <a:sym typeface="Consolas"/>
              </a:rPr>
            </a:br>
            <a:r>
              <a:rPr lang="en" sz="1025">
                <a:solidFill>
                  <a:srgbClr val="ABB2BF"/>
                </a:solidFill>
                <a:highlight>
                  <a:srgbClr val="282C34"/>
                </a:highlight>
                <a:latin typeface="Consolas"/>
                <a:ea typeface="Consolas"/>
                <a:cs typeface="Consolas"/>
                <a:sym typeface="Consolas"/>
              </a:rPr>
              <a:t>{</a:t>
            </a:r>
            <a:r>
              <a:rPr lang="en" sz="1025">
                <a:solidFill>
                  <a:srgbClr val="98C379"/>
                </a:solidFill>
                <a:highlight>
                  <a:srgbClr val="282C34"/>
                </a:highlight>
                <a:latin typeface="Consolas"/>
                <a:ea typeface="Consolas"/>
                <a:cs typeface="Consolas"/>
                <a:sym typeface="Consolas"/>
              </a:rPr>
              <a:t>'Automotive'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'Technology'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'Fashion &amp; Retail'</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'Finance &amp; Investments'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'Diversified'</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'Media &amp; Entertainment'</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'Telecom'</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'Food &amp; Beverage'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'Logistics'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'Real Estate'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'Metals &amp; Mining'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3</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'Manufacturing'</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'Gambling &amp; Casinos'</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'Healthcare'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2</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'Service'</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0</a:t>
            </a:r>
            <a:r>
              <a:rPr lang="en" sz="1025">
                <a:solidFill>
                  <a:srgbClr val="ABB2BF"/>
                </a:solidFill>
                <a:highlight>
                  <a:srgbClr val="282C34"/>
                </a:highlight>
                <a:latin typeface="Consolas"/>
                <a:ea typeface="Consolas"/>
                <a:cs typeface="Consolas"/>
                <a:sym typeface="Consolas"/>
              </a:rPr>
              <a:t>, </a:t>
            </a:r>
            <a:r>
              <a:rPr lang="en" sz="1025">
                <a:solidFill>
                  <a:srgbClr val="98C379"/>
                </a:solidFill>
                <a:highlight>
                  <a:srgbClr val="282C34"/>
                </a:highlight>
                <a:latin typeface="Consolas"/>
                <a:ea typeface="Consolas"/>
                <a:cs typeface="Consolas"/>
                <a:sym typeface="Consolas"/>
              </a:rPr>
              <a:t>'Energy'</a:t>
            </a:r>
            <a:r>
              <a:rPr lang="en" sz="1025">
                <a:solidFill>
                  <a:srgbClr val="ABB2BF"/>
                </a:solidFill>
                <a:highlight>
                  <a:srgbClr val="282C34"/>
                </a:highlight>
                <a:latin typeface="Consolas"/>
                <a:ea typeface="Consolas"/>
                <a:cs typeface="Consolas"/>
                <a:sym typeface="Consolas"/>
              </a:rPr>
              <a:t>: </a:t>
            </a:r>
            <a:r>
              <a:rPr lang="en" sz="1025">
                <a:solidFill>
                  <a:srgbClr val="D19A66"/>
                </a:solidFill>
                <a:highlight>
                  <a:srgbClr val="282C34"/>
                </a:highlight>
                <a:latin typeface="Consolas"/>
                <a:ea typeface="Consolas"/>
                <a:cs typeface="Consolas"/>
                <a:sym typeface="Consolas"/>
              </a:rPr>
              <a:t>1</a:t>
            </a:r>
            <a:r>
              <a:rPr lang="en" sz="1025">
                <a:solidFill>
                  <a:srgbClr val="ABB2BF"/>
                </a:solidFill>
                <a:highlight>
                  <a:srgbClr val="282C34"/>
                </a:highlight>
                <a:latin typeface="Consolas"/>
                <a:ea typeface="Consolas"/>
                <a:cs typeface="Consolas"/>
                <a:sym typeface="Consolas"/>
              </a:rPr>
              <a:t>}</a:t>
            </a:r>
            <a:endParaRPr sz="139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7"/>
                                        </p:tgtEl>
                                      </p:cBhvr>
                                    </p:animEffect>
                                    <p:set>
                                      <p:cBhvr>
                                        <p:cTn dur="1" fill="hold">
                                          <p:stCondLst>
                                            <p:cond delay="1000"/>
                                          </p:stCondLst>
                                        </p:cTn>
                                        <p:tgtEl>
                                          <p:spTgt spid="2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286"/>
                                        </p:tgtEl>
                                      </p:cBhvr>
                                    </p:animEffect>
                                    <p:set>
                                      <p:cBhvr>
                                        <p:cTn dur="1" fill="hold">
                                          <p:stCondLst>
                                            <p:cond delay="1000"/>
                                          </p:stCondLst>
                                        </p:cTn>
                                        <p:tgtEl>
                                          <p:spTgt spid="2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9"/>
                                        </p:tgtEl>
                                      </p:cBhvr>
                                    </p:animEffect>
                                    <p:set>
                                      <p:cBhvr>
                                        <p:cTn dur="1" fill="hold">
                                          <p:stCondLst>
                                            <p:cond delay="1000"/>
                                          </p:stCondLst>
                                        </p:cTn>
                                        <p:tgtEl>
                                          <p:spTgt spid="2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2"/>
                                        </p:tgtEl>
                                      </p:cBhvr>
                                    </p:animEffect>
                                    <p:set>
                                      <p:cBhvr>
                                        <p:cTn dur="1" fill="hold">
                                          <p:stCondLst>
                                            <p:cond delay="1000"/>
                                          </p:stCondLst>
                                        </p:cTn>
                                        <p:tgtEl>
                                          <p:spTgt spid="2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3"/>
                                        </p:tgtEl>
                                      </p:cBhvr>
                                    </p:animEffect>
                                    <p:set>
                                      <p:cBhvr>
                                        <p:cTn dur="1" fill="hold">
                                          <p:stCondLst>
                                            <p:cond delay="1000"/>
                                          </p:stCondLst>
                                        </p:cTn>
                                        <p:tgtEl>
                                          <p:spTgt spid="2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4"/>
                                        </p:tgtEl>
                                      </p:cBhvr>
                                    </p:animEffect>
                                    <p:set>
                                      <p:cBhvr>
                                        <p:cTn dur="1" fill="hold">
                                          <p:stCondLst>
                                            <p:cond delay="1000"/>
                                          </p:stCondLst>
                                        </p:cTn>
                                        <p:tgtEl>
                                          <p:spTgt spid="2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5"/>
                                        </p:tgtEl>
                                      </p:cBhvr>
                                    </p:animEffect>
                                    <p:set>
                                      <p:cBhvr>
                                        <p:cTn dur="1" fill="hold">
                                          <p:stCondLst>
                                            <p:cond delay="1000"/>
                                          </p:stCondLst>
                                        </p:cTn>
                                        <p:tgtEl>
                                          <p:spTgt spid="2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6"/>
                                        </p:tgtEl>
                                      </p:cBhvr>
                                    </p:animEffect>
                                    <p:set>
                                      <p:cBhvr>
                                        <p:cTn dur="1" fill="hold">
                                          <p:stCondLst>
                                            <p:cond delay="1000"/>
                                          </p:stCondLst>
                                        </p:cTn>
                                        <p:tgtEl>
                                          <p:spTgt spid="2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7"/>
                                        </p:tgtEl>
                                      </p:cBhvr>
                                    </p:animEffect>
                                    <p:set>
                                      <p:cBhvr>
                                        <p:cTn dur="1" fill="hold">
                                          <p:stCondLst>
                                            <p:cond delay="1000"/>
                                          </p:stCondLst>
                                        </p:cTn>
                                        <p:tgtEl>
                                          <p:spTgt spid="2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299"/>
                                        </p:tgtEl>
                                      </p:cBhvr>
                                    </p:animEffect>
                                    <p:set>
                                      <p:cBhvr>
                                        <p:cTn dur="1" fill="hold">
                                          <p:stCondLst>
                                            <p:cond delay="1000"/>
                                          </p:stCondLst>
                                        </p:cTn>
                                        <p:tgtEl>
                                          <p:spTgt spid="2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Bringing it all together: Merging chunks</a:t>
            </a:r>
            <a:endParaRPr/>
          </a:p>
        </p:txBody>
      </p:sp>
      <p:sp>
        <p:nvSpPr>
          <p:cNvPr id="306" name="Google Shape;306;p28"/>
          <p:cNvSpPr txBox="1"/>
          <p:nvPr>
            <p:ph idx="1" type="body"/>
          </p:nvPr>
        </p:nvSpPr>
        <p:spPr>
          <a:xfrm>
            <a:off x="387900" y="1489825"/>
            <a:ext cx="8368200" cy="1795500"/>
          </a:xfrm>
          <a:prstGeom prst="rect">
            <a:avLst/>
          </a:prstGeom>
          <a:solidFill>
            <a:srgbClr val="282C3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ABB2BF"/>
                </a:solidFill>
                <a:highlight>
                  <a:srgbClr val="282C34"/>
                </a:highlight>
                <a:latin typeface="Consolas"/>
                <a:ea typeface="Consolas"/>
                <a:cs typeface="Consolas"/>
                <a:sym typeface="Consolas"/>
              </a:rPr>
              <a:t>merged_results = {}</a:t>
            </a:r>
            <a:endParaRPr sz="13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br>
              <a:rPr lang="en" sz="1300">
                <a:solidFill>
                  <a:srgbClr val="ABB2BF"/>
                </a:solidFill>
                <a:highlight>
                  <a:srgbClr val="282C34"/>
                </a:highlight>
                <a:latin typeface="Consolas"/>
                <a:ea typeface="Consolas"/>
                <a:cs typeface="Consolas"/>
                <a:sym typeface="Consolas"/>
              </a:rPr>
            </a:br>
            <a:r>
              <a:rPr lang="en" sz="1300">
                <a:solidFill>
                  <a:srgbClr val="C678DD"/>
                </a:solidFill>
                <a:highlight>
                  <a:srgbClr val="282C34"/>
                </a:highlight>
                <a:latin typeface="Consolas"/>
                <a:ea typeface="Consolas"/>
                <a:cs typeface="Consolas"/>
                <a:sym typeface="Consolas"/>
              </a:rPr>
              <a:t>for</a:t>
            </a:r>
            <a:r>
              <a:rPr lang="en" sz="1300">
                <a:solidFill>
                  <a:srgbClr val="ABB2BF"/>
                </a:solidFill>
                <a:highlight>
                  <a:srgbClr val="282C34"/>
                </a:highlight>
                <a:latin typeface="Consolas"/>
                <a:ea typeface="Consolas"/>
                <a:cs typeface="Consolas"/>
                <a:sym typeface="Consolas"/>
              </a:rPr>
              <a:t> result </a:t>
            </a:r>
            <a:r>
              <a:rPr lang="en" sz="1300">
                <a:solidFill>
                  <a:srgbClr val="C678DD"/>
                </a:solidFill>
                <a:highlight>
                  <a:srgbClr val="282C34"/>
                </a:highlight>
                <a:latin typeface="Consolas"/>
                <a:ea typeface="Consolas"/>
                <a:cs typeface="Consolas"/>
                <a:sym typeface="Consolas"/>
              </a:rPr>
              <a:t>in</a:t>
            </a:r>
            <a:r>
              <a:rPr lang="en" sz="1300">
                <a:solidFill>
                  <a:srgbClr val="ABB2BF"/>
                </a:solidFill>
                <a:highlight>
                  <a:srgbClr val="282C34"/>
                </a:highlight>
                <a:latin typeface="Consolas"/>
                <a:ea typeface="Consolas"/>
                <a:cs typeface="Consolas"/>
                <a:sym typeface="Consolas"/>
              </a:rPr>
              <a:t> results:</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merged_results = {k: merged_results.get(k, </a:t>
            </a:r>
            <a:r>
              <a:rPr lang="en" sz="1300">
                <a:solidFill>
                  <a:srgbClr val="D19A66"/>
                </a:solidFill>
                <a:highlight>
                  <a:srgbClr val="282C34"/>
                </a:highlight>
                <a:latin typeface="Consolas"/>
                <a:ea typeface="Consolas"/>
                <a:cs typeface="Consolas"/>
                <a:sym typeface="Consolas"/>
              </a:rPr>
              <a:t>0</a:t>
            </a:r>
            <a:r>
              <a:rPr lang="en" sz="1300">
                <a:solidFill>
                  <a:srgbClr val="ABB2BF"/>
                </a:solidFill>
                <a:highlight>
                  <a:srgbClr val="282C34"/>
                </a:highlight>
                <a:latin typeface="Consolas"/>
                <a:ea typeface="Consolas"/>
                <a:cs typeface="Consolas"/>
                <a:sym typeface="Consolas"/>
              </a:rPr>
              <a:t>) + result.get(k, </a:t>
            </a:r>
            <a:r>
              <a:rPr lang="en" sz="1300">
                <a:solidFill>
                  <a:srgbClr val="D19A66"/>
                </a:solidFill>
                <a:highlight>
                  <a:srgbClr val="282C34"/>
                </a:highlight>
                <a:latin typeface="Consolas"/>
                <a:ea typeface="Consolas"/>
                <a:cs typeface="Consolas"/>
                <a:sym typeface="Consolas"/>
              </a:rPr>
              <a:t>0</a:t>
            </a:r>
            <a:r>
              <a:rPr lang="en" sz="1300">
                <a:solidFill>
                  <a:srgbClr val="ABB2BF"/>
                </a:solidFill>
                <a:highlight>
                  <a:srgbClr val="282C34"/>
                </a:highlight>
                <a:latin typeface="Consolas"/>
                <a:ea typeface="Consolas"/>
                <a:cs typeface="Consolas"/>
                <a:sym typeface="Consolas"/>
              </a:rPr>
              <a:t>) \</a:t>
            </a:r>
            <a:endParaRPr sz="13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rPr lang="en" sz="1300">
                <a:solidFill>
                  <a:srgbClr val="C678DD"/>
                </a:solidFill>
                <a:highlight>
                  <a:srgbClr val="282C34"/>
                </a:highlight>
                <a:latin typeface="Consolas"/>
                <a:ea typeface="Consolas"/>
                <a:cs typeface="Consolas"/>
                <a:sym typeface="Consolas"/>
              </a:rPr>
              <a:t>    for</a:t>
            </a:r>
            <a:r>
              <a:rPr lang="en" sz="1300">
                <a:solidFill>
                  <a:srgbClr val="ABB2BF"/>
                </a:solidFill>
                <a:highlight>
                  <a:srgbClr val="282C34"/>
                </a:highlight>
                <a:latin typeface="Consolas"/>
                <a:ea typeface="Consolas"/>
                <a:cs typeface="Consolas"/>
                <a:sym typeface="Consolas"/>
              </a:rPr>
              <a:t> k </a:t>
            </a:r>
            <a:r>
              <a:rPr lang="en" sz="1300">
                <a:solidFill>
                  <a:srgbClr val="C678DD"/>
                </a:solidFill>
                <a:highlight>
                  <a:srgbClr val="282C34"/>
                </a:highlight>
                <a:latin typeface="Consolas"/>
                <a:ea typeface="Consolas"/>
                <a:cs typeface="Consolas"/>
                <a:sym typeface="Consolas"/>
              </a:rPr>
              <a:t>in</a:t>
            </a:r>
            <a:r>
              <a:rPr lang="en" sz="1300">
                <a:solidFill>
                  <a:srgbClr val="ABB2BF"/>
                </a:solidFill>
                <a:highlight>
                  <a:srgbClr val="282C34"/>
                </a:highlight>
                <a:latin typeface="Consolas"/>
                <a:ea typeface="Consolas"/>
                <a:cs typeface="Consolas"/>
                <a:sym typeface="Consolas"/>
              </a:rPr>
              <a:t> set(merged_results) | set(result)}</a:t>
            </a:r>
            <a:endParaRPr sz="13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print(merged_results)</a:t>
            </a:r>
            <a:endParaRPr sz="2100"/>
          </a:p>
        </p:txBody>
      </p:sp>
      <p:sp>
        <p:nvSpPr>
          <p:cNvPr id="307" name="Google Shape;307;p28"/>
          <p:cNvSpPr/>
          <p:nvPr/>
        </p:nvSpPr>
        <p:spPr>
          <a:xfrm>
            <a:off x="471500" y="1601116"/>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471500" y="2047600"/>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471500" y="2297651"/>
            <a:ext cx="8133300" cy="4092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471500" y="2972716"/>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txBox="1"/>
          <p:nvPr/>
        </p:nvSpPr>
        <p:spPr>
          <a:xfrm>
            <a:off x="387900" y="3409950"/>
            <a:ext cx="8368200" cy="869700"/>
          </a:xfrm>
          <a:prstGeom prst="rect">
            <a:avLst/>
          </a:prstGeom>
          <a:solidFill>
            <a:srgbClr val="282C34"/>
          </a:solid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ABB2BF"/>
                </a:solidFill>
                <a:highlight>
                  <a:srgbClr val="282C34"/>
                </a:highlight>
                <a:latin typeface="Consolas"/>
                <a:ea typeface="Consolas"/>
                <a:cs typeface="Consolas"/>
                <a:sym typeface="Consolas"/>
              </a:rPr>
              <a:t>&gt;&gt;</a:t>
            </a:r>
            <a:r>
              <a:rPr lang="en" sz="1000">
                <a:solidFill>
                  <a:srgbClr val="ABB2BF"/>
                </a:solidFill>
                <a:highlight>
                  <a:srgbClr val="282C34"/>
                </a:highlight>
                <a:latin typeface="Consolas"/>
                <a:ea typeface="Consolas"/>
                <a:cs typeface="Consolas"/>
                <a:sym typeface="Consolas"/>
              </a:rPr>
              <a:t>&gt; {'Technology': 15, 'Metals &amp; Mining': 9, 'Food &amp; Beverage': 8, 'Real Estate': 3, 'Manufacturing': 5, 'Fashion &amp; Retail': 18, 'Telecom': 2, 'Gambling &amp; Casinos': 1, 'Diversified': 6, 'Energy': 2, 'Service': 1, 'Automotive': 7, 'Healthcare': 5, 'Logistics': 2, 'Finance &amp; Investments': 13, 'Media &amp; Entertainment': 4}</a:t>
            </a:r>
            <a:endParaRPr sz="1000">
              <a:solidFill>
                <a:srgbClr val="ABB2BF"/>
              </a:solidFill>
              <a:highlight>
                <a:srgbClr val="282C3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ABB2BF"/>
              </a:solidFill>
              <a:highlight>
                <a:srgbClr val="282C34"/>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7"/>
                                        </p:tgtEl>
                                      </p:cBhvr>
                                    </p:animEffect>
                                    <p:set>
                                      <p:cBhvr>
                                        <p:cTn dur="1" fill="hold">
                                          <p:stCondLst>
                                            <p:cond delay="1000"/>
                                          </p:stCondLst>
                                        </p:cTn>
                                        <p:tgtEl>
                                          <p:spTgt spid="3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8"/>
                                        </p:tgtEl>
                                      </p:cBhvr>
                                    </p:animEffect>
                                    <p:set>
                                      <p:cBhvr>
                                        <p:cTn dur="1" fill="hold">
                                          <p:stCondLst>
                                            <p:cond delay="1000"/>
                                          </p:stCondLst>
                                        </p:cTn>
                                        <p:tgtEl>
                                          <p:spTgt spid="3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 Overview</a:t>
            </a:r>
            <a:endParaRPr/>
          </a:p>
        </p:txBody>
      </p:sp>
      <p:sp>
        <p:nvSpPr>
          <p:cNvPr id="317" name="Google Shape;317;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Sum all </a:t>
            </a:r>
            <a:r>
              <a:rPr lang="en"/>
              <a:t>occurrences</a:t>
            </a:r>
            <a:r>
              <a:rPr lang="en"/>
              <a:t> in a column</a:t>
            </a:r>
            <a:endParaRPr/>
          </a:p>
          <a:p>
            <a:pPr indent="-342900" lvl="0" marL="457200" rtl="0" algn="l">
              <a:spcBef>
                <a:spcPts val="0"/>
              </a:spcBef>
              <a:spcAft>
                <a:spcPts val="0"/>
              </a:spcAft>
              <a:buSzPts val="1800"/>
              <a:buChar char="-"/>
            </a:pPr>
            <a:r>
              <a:rPr lang="en"/>
              <a:t>Chunk a dataframe</a:t>
            </a:r>
            <a:endParaRPr/>
          </a:p>
          <a:p>
            <a:pPr indent="-342900" lvl="0" marL="457200" rtl="0" algn="l">
              <a:spcBef>
                <a:spcPts val="0"/>
              </a:spcBef>
              <a:spcAft>
                <a:spcPts val="0"/>
              </a:spcAft>
              <a:buSzPts val="1800"/>
              <a:buChar char="-"/>
            </a:pPr>
            <a:r>
              <a:rPr lang="en"/>
              <a:t>Use a process pool to process all the chunks</a:t>
            </a:r>
            <a:endParaRPr/>
          </a:p>
          <a:p>
            <a:pPr indent="-342900" lvl="0" marL="457200" rtl="0" algn="l">
              <a:spcBef>
                <a:spcPts val="0"/>
              </a:spcBef>
              <a:spcAft>
                <a:spcPts val="0"/>
              </a:spcAft>
              <a:buSzPts val="1800"/>
              <a:buChar char="-"/>
            </a:pPr>
            <a:r>
              <a:rPr lang="en"/>
              <a:t>Merge dataframe chunks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Classwork</a:t>
            </a:r>
            <a:endParaRPr/>
          </a:p>
        </p:txBody>
      </p:sp>
      <p:sp>
        <p:nvSpPr>
          <p:cNvPr id="323" name="Google Shape;323;p30"/>
          <p:cNvSpPr txBox="1"/>
          <p:nvPr/>
        </p:nvSpPr>
        <p:spPr>
          <a:xfrm>
            <a:off x="481650" y="1530200"/>
            <a:ext cx="2666700" cy="3463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Challenge 1:</a:t>
            </a:r>
            <a:endParaRPr sz="1200">
              <a:solidFill>
                <a:srgbClr val="FFFFFF"/>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FFFFFF"/>
                </a:solidFill>
                <a:latin typeface="Roboto"/>
                <a:ea typeface="Roboto"/>
                <a:cs typeface="Roboto"/>
                <a:sym typeface="Roboto"/>
              </a:rPr>
              <a:t>Use the googleplaystore.csv dataset.</a:t>
            </a:r>
            <a:endParaRPr sz="1200">
              <a:solidFill>
                <a:srgbClr val="FFFFFF"/>
              </a:solidFill>
              <a:latin typeface="Roboto"/>
              <a:ea typeface="Roboto"/>
              <a:cs typeface="Roboto"/>
              <a:sym typeface="Roboto"/>
            </a:endParaRPr>
          </a:p>
          <a:p>
            <a:pPr indent="0" lvl="0" marL="0" rtl="0" algn="l">
              <a:lnSpc>
                <a:spcPct val="115000"/>
              </a:lnSpc>
              <a:spcBef>
                <a:spcPts val="1000"/>
              </a:spcBef>
              <a:spcAft>
                <a:spcPts val="0"/>
              </a:spcAft>
              <a:buNone/>
            </a:pPr>
            <a:r>
              <a:rPr lang="en" sz="1200">
                <a:solidFill>
                  <a:srgbClr val="FFFFFF"/>
                </a:solidFill>
                <a:latin typeface="Roboto"/>
                <a:ea typeface="Roboto"/>
                <a:cs typeface="Roboto"/>
                <a:sym typeface="Roboto"/>
              </a:rPr>
              <a:t>Pick </a:t>
            </a:r>
            <a:r>
              <a:rPr b="1" lang="en" sz="1200">
                <a:solidFill>
                  <a:srgbClr val="FFFFFF"/>
                </a:solidFill>
                <a:latin typeface="Roboto"/>
                <a:ea typeface="Roboto"/>
                <a:cs typeface="Roboto"/>
                <a:sym typeface="Roboto"/>
              </a:rPr>
              <a:t>one </a:t>
            </a:r>
            <a:r>
              <a:rPr lang="en" sz="1200">
                <a:solidFill>
                  <a:srgbClr val="FFFFFF"/>
                </a:solidFill>
                <a:latin typeface="Roboto"/>
                <a:ea typeface="Roboto"/>
                <a:cs typeface="Roboto"/>
                <a:sym typeface="Roboto"/>
              </a:rPr>
              <a:t>of the following columns: Category, Rating, Content Rating, Genres.</a:t>
            </a:r>
            <a:endParaRPr sz="1200">
              <a:solidFill>
                <a:srgbClr val="FFFFFF"/>
              </a:solidFill>
              <a:latin typeface="Roboto"/>
              <a:ea typeface="Roboto"/>
              <a:cs typeface="Roboto"/>
              <a:sym typeface="Roboto"/>
            </a:endParaRPr>
          </a:p>
          <a:p>
            <a:pPr indent="0" lvl="0" marL="0" rtl="0" algn="l">
              <a:lnSpc>
                <a:spcPct val="115000"/>
              </a:lnSpc>
              <a:spcBef>
                <a:spcPts val="1000"/>
              </a:spcBef>
              <a:spcAft>
                <a:spcPts val="0"/>
              </a:spcAft>
              <a:buNone/>
            </a:pPr>
            <a:r>
              <a:rPr lang="en" sz="1200">
                <a:solidFill>
                  <a:srgbClr val="FFFFFF"/>
                </a:solidFill>
                <a:latin typeface="Roboto"/>
                <a:ea typeface="Roboto"/>
                <a:cs typeface="Roboto"/>
                <a:sym typeface="Roboto"/>
              </a:rPr>
              <a:t>Write a sequential (i.e. not parallel processing) program that counts the number of apps for each value in your column. For example, if you picked Category, count how many apps are assigned to each category.</a:t>
            </a:r>
            <a:endParaRPr sz="1200">
              <a:solidFill>
                <a:srgbClr val="FFFFFF"/>
              </a:solidFill>
              <a:latin typeface="Roboto"/>
              <a:ea typeface="Roboto"/>
              <a:cs typeface="Roboto"/>
              <a:sym typeface="Roboto"/>
            </a:endParaRPr>
          </a:p>
          <a:p>
            <a:pPr indent="0" lvl="0" marL="0" rtl="0" algn="l">
              <a:lnSpc>
                <a:spcPct val="115000"/>
              </a:lnSpc>
              <a:spcBef>
                <a:spcPts val="1000"/>
              </a:spcBef>
              <a:spcAft>
                <a:spcPts val="1000"/>
              </a:spcAft>
              <a:buNone/>
            </a:pPr>
            <a:r>
              <a:rPr b="1" lang="en" sz="1200">
                <a:solidFill>
                  <a:srgbClr val="FFFFFF"/>
                </a:solidFill>
                <a:latin typeface="Roboto"/>
                <a:ea typeface="Roboto"/>
                <a:cs typeface="Roboto"/>
                <a:sym typeface="Roboto"/>
              </a:rPr>
              <a:t>Hint:</a:t>
            </a:r>
            <a:r>
              <a:rPr lang="en" sz="1200">
                <a:solidFill>
                  <a:srgbClr val="FFFFFF"/>
                </a:solidFill>
                <a:latin typeface="Roboto"/>
                <a:ea typeface="Roboto"/>
                <a:cs typeface="Roboto"/>
                <a:sym typeface="Roboto"/>
              </a:rPr>
              <a:t> </a:t>
            </a:r>
            <a:r>
              <a:rPr lang="en" sz="1200">
                <a:solidFill>
                  <a:srgbClr val="FFFFFF"/>
                </a:solidFill>
                <a:latin typeface="Roboto"/>
                <a:ea typeface="Roboto"/>
                <a:cs typeface="Roboto"/>
                <a:sym typeface="Roboto"/>
              </a:rPr>
              <a:t>If you’re not sure where to start, follow the steps we did in the slideshow.</a:t>
            </a:r>
            <a:endParaRPr sz="1200">
              <a:solidFill>
                <a:srgbClr val="FFFFFF"/>
              </a:solidFill>
              <a:latin typeface="Roboto"/>
              <a:ea typeface="Roboto"/>
              <a:cs typeface="Roboto"/>
              <a:sym typeface="Roboto"/>
            </a:endParaRPr>
          </a:p>
        </p:txBody>
      </p:sp>
      <p:sp>
        <p:nvSpPr>
          <p:cNvPr id="324" name="Google Shape;324;p30"/>
          <p:cNvSpPr txBox="1"/>
          <p:nvPr/>
        </p:nvSpPr>
        <p:spPr>
          <a:xfrm>
            <a:off x="2952225" y="538900"/>
            <a:ext cx="5803800" cy="686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1000"/>
              </a:spcAft>
              <a:buNone/>
            </a:pPr>
            <a:r>
              <a:rPr lang="en" sz="1350">
                <a:solidFill>
                  <a:srgbClr val="FFFFFF"/>
                </a:solidFill>
                <a:latin typeface="Roboto"/>
                <a:ea typeface="Roboto"/>
                <a:cs typeface="Roboto"/>
                <a:sym typeface="Roboto"/>
              </a:rPr>
              <a:t>At the top of your submitted file, make a note of the help you used or the extra brownie points you completed. For example: </a:t>
            </a:r>
            <a:r>
              <a:rPr i="1" lang="en" sz="1350">
                <a:solidFill>
                  <a:srgbClr val="FFFFFF"/>
                </a:solidFill>
                <a:latin typeface="Roboto"/>
                <a:ea typeface="Roboto"/>
                <a:cs typeface="Roboto"/>
                <a:sym typeface="Roboto"/>
              </a:rPr>
              <a:t>Used the step by step for Challenge 1</a:t>
            </a:r>
            <a:r>
              <a:rPr lang="en" sz="1350">
                <a:solidFill>
                  <a:srgbClr val="FFFFFF"/>
                </a:solidFill>
                <a:latin typeface="Roboto"/>
                <a:ea typeface="Roboto"/>
                <a:cs typeface="Roboto"/>
                <a:sym typeface="Roboto"/>
              </a:rPr>
              <a:t>. </a:t>
            </a:r>
            <a:r>
              <a:rPr i="1" lang="en" sz="1350">
                <a:solidFill>
                  <a:srgbClr val="FFFFFF"/>
                </a:solidFill>
                <a:latin typeface="Roboto"/>
                <a:ea typeface="Roboto"/>
                <a:cs typeface="Roboto"/>
                <a:sym typeface="Roboto"/>
              </a:rPr>
              <a:t>Managed steps 1-3 of extra brownie points for Challenge 1</a:t>
            </a:r>
            <a:r>
              <a:rPr lang="en" sz="1350">
                <a:solidFill>
                  <a:srgbClr val="FFFFFF"/>
                </a:solidFill>
                <a:latin typeface="Roboto"/>
                <a:ea typeface="Roboto"/>
                <a:cs typeface="Roboto"/>
                <a:sym typeface="Roboto"/>
              </a:rPr>
              <a:t>.</a:t>
            </a:r>
            <a:endParaRPr/>
          </a:p>
        </p:txBody>
      </p:sp>
      <p:sp>
        <p:nvSpPr>
          <p:cNvPr id="325" name="Google Shape;325;p30"/>
          <p:cNvSpPr txBox="1"/>
          <p:nvPr/>
        </p:nvSpPr>
        <p:spPr>
          <a:xfrm>
            <a:off x="3238650" y="1530200"/>
            <a:ext cx="2666700" cy="3463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50">
                <a:solidFill>
                  <a:srgbClr val="FFFFFF"/>
                </a:solidFill>
                <a:latin typeface="Roboto"/>
                <a:ea typeface="Roboto"/>
                <a:cs typeface="Roboto"/>
                <a:sym typeface="Roboto"/>
              </a:rPr>
              <a:t>Challenge 2:</a:t>
            </a:r>
            <a:endParaRPr sz="1150">
              <a:solidFill>
                <a:srgbClr val="FFFFFF"/>
              </a:solidFill>
              <a:latin typeface="Roboto"/>
              <a:ea typeface="Roboto"/>
              <a:cs typeface="Roboto"/>
              <a:sym typeface="Roboto"/>
            </a:endParaRPr>
          </a:p>
          <a:p>
            <a:pPr indent="0" lvl="0" marL="0" rtl="0" algn="l">
              <a:lnSpc>
                <a:spcPct val="115000"/>
              </a:lnSpc>
              <a:spcBef>
                <a:spcPts val="1200"/>
              </a:spcBef>
              <a:spcAft>
                <a:spcPts val="0"/>
              </a:spcAft>
              <a:buNone/>
            </a:pPr>
            <a:r>
              <a:rPr lang="en" sz="1150">
                <a:solidFill>
                  <a:schemeClr val="dk1"/>
                </a:solidFill>
                <a:latin typeface="Roboto"/>
                <a:ea typeface="Roboto"/>
                <a:cs typeface="Roboto"/>
                <a:sym typeface="Roboto"/>
              </a:rPr>
              <a:t>Copy the program from Challenge 1 and convert it to use parallel processing and chunking.</a:t>
            </a:r>
            <a:endParaRPr sz="115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150">
                <a:solidFill>
                  <a:schemeClr val="dk1"/>
                </a:solidFill>
                <a:latin typeface="Roboto"/>
                <a:ea typeface="Roboto"/>
                <a:cs typeface="Roboto"/>
                <a:sym typeface="Roboto"/>
              </a:rPr>
              <a:t>Time both programs and print out the difference.</a:t>
            </a:r>
            <a:endParaRPr sz="1150">
              <a:solidFill>
                <a:schemeClr val="dk1"/>
              </a:solidFill>
              <a:latin typeface="Roboto"/>
              <a:ea typeface="Roboto"/>
              <a:cs typeface="Roboto"/>
              <a:sym typeface="Roboto"/>
            </a:endParaRPr>
          </a:p>
        </p:txBody>
      </p:sp>
      <p:sp>
        <p:nvSpPr>
          <p:cNvPr id="326" name="Google Shape;326;p30"/>
          <p:cNvSpPr txBox="1"/>
          <p:nvPr/>
        </p:nvSpPr>
        <p:spPr>
          <a:xfrm>
            <a:off x="5995650" y="1530200"/>
            <a:ext cx="2666700" cy="3463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50">
                <a:solidFill>
                  <a:srgbClr val="FFFFFF"/>
                </a:solidFill>
                <a:latin typeface="Roboto"/>
                <a:ea typeface="Roboto"/>
                <a:cs typeface="Roboto"/>
                <a:sym typeface="Roboto"/>
              </a:rPr>
              <a:t>Challenge 3 (Hard!):</a:t>
            </a:r>
            <a:endParaRPr sz="1150">
              <a:solidFill>
                <a:srgbClr val="FFFFFF"/>
              </a:solidFill>
              <a:latin typeface="Roboto"/>
              <a:ea typeface="Roboto"/>
              <a:cs typeface="Roboto"/>
              <a:sym typeface="Roboto"/>
            </a:endParaRPr>
          </a:p>
          <a:p>
            <a:pPr indent="0" lvl="0" marL="0" rtl="0" algn="l">
              <a:lnSpc>
                <a:spcPct val="115000"/>
              </a:lnSpc>
              <a:spcBef>
                <a:spcPts val="1200"/>
              </a:spcBef>
              <a:spcAft>
                <a:spcPts val="0"/>
              </a:spcAft>
              <a:buNone/>
            </a:pPr>
            <a:r>
              <a:rPr lang="en" sz="1150">
                <a:solidFill>
                  <a:schemeClr val="dk1"/>
                </a:solidFill>
                <a:latin typeface="Roboto"/>
                <a:ea typeface="Roboto"/>
                <a:cs typeface="Roboto"/>
                <a:sym typeface="Roboto"/>
              </a:rPr>
              <a:t>Convert the program from the previous steps to chunk the OTHER dataset. For example, if you were passing a googleplaystore chunk and a Rating list to your function, now you should be passing a googleplaystore dataframe and a Rating chunk.</a:t>
            </a:r>
            <a:endParaRPr sz="115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150">
                <a:solidFill>
                  <a:schemeClr val="dk1"/>
                </a:solidFill>
                <a:latin typeface="Roboto"/>
                <a:ea typeface="Roboto"/>
                <a:cs typeface="Roboto"/>
                <a:sym typeface="Roboto"/>
              </a:rPr>
              <a:t>Check that you’re getting the same results!</a:t>
            </a:r>
            <a:endParaRPr sz="115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Homework (don’t do this hw - see next slide)</a:t>
            </a:r>
            <a:endParaRPr/>
          </a:p>
        </p:txBody>
      </p:sp>
      <p:sp>
        <p:nvSpPr>
          <p:cNvPr id="332" name="Google Shape;332;p31"/>
          <p:cNvSpPr txBox="1"/>
          <p:nvPr>
            <p:ph idx="1" type="body"/>
          </p:nvPr>
        </p:nvSpPr>
        <p:spPr>
          <a:xfrm>
            <a:off x="580775" y="143624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Finish the challenge you are in the middle of, or complete the next challenge if you have finished the one you worked on in class.</a:t>
            </a:r>
            <a:endParaRPr/>
          </a:p>
          <a:p>
            <a:pPr indent="0" lvl="0" marL="0" rtl="0" algn="l">
              <a:spcBef>
                <a:spcPts val="1200"/>
              </a:spcBef>
              <a:spcAft>
                <a:spcPts val="1200"/>
              </a:spcAft>
              <a:buNone/>
            </a:pPr>
            <a:r>
              <a:rPr lang="en"/>
              <a:t>(If it’s a hard challenge, you don’t have to spend more than half an hour on it at home - make sure you comment everything clearly and note which point you stopped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Debugging &amp; Googling Tip #2</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Adding keywords to your Google search</a:t>
            </a:r>
            <a:endParaRPr b="1"/>
          </a:p>
          <a:p>
            <a:pPr indent="0" lvl="0" marL="0" rtl="0" algn="l">
              <a:spcBef>
                <a:spcPts val="1200"/>
              </a:spcBef>
              <a:spcAft>
                <a:spcPts val="0"/>
              </a:spcAft>
              <a:buNone/>
            </a:pPr>
            <a:r>
              <a:rPr lang="en"/>
              <a:t>When your error message is very generic, add a keyword that relates to your specific issue.</a:t>
            </a:r>
            <a:endParaRPr/>
          </a:p>
          <a:p>
            <a:pPr indent="0" lvl="0" marL="0" rtl="0" algn="l">
              <a:spcBef>
                <a:spcPts val="1200"/>
              </a:spcBef>
              <a:spcAft>
                <a:spcPts val="0"/>
              </a:spcAft>
              <a:buNone/>
            </a:pPr>
            <a:r>
              <a:rPr lang="en"/>
              <a:t>For example, you’re getting a “module not found” error when you’re trying to run your multiprocessing program. If you just google “module not found”, you’ll find a lot of Python import error questions.</a:t>
            </a:r>
            <a:endParaRPr/>
          </a:p>
          <a:p>
            <a:pPr indent="0" lvl="0" marL="0" rtl="0" algn="l">
              <a:spcBef>
                <a:spcPts val="1200"/>
              </a:spcBef>
              <a:spcAft>
                <a:spcPts val="1200"/>
              </a:spcAft>
              <a:buNone/>
            </a:pPr>
            <a:r>
              <a:rPr lang="en"/>
              <a:t>But if you add “multiprocessing” to your search, it will bring up the specific case where this error happens with the multiprocessing module.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Homework: Updated</a:t>
            </a:r>
            <a:endParaRPr/>
          </a:p>
        </p:txBody>
      </p:sp>
      <p:sp>
        <p:nvSpPr>
          <p:cNvPr id="338" name="Google Shape;33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Complete Challenge 1</a:t>
            </a:r>
            <a:endParaRPr/>
          </a:p>
          <a:p>
            <a:pPr indent="0" lvl="0" marL="0" rtl="0" algn="l">
              <a:spcBef>
                <a:spcPts val="1200"/>
              </a:spcBef>
              <a:spcAft>
                <a:spcPts val="0"/>
              </a:spcAft>
              <a:buNone/>
            </a:pPr>
            <a:r>
              <a:rPr lang="en"/>
              <a:t>Complete Challenge 2 if you can</a:t>
            </a:r>
            <a:endParaRPr/>
          </a:p>
          <a:p>
            <a:pPr indent="0" lvl="0" marL="0" rtl="0" algn="l">
              <a:spcBef>
                <a:spcPts val="1200"/>
              </a:spcBef>
              <a:spcAft>
                <a:spcPts val="1200"/>
              </a:spcAft>
              <a:buNone/>
            </a:pPr>
            <a:r>
              <a:rPr lang="en"/>
              <a:t>If you're really stuck, leave the challenges and go over the slides to familiarise yourself with what we covered today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Recap of Lesson 2</a:t>
            </a:r>
            <a:endParaRPr/>
          </a:p>
        </p:txBody>
      </p:sp>
      <p:sp>
        <p:nvSpPr>
          <p:cNvPr id="76" name="Google Shape;76;p15"/>
          <p:cNvSpPr txBox="1"/>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Use the multiprocessing library</a:t>
            </a:r>
            <a:endParaRPr sz="1800">
              <a:solidFill>
                <a:srgbClr val="FFFFFF"/>
              </a:solidFill>
              <a:latin typeface="Roboto"/>
              <a:ea typeface="Roboto"/>
              <a:cs typeface="Roboto"/>
              <a:sym typeface="Roboto"/>
            </a:endParaRPr>
          </a:p>
          <a:p>
            <a:pPr indent="-342900" lvl="0" marL="457200" rtl="0" algn="l">
              <a:lnSpc>
                <a:spcPct val="115000"/>
              </a:lnSpc>
              <a:spcBef>
                <a:spcPts val="12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Return a value from a function with multiprocessing.Value</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Lock the shared value using Value.get_lock()</a:t>
            </a:r>
            <a:endParaRPr sz="1800">
              <a:solidFill>
                <a:srgbClr val="FFFFFF"/>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rgbClr val="FFFFFF"/>
                </a:solidFill>
                <a:latin typeface="Roboto"/>
                <a:ea typeface="Roboto"/>
                <a:cs typeface="Roboto"/>
                <a:sym typeface="Roboto"/>
              </a:rPr>
              <a:t>Walkthrough of yesterday’s homework: Challenge 3</a:t>
            </a:r>
            <a:endParaRPr sz="18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Chunking a dataframe</a:t>
            </a:r>
            <a:endParaRPr/>
          </a:p>
        </p:txBody>
      </p:sp>
      <p:sp>
        <p:nvSpPr>
          <p:cNvPr id="82" name="Google Shape;82;p16"/>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 to Process Pools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87900" y="3664750"/>
            <a:ext cx="8229600" cy="1112400"/>
          </a:xfrm>
          <a:prstGeom prst="rect">
            <a:avLst/>
          </a:prstGeom>
          <a:solidFill>
            <a:srgbClr val="282C3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ABB2BF"/>
                </a:solidFill>
                <a:highlight>
                  <a:srgbClr val="282C34"/>
                </a:highlight>
                <a:latin typeface="Consolas"/>
                <a:ea typeface="Consolas"/>
                <a:cs typeface="Consolas"/>
                <a:sym typeface="Consolas"/>
              </a:rPr>
              <a:t>richest_people = pd.read_csv(</a:t>
            </a:r>
            <a:r>
              <a:rPr lang="en" sz="1300">
                <a:solidFill>
                  <a:srgbClr val="98C379"/>
                </a:solidFill>
                <a:highlight>
                  <a:srgbClr val="282C34"/>
                </a:highlight>
                <a:latin typeface="Consolas"/>
                <a:ea typeface="Consolas"/>
                <a:cs typeface="Consolas"/>
                <a:sym typeface="Consolas"/>
              </a:rPr>
              <a:t>'TopRichestInWorld.csv'</a:t>
            </a:r>
            <a:r>
              <a:rPr lang="en" sz="1300">
                <a:solidFill>
                  <a:srgbClr val="ABB2BF"/>
                </a:solidFill>
                <a:highlight>
                  <a:srgbClr val="282C34"/>
                </a:highlight>
                <a:latin typeface="Consolas"/>
                <a:ea typeface="Consolas"/>
                <a:cs typeface="Consolas"/>
                <a:sym typeface="Consolas"/>
              </a:rPr>
              <a:t>)</a:t>
            </a:r>
            <a:endParaRPr sz="13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t/>
            </a:r>
            <a:endParaRPr sz="14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t/>
            </a:r>
            <a:endParaRPr sz="1400">
              <a:solidFill>
                <a:srgbClr val="ABB2BF"/>
              </a:solidFill>
              <a:highlight>
                <a:srgbClr val="282C34"/>
              </a:highlight>
              <a:latin typeface="Consolas"/>
              <a:ea typeface="Consolas"/>
              <a:cs typeface="Consolas"/>
              <a:sym typeface="Consolas"/>
            </a:endParaRPr>
          </a:p>
        </p:txBody>
      </p:sp>
      <p:sp>
        <p:nvSpPr>
          <p:cNvPr id="88" name="Google Shape;88;p17"/>
          <p:cNvSpPr txBox="1"/>
          <p:nvPr/>
        </p:nvSpPr>
        <p:spPr>
          <a:xfrm>
            <a:off x="387900" y="4413647"/>
            <a:ext cx="4316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industries[</a:t>
            </a:r>
            <a:r>
              <a:rPr lang="en" sz="1300">
                <a:solidFill>
                  <a:srgbClr val="98C379"/>
                </a:solidFill>
                <a:highlight>
                  <a:srgbClr val="282C34"/>
                </a:highlight>
                <a:latin typeface="Consolas"/>
                <a:ea typeface="Consolas"/>
                <a:cs typeface="Consolas"/>
                <a:sym typeface="Consolas"/>
              </a:rPr>
              <a:t>'Technology'</a:t>
            </a:r>
            <a:r>
              <a:rPr lang="en" sz="1300">
                <a:solidFill>
                  <a:srgbClr val="ABB2BF"/>
                </a:solidFill>
                <a:highlight>
                  <a:srgbClr val="282C34"/>
                </a:highlight>
                <a:latin typeface="Consolas"/>
                <a:ea typeface="Consolas"/>
                <a:cs typeface="Consolas"/>
                <a:sym typeface="Consolas"/>
              </a:rPr>
              <a:t>] = working_in_tech</a:t>
            </a:r>
            <a:endParaRPr/>
          </a:p>
        </p:txBody>
      </p:sp>
      <p:sp>
        <p:nvSpPr>
          <p:cNvPr id="89" name="Google Shape;89;p17"/>
          <p:cNvSpPr txBox="1"/>
          <p:nvPr/>
        </p:nvSpPr>
        <p:spPr>
          <a:xfrm>
            <a:off x="387900" y="3931900"/>
            <a:ext cx="82296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282C34"/>
                </a:solidFill>
                <a:highlight>
                  <a:srgbClr val="282C34"/>
                </a:highlight>
                <a:latin typeface="Consolas"/>
                <a:ea typeface="Consolas"/>
                <a:cs typeface="Consolas"/>
                <a:sym typeface="Consolas"/>
              </a:rPr>
              <a:t>working_in_tech = </a:t>
            </a:r>
            <a:r>
              <a:rPr lang="en" sz="1300">
                <a:solidFill>
                  <a:srgbClr val="ABB2BF"/>
                </a:solidFill>
                <a:highlight>
                  <a:srgbClr val="282C34"/>
                </a:highlight>
                <a:latin typeface="Consolas"/>
                <a:ea typeface="Consolas"/>
                <a:cs typeface="Consolas"/>
                <a:sym typeface="Consolas"/>
              </a:rPr>
              <a:t>richest_people[</a:t>
            </a:r>
            <a:r>
              <a:rPr lang="en" sz="1300">
                <a:solidFill>
                  <a:srgbClr val="98C379"/>
                </a:solidFill>
                <a:highlight>
                  <a:srgbClr val="282C34"/>
                </a:highlight>
                <a:latin typeface="Consolas"/>
                <a:ea typeface="Consolas"/>
                <a:cs typeface="Consolas"/>
                <a:sym typeface="Consolas"/>
              </a:rPr>
              <a:t>'Industry'</a:t>
            </a:r>
            <a:r>
              <a:rPr lang="en" sz="1300">
                <a:solidFill>
                  <a:srgbClr val="ABB2BF"/>
                </a:solidFill>
                <a:highlight>
                  <a:srgbClr val="282C34"/>
                </a:highlight>
                <a:latin typeface="Consolas"/>
                <a:ea typeface="Consolas"/>
                <a:cs typeface="Consolas"/>
                <a:sym typeface="Consolas"/>
              </a:rPr>
              <a:t>]</a:t>
            </a:r>
            <a:r>
              <a:rPr lang="en" sz="1300">
                <a:solidFill>
                  <a:srgbClr val="282C34"/>
                </a:solidFill>
                <a:highlight>
                  <a:srgbClr val="282C34"/>
                </a:highlight>
                <a:latin typeface="Consolas"/>
                <a:ea typeface="Consolas"/>
                <a:cs typeface="Consolas"/>
                <a:sym typeface="Consolas"/>
              </a:rPr>
              <a:t>.str.count('Technology').sum()</a:t>
            </a:r>
            <a:endParaRPr sz="1300">
              <a:solidFill>
                <a:srgbClr val="282C34"/>
              </a:solidFill>
              <a:highlight>
                <a:srgbClr val="282C3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p>
        </p:txBody>
      </p:sp>
      <p:sp>
        <p:nvSpPr>
          <p:cNvPr id="90" name="Google Shape;90;p17"/>
          <p:cNvSpPr txBox="1"/>
          <p:nvPr/>
        </p:nvSpPr>
        <p:spPr>
          <a:xfrm>
            <a:off x="387900" y="4162150"/>
            <a:ext cx="2012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industries = {}</a:t>
            </a:r>
            <a:endParaRPr/>
          </a:p>
        </p:txBody>
      </p:sp>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many rich people work in tech?</a:t>
            </a:r>
            <a:endParaRPr/>
          </a:p>
        </p:txBody>
      </p:sp>
      <p:pic>
        <p:nvPicPr>
          <p:cNvPr id="92" name="Google Shape;92;p17"/>
          <p:cNvPicPr preferRelativeResize="0"/>
          <p:nvPr/>
        </p:nvPicPr>
        <p:blipFill rotWithShape="1">
          <a:blip r:embed="rId3">
            <a:alphaModFix/>
          </a:blip>
          <a:srcRect b="8433" l="0" r="0" t="0"/>
          <a:stretch/>
        </p:blipFill>
        <p:spPr>
          <a:xfrm>
            <a:off x="387900" y="1486925"/>
            <a:ext cx="8229599" cy="2031375"/>
          </a:xfrm>
          <a:prstGeom prst="rect">
            <a:avLst/>
          </a:prstGeom>
          <a:noFill/>
          <a:ln>
            <a:noFill/>
          </a:ln>
        </p:spPr>
      </p:pic>
      <p:sp>
        <p:nvSpPr>
          <p:cNvPr id="93" name="Google Shape;93;p17"/>
          <p:cNvSpPr/>
          <p:nvPr/>
        </p:nvSpPr>
        <p:spPr>
          <a:xfrm>
            <a:off x="7886696" y="1909475"/>
            <a:ext cx="669300" cy="1524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7886696" y="2279759"/>
            <a:ext cx="669300" cy="1524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7886696" y="2639328"/>
            <a:ext cx="669300" cy="1524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7886696" y="2835781"/>
            <a:ext cx="669300" cy="1524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7886696" y="2998897"/>
            <a:ext cx="669300" cy="1524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7886696" y="3184634"/>
            <a:ext cx="669300" cy="1524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387900" y="3931900"/>
            <a:ext cx="1819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working_in_tech = </a:t>
            </a:r>
            <a:endParaRPr/>
          </a:p>
        </p:txBody>
      </p:sp>
      <p:sp>
        <p:nvSpPr>
          <p:cNvPr id="100" name="Google Shape;100;p17"/>
          <p:cNvSpPr txBox="1"/>
          <p:nvPr/>
        </p:nvSpPr>
        <p:spPr>
          <a:xfrm>
            <a:off x="4191000" y="3930725"/>
            <a:ext cx="2495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].str.count(</a:t>
            </a:r>
            <a:r>
              <a:rPr lang="en" sz="1300">
                <a:solidFill>
                  <a:srgbClr val="98C379"/>
                </a:solidFill>
                <a:highlight>
                  <a:srgbClr val="282C34"/>
                </a:highlight>
                <a:latin typeface="Consolas"/>
                <a:ea typeface="Consolas"/>
                <a:cs typeface="Consolas"/>
                <a:sym typeface="Consolas"/>
              </a:rPr>
              <a:t>'Technology'</a:t>
            </a:r>
            <a:r>
              <a:rPr lang="en" sz="1300">
                <a:solidFill>
                  <a:srgbClr val="ABB2BF"/>
                </a:solidFill>
                <a:highlight>
                  <a:srgbClr val="282C34"/>
                </a:highlight>
                <a:latin typeface="Consolas"/>
                <a:ea typeface="Consolas"/>
                <a:cs typeface="Consolas"/>
                <a:sym typeface="Consolas"/>
              </a:rPr>
              <a:t>)</a:t>
            </a:r>
            <a:endParaRPr sz="1300">
              <a:solidFill>
                <a:srgbClr val="ABB2BF"/>
              </a:solidFill>
              <a:highlight>
                <a:srgbClr val="282C34"/>
              </a:highlight>
              <a:latin typeface="Consolas"/>
              <a:ea typeface="Consolas"/>
              <a:cs typeface="Consolas"/>
              <a:sym typeface="Consolas"/>
            </a:endParaRPr>
          </a:p>
        </p:txBody>
      </p:sp>
      <p:sp>
        <p:nvSpPr>
          <p:cNvPr id="101" name="Google Shape;101;p17"/>
          <p:cNvSpPr txBox="1"/>
          <p:nvPr/>
        </p:nvSpPr>
        <p:spPr>
          <a:xfrm>
            <a:off x="6374600" y="3930725"/>
            <a:ext cx="975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).sum()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3"/>
                                        </p:tgtEl>
                                      </p:cBhvr>
                                    </p:animEffect>
                                    <p:set>
                                      <p:cBhvr>
                                        <p:cTn dur="1" fill="hold">
                                          <p:stCondLst>
                                            <p:cond delay="1000"/>
                                          </p:stCondLst>
                                        </p:cTn>
                                        <p:tgtEl>
                                          <p:spTgt spid="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4"/>
                                        </p:tgtEl>
                                      </p:cBhvr>
                                    </p:animEffect>
                                    <p:set>
                                      <p:cBhvr>
                                        <p:cTn dur="1" fill="hold">
                                          <p:stCondLst>
                                            <p:cond delay="1000"/>
                                          </p:stCondLst>
                                        </p:cTn>
                                        <p:tgtEl>
                                          <p:spTgt spid="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5"/>
                                        </p:tgtEl>
                                      </p:cBhvr>
                                    </p:animEffect>
                                    <p:set>
                                      <p:cBhvr>
                                        <p:cTn dur="1" fill="hold">
                                          <p:stCondLst>
                                            <p:cond delay="1000"/>
                                          </p:stCondLst>
                                        </p:cTn>
                                        <p:tgtEl>
                                          <p:spTgt spid="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6"/>
                                        </p:tgtEl>
                                      </p:cBhvr>
                                    </p:animEffect>
                                    <p:set>
                                      <p:cBhvr>
                                        <p:cTn dur="1" fill="hold">
                                          <p:stCondLst>
                                            <p:cond delay="1000"/>
                                          </p:stCondLst>
                                        </p:cTn>
                                        <p:tgtEl>
                                          <p:spTgt spid="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7"/>
                                        </p:tgtEl>
                                      </p:cBhvr>
                                    </p:animEffect>
                                    <p:set>
                                      <p:cBhvr>
                                        <p:cTn dur="1" fill="hold">
                                          <p:stCondLst>
                                            <p:cond delay="1000"/>
                                          </p:stCondLst>
                                        </p:cTn>
                                        <p:tgtEl>
                                          <p:spTgt spid="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8"/>
                                        </p:tgtEl>
                                      </p:cBhvr>
                                    </p:animEffect>
                                    <p:set>
                                      <p:cBhvr>
                                        <p:cTn dur="1" fill="hold">
                                          <p:stCondLst>
                                            <p:cond delay="1000"/>
                                          </p:stCondLst>
                                        </p:cTn>
                                        <p:tgtEl>
                                          <p:spTgt spid="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many rich people work in each industry?</a:t>
            </a:r>
            <a:endParaRPr/>
          </a:p>
        </p:txBody>
      </p:sp>
      <p:sp>
        <p:nvSpPr>
          <p:cNvPr id="107" name="Google Shape;107;p18"/>
          <p:cNvSpPr txBox="1"/>
          <p:nvPr>
            <p:ph idx="1" type="body"/>
          </p:nvPr>
        </p:nvSpPr>
        <p:spPr>
          <a:xfrm>
            <a:off x="387900" y="1489824"/>
            <a:ext cx="8368200" cy="4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Converting the </a:t>
            </a:r>
            <a:r>
              <a:rPr lang="en">
                <a:solidFill>
                  <a:srgbClr val="ABB2BF"/>
                </a:solidFill>
                <a:highlight>
                  <a:srgbClr val="282C34"/>
                </a:highlight>
                <a:latin typeface="Consolas"/>
                <a:ea typeface="Consolas"/>
                <a:cs typeface="Consolas"/>
                <a:sym typeface="Consolas"/>
              </a:rPr>
              <a:t>sum</a:t>
            </a:r>
            <a:r>
              <a:rPr lang="en"/>
              <a:t> calculation into a for loop</a:t>
            </a:r>
            <a:endParaRPr>
              <a:solidFill>
                <a:srgbClr val="ABB2BF"/>
              </a:solidFill>
              <a:highlight>
                <a:srgbClr val="282C34"/>
              </a:highlight>
              <a:latin typeface="Consolas"/>
              <a:ea typeface="Consolas"/>
              <a:cs typeface="Consolas"/>
              <a:sym typeface="Consolas"/>
            </a:endParaRPr>
          </a:p>
        </p:txBody>
      </p:sp>
      <p:sp>
        <p:nvSpPr>
          <p:cNvPr id="108" name="Google Shape;108;p18"/>
          <p:cNvSpPr txBox="1"/>
          <p:nvPr>
            <p:ph idx="1" type="body"/>
          </p:nvPr>
        </p:nvSpPr>
        <p:spPr>
          <a:xfrm>
            <a:off x="387900" y="2196700"/>
            <a:ext cx="8368200" cy="2593200"/>
          </a:xfrm>
          <a:prstGeom prst="rect">
            <a:avLst/>
          </a:prstGeom>
          <a:solidFill>
            <a:srgbClr val="282C34"/>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13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t/>
            </a:r>
            <a:endParaRPr sz="1300">
              <a:solidFill>
                <a:srgbClr val="ABB2BF"/>
              </a:solidFill>
              <a:highlight>
                <a:srgbClr val="282C34"/>
              </a:highlight>
              <a:latin typeface="Consolas"/>
              <a:ea typeface="Consolas"/>
              <a:cs typeface="Consolas"/>
              <a:sym typeface="Consolas"/>
            </a:endParaRPr>
          </a:p>
          <a:p>
            <a:pPr indent="0" lvl="0" marL="457200" rtl="0" algn="l">
              <a:spcBef>
                <a:spcPts val="0"/>
              </a:spcBef>
              <a:spcAft>
                <a:spcPts val="0"/>
              </a:spcAft>
              <a:buNone/>
            </a:pPr>
            <a:r>
              <a:rPr lang="en" sz="1300">
                <a:solidFill>
                  <a:srgbClr val="ABB2BF"/>
                </a:solidFill>
                <a:highlight>
                  <a:srgbClr val="282C34"/>
                </a:highlight>
                <a:latin typeface="Consolas"/>
                <a:ea typeface="Consolas"/>
                <a:cs typeface="Consolas"/>
                <a:sym typeface="Consolas"/>
              </a:rPr>
              <a:t>richest_people = pd.read_csv(</a:t>
            </a:r>
            <a:r>
              <a:rPr lang="en" sz="1300">
                <a:solidFill>
                  <a:srgbClr val="98C379"/>
                </a:solidFill>
                <a:highlight>
                  <a:srgbClr val="282C34"/>
                </a:highlight>
                <a:latin typeface="Consolas"/>
                <a:ea typeface="Consolas"/>
                <a:cs typeface="Consolas"/>
                <a:sym typeface="Consolas"/>
              </a:rPr>
              <a:t>'TopRichestInWorld.csv'</a:t>
            </a:r>
            <a:r>
              <a:rPr lang="en" sz="1300">
                <a:solidFill>
                  <a:srgbClr val="ABB2BF"/>
                </a:solidFill>
                <a:highlight>
                  <a:srgbClr val="282C34"/>
                </a:highlight>
                <a:latin typeface="Consolas"/>
                <a:ea typeface="Consolas"/>
                <a:cs typeface="Consolas"/>
                <a:sym typeface="Consolas"/>
              </a:rPr>
              <a:t>)</a:t>
            </a:r>
            <a:endParaRPr sz="1300">
              <a:solidFill>
                <a:srgbClr val="ABB2BF"/>
              </a:solidFill>
              <a:highlight>
                <a:srgbClr val="282C34"/>
              </a:highlight>
              <a:latin typeface="Consolas"/>
              <a:ea typeface="Consolas"/>
              <a:cs typeface="Consolas"/>
              <a:sym typeface="Consolas"/>
            </a:endParaRPr>
          </a:p>
          <a:p>
            <a:pPr indent="457200" lvl="0" marL="0" rtl="0" algn="l">
              <a:spcBef>
                <a:spcPts val="0"/>
              </a:spcBef>
              <a:spcAft>
                <a:spcPts val="0"/>
              </a:spcAft>
              <a:buNone/>
            </a:pPr>
            <a:r>
              <a:rPr lang="en" sz="1250">
                <a:solidFill>
                  <a:srgbClr val="ABB2BF"/>
                </a:solidFill>
                <a:highlight>
                  <a:srgbClr val="282C34"/>
                </a:highlight>
                <a:latin typeface="Consolas"/>
                <a:ea typeface="Consolas"/>
                <a:cs typeface="Consolas"/>
                <a:sym typeface="Consolas"/>
              </a:rPr>
              <a:t>industries = df[</a:t>
            </a:r>
            <a:r>
              <a:rPr lang="en" sz="1250">
                <a:solidFill>
                  <a:srgbClr val="98C379"/>
                </a:solidFill>
                <a:highlight>
                  <a:srgbClr val="282C34"/>
                </a:highlight>
                <a:latin typeface="Consolas"/>
                <a:ea typeface="Consolas"/>
                <a:cs typeface="Consolas"/>
                <a:sym typeface="Consolas"/>
              </a:rPr>
              <a:t>'Industry'</a:t>
            </a:r>
            <a:r>
              <a:rPr lang="en" sz="1250">
                <a:solidFill>
                  <a:srgbClr val="ABB2BF"/>
                </a:solidFill>
                <a:highlight>
                  <a:srgbClr val="282C34"/>
                </a:highlight>
                <a:latin typeface="Consolas"/>
                <a:ea typeface="Consolas"/>
                <a:cs typeface="Consolas"/>
                <a:sym typeface="Consolas"/>
              </a:rPr>
              <a:t>].unique()</a:t>
            </a:r>
            <a:endParaRPr sz="1250">
              <a:solidFill>
                <a:srgbClr val="ABB2BF"/>
              </a:solidFill>
              <a:highlight>
                <a:srgbClr val="282C34"/>
              </a:highlight>
              <a:latin typeface="Consolas"/>
              <a:ea typeface="Consolas"/>
              <a:cs typeface="Consolas"/>
              <a:sym typeface="Consolas"/>
            </a:endParaRPr>
          </a:p>
          <a:p>
            <a:pPr indent="0" lvl="0" marL="457200" rtl="0" algn="l">
              <a:spcBef>
                <a:spcPts val="0"/>
              </a:spcBef>
              <a:spcAft>
                <a:spcPts val="0"/>
              </a:spcAft>
              <a:buNone/>
            </a:pPr>
            <a:r>
              <a:t/>
            </a:r>
            <a:endParaRPr sz="1300">
              <a:solidFill>
                <a:srgbClr val="ABB2BF"/>
              </a:solidFill>
              <a:highlight>
                <a:srgbClr val="282C34"/>
              </a:highlight>
              <a:latin typeface="Consolas"/>
              <a:ea typeface="Consolas"/>
              <a:cs typeface="Consolas"/>
              <a:sym typeface="Consolas"/>
            </a:endParaRPr>
          </a:p>
          <a:p>
            <a:pPr indent="0" lvl="0" marL="457200" rtl="0" algn="l">
              <a:spcBef>
                <a:spcPts val="0"/>
              </a:spcBef>
              <a:spcAft>
                <a:spcPts val="0"/>
              </a:spcAft>
              <a:buNone/>
            </a:pPr>
            <a:r>
              <a:rPr lang="en" sz="1300">
                <a:solidFill>
                  <a:srgbClr val="ABB2BF"/>
                </a:solidFill>
                <a:highlight>
                  <a:srgbClr val="282C34"/>
                </a:highlight>
                <a:latin typeface="Consolas"/>
                <a:ea typeface="Consolas"/>
                <a:cs typeface="Consolas"/>
                <a:sym typeface="Consolas"/>
              </a:rPr>
              <a:t>people_in_industries = {}</a:t>
            </a:r>
            <a:endParaRPr sz="1300">
              <a:solidFill>
                <a:srgbClr val="ABB2BF"/>
              </a:solidFill>
              <a:highlight>
                <a:srgbClr val="282C34"/>
              </a:highlight>
              <a:latin typeface="Consolas"/>
              <a:ea typeface="Consolas"/>
              <a:cs typeface="Consolas"/>
              <a:sym typeface="Consolas"/>
            </a:endParaRPr>
          </a:p>
          <a:p>
            <a:pPr indent="0" lvl="0" marL="457200" rtl="0" algn="l">
              <a:spcBef>
                <a:spcPts val="0"/>
              </a:spcBef>
              <a:spcAft>
                <a:spcPts val="0"/>
              </a:spcAft>
              <a:buNone/>
            </a:pPr>
            <a:r>
              <a:t/>
            </a:r>
            <a:endParaRPr sz="1300">
              <a:solidFill>
                <a:srgbClr val="ABB2BF"/>
              </a:solidFill>
              <a:highlight>
                <a:srgbClr val="282C34"/>
              </a:highlight>
              <a:latin typeface="Consolas"/>
              <a:ea typeface="Consolas"/>
              <a:cs typeface="Consolas"/>
              <a:sym typeface="Consolas"/>
            </a:endParaRPr>
          </a:p>
          <a:p>
            <a:pPr indent="0" lvl="0" marL="457200" rtl="0" algn="l">
              <a:spcBef>
                <a:spcPts val="0"/>
              </a:spcBef>
              <a:spcAft>
                <a:spcPts val="0"/>
              </a:spcAft>
              <a:buNone/>
            </a:pPr>
            <a:r>
              <a:rPr lang="en" sz="1300">
                <a:solidFill>
                  <a:srgbClr val="C678DD"/>
                </a:solidFill>
                <a:highlight>
                  <a:srgbClr val="282C34"/>
                </a:highlight>
                <a:latin typeface="Consolas"/>
                <a:ea typeface="Consolas"/>
                <a:cs typeface="Consolas"/>
                <a:sym typeface="Consolas"/>
              </a:rPr>
              <a:t>for</a:t>
            </a:r>
            <a:r>
              <a:rPr lang="en" sz="1300">
                <a:solidFill>
                  <a:srgbClr val="ABB2BF"/>
                </a:solidFill>
                <a:highlight>
                  <a:srgbClr val="282C34"/>
                </a:highlight>
                <a:latin typeface="Consolas"/>
                <a:ea typeface="Consolas"/>
                <a:cs typeface="Consolas"/>
                <a:sym typeface="Consolas"/>
              </a:rPr>
              <a:t> industry_name </a:t>
            </a:r>
            <a:r>
              <a:rPr lang="en" sz="1300">
                <a:solidFill>
                  <a:srgbClr val="C678DD"/>
                </a:solidFill>
                <a:highlight>
                  <a:srgbClr val="282C34"/>
                </a:highlight>
                <a:latin typeface="Consolas"/>
                <a:ea typeface="Consolas"/>
                <a:cs typeface="Consolas"/>
                <a:sym typeface="Consolas"/>
              </a:rPr>
              <a:t>in</a:t>
            </a:r>
            <a:r>
              <a:rPr lang="en" sz="1300">
                <a:solidFill>
                  <a:srgbClr val="ABB2BF"/>
                </a:solidFill>
                <a:highlight>
                  <a:srgbClr val="282C34"/>
                </a:highlight>
                <a:latin typeface="Consolas"/>
                <a:ea typeface="Consolas"/>
                <a:cs typeface="Consolas"/>
                <a:sym typeface="Consolas"/>
              </a:rPr>
              <a:t> industries:</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people_in_industries[industry_name] = richest_people[</a:t>
            </a:r>
            <a:r>
              <a:rPr lang="en" sz="1300">
                <a:solidFill>
                  <a:srgbClr val="98C379"/>
                </a:solidFill>
                <a:highlight>
                  <a:srgbClr val="282C34"/>
                </a:highlight>
                <a:latin typeface="Consolas"/>
                <a:ea typeface="Consolas"/>
                <a:cs typeface="Consolas"/>
                <a:sym typeface="Consolas"/>
              </a:rPr>
              <a:t>'Industry'</a:t>
            </a:r>
            <a:r>
              <a:rPr lang="en" sz="1300">
                <a:solidFill>
                  <a:srgbClr val="ABB2BF"/>
                </a:solidFill>
                <a:highlight>
                  <a:srgbClr val="282C34"/>
                </a:highlight>
                <a:latin typeface="Consolas"/>
                <a:ea typeface="Consolas"/>
                <a:cs typeface="Consolas"/>
                <a:sym typeface="Consolas"/>
              </a:rPr>
              <a:t>].str.count(industry_name).sum()</a:t>
            </a:r>
            <a:endParaRPr sz="1300">
              <a:solidFill>
                <a:srgbClr val="ABB2BF"/>
              </a:solidFill>
              <a:highlight>
                <a:srgbClr val="282C34"/>
              </a:highlight>
              <a:latin typeface="Consolas"/>
              <a:ea typeface="Consolas"/>
              <a:cs typeface="Consolas"/>
              <a:sym typeface="Consolas"/>
            </a:endParaRPr>
          </a:p>
          <a:p>
            <a:pPr indent="0" lvl="0" marL="457200" rtl="0" algn="l">
              <a:spcBef>
                <a:spcPts val="0"/>
              </a:spcBef>
              <a:spcAft>
                <a:spcPts val="0"/>
              </a:spcAft>
              <a:buNone/>
            </a:pPr>
            <a:r>
              <a:t/>
            </a:r>
            <a:endParaRPr sz="13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rPr lang="en" sz="1300">
                <a:solidFill>
                  <a:srgbClr val="ABB2BF"/>
                </a:solidFill>
                <a:highlight>
                  <a:srgbClr val="282C34"/>
                </a:highlight>
                <a:latin typeface="Consolas"/>
                <a:ea typeface="Consolas"/>
                <a:cs typeface="Consolas"/>
                <a:sym typeface="Consolas"/>
              </a:rPr>
              <a:t>	return people_in_industries</a:t>
            </a:r>
            <a:endParaRPr sz="13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t/>
            </a:r>
            <a:endParaRPr sz="13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rPr lang="en" sz="1300">
                <a:solidFill>
                  <a:srgbClr val="282C34"/>
                </a:solidFill>
                <a:highlight>
                  <a:srgbClr val="282C34"/>
                </a:highlight>
                <a:latin typeface="Consolas"/>
                <a:ea typeface="Consolas"/>
                <a:cs typeface="Consolas"/>
                <a:sym typeface="Consolas"/>
              </a:rPr>
              <a:t>richest_people = pd.read_csv('TopRichestInWorld.csv')</a:t>
            </a:r>
            <a:endParaRPr sz="1300">
              <a:solidFill>
                <a:srgbClr val="282C34"/>
              </a:solidFill>
              <a:highlight>
                <a:srgbClr val="282C34"/>
              </a:highlight>
              <a:latin typeface="Consolas"/>
              <a:ea typeface="Consolas"/>
              <a:cs typeface="Consolas"/>
              <a:sym typeface="Consolas"/>
            </a:endParaRPr>
          </a:p>
          <a:p>
            <a:pPr indent="0" lvl="0" marL="0" rtl="0" algn="l">
              <a:spcBef>
                <a:spcPts val="0"/>
              </a:spcBef>
              <a:spcAft>
                <a:spcPts val="0"/>
              </a:spcAft>
              <a:buNone/>
            </a:pPr>
            <a:r>
              <a:rPr lang="en" sz="1250">
                <a:solidFill>
                  <a:srgbClr val="282C34"/>
                </a:solidFill>
                <a:highlight>
                  <a:srgbClr val="282C34"/>
                </a:highlight>
                <a:latin typeface="Consolas"/>
                <a:ea typeface="Consolas"/>
                <a:cs typeface="Consolas"/>
                <a:sym typeface="Consolas"/>
              </a:rPr>
              <a:t>industries = df['Industry'].unique()</a:t>
            </a:r>
            <a:endParaRPr sz="1300">
              <a:solidFill>
                <a:srgbClr val="282C34"/>
              </a:solidFill>
              <a:highlight>
                <a:srgbClr val="282C34"/>
              </a:highlight>
              <a:latin typeface="Consolas"/>
              <a:ea typeface="Consolas"/>
              <a:cs typeface="Consolas"/>
              <a:sym typeface="Consolas"/>
            </a:endParaRPr>
          </a:p>
          <a:p>
            <a:pPr indent="0" lvl="0" marL="0" rtl="0" algn="l">
              <a:spcBef>
                <a:spcPts val="0"/>
              </a:spcBef>
              <a:spcAft>
                <a:spcPts val="0"/>
              </a:spcAft>
              <a:buNone/>
            </a:pPr>
            <a:r>
              <a:rPr lang="en" sz="1300">
                <a:solidFill>
                  <a:srgbClr val="282C34"/>
                </a:solidFill>
                <a:highlight>
                  <a:srgbClr val="282C34"/>
                </a:highlight>
                <a:latin typeface="Consolas"/>
                <a:ea typeface="Consolas"/>
                <a:cs typeface="Consolas"/>
                <a:sym typeface="Consolas"/>
              </a:rPr>
              <a:t>count_industries(richest_people, industries)</a:t>
            </a:r>
            <a:endParaRPr sz="1300">
              <a:solidFill>
                <a:srgbClr val="282C34"/>
              </a:solidFill>
              <a:highlight>
                <a:srgbClr val="282C34"/>
              </a:highlight>
              <a:latin typeface="Consolas"/>
              <a:ea typeface="Consolas"/>
              <a:cs typeface="Consolas"/>
              <a:sym typeface="Consolas"/>
            </a:endParaRPr>
          </a:p>
        </p:txBody>
      </p:sp>
      <p:sp>
        <p:nvSpPr>
          <p:cNvPr id="109" name="Google Shape;109;p18"/>
          <p:cNvSpPr/>
          <p:nvPr/>
        </p:nvSpPr>
        <p:spPr>
          <a:xfrm>
            <a:off x="471500" y="2591716"/>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471500" y="2756019"/>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471500" y="3083437"/>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471500" y="3400142"/>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387900" y="2189650"/>
            <a:ext cx="36627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C678DD"/>
                </a:solidFill>
                <a:highlight>
                  <a:srgbClr val="282C34"/>
                </a:highlight>
                <a:latin typeface="Consolas"/>
                <a:ea typeface="Consolas"/>
                <a:cs typeface="Consolas"/>
                <a:sym typeface="Consolas"/>
              </a:rPr>
              <a:t>def</a:t>
            </a:r>
            <a:r>
              <a:rPr lang="en" sz="1100">
                <a:solidFill>
                  <a:srgbClr val="ABB2BF"/>
                </a:solidFill>
                <a:highlight>
                  <a:srgbClr val="282C34"/>
                </a:highlight>
                <a:latin typeface="Consolas"/>
                <a:ea typeface="Consolas"/>
                <a:cs typeface="Consolas"/>
                <a:sym typeface="Consolas"/>
              </a:rPr>
              <a:t> </a:t>
            </a:r>
            <a:r>
              <a:rPr lang="en" sz="1100">
                <a:solidFill>
                  <a:srgbClr val="61AEEE"/>
                </a:solidFill>
                <a:highlight>
                  <a:srgbClr val="282C34"/>
                </a:highlight>
                <a:latin typeface="Consolas"/>
                <a:ea typeface="Consolas"/>
                <a:cs typeface="Consolas"/>
                <a:sym typeface="Consolas"/>
              </a:rPr>
              <a:t>count_industries</a:t>
            </a:r>
            <a:r>
              <a:rPr lang="en" sz="1100">
                <a:solidFill>
                  <a:srgbClr val="ABB2BF"/>
                </a:solidFill>
                <a:highlight>
                  <a:srgbClr val="282C34"/>
                </a:highlight>
                <a:latin typeface="Consolas"/>
                <a:ea typeface="Consolas"/>
                <a:cs typeface="Consolas"/>
                <a:sym typeface="Consolas"/>
              </a:rPr>
              <a:t>(df, industries):</a:t>
            </a:r>
            <a:endParaRPr sz="1100"/>
          </a:p>
        </p:txBody>
      </p:sp>
      <p:sp>
        <p:nvSpPr>
          <p:cNvPr id="114" name="Google Shape;114;p18"/>
          <p:cNvSpPr/>
          <p:nvPr/>
        </p:nvSpPr>
        <p:spPr>
          <a:xfrm>
            <a:off x="471500" y="3563257"/>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471500" y="2286916"/>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92925" y="2593175"/>
            <a:ext cx="5154300" cy="354000"/>
          </a:xfrm>
          <a:prstGeom prst="rect">
            <a:avLst/>
          </a:prstGeom>
          <a:solidFill>
            <a:srgbClr val="282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2C34"/>
              </a:solidFill>
            </a:endParaRPr>
          </a:p>
        </p:txBody>
      </p:sp>
      <p:sp>
        <p:nvSpPr>
          <p:cNvPr id="117" name="Google Shape;117;p18"/>
          <p:cNvSpPr txBox="1"/>
          <p:nvPr/>
        </p:nvSpPr>
        <p:spPr>
          <a:xfrm>
            <a:off x="387900" y="4094547"/>
            <a:ext cx="49269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ABB2BF"/>
                </a:solidFill>
                <a:highlight>
                  <a:srgbClr val="282C34"/>
                </a:highlight>
                <a:latin typeface="Consolas"/>
                <a:ea typeface="Consolas"/>
                <a:cs typeface="Consolas"/>
                <a:sym typeface="Consolas"/>
              </a:rPr>
              <a:t>richest_people = pd.read_csv(</a:t>
            </a:r>
            <a:r>
              <a:rPr lang="en" sz="1100">
                <a:solidFill>
                  <a:srgbClr val="98C379"/>
                </a:solidFill>
                <a:highlight>
                  <a:srgbClr val="282C34"/>
                </a:highlight>
                <a:latin typeface="Consolas"/>
                <a:ea typeface="Consolas"/>
                <a:cs typeface="Consolas"/>
                <a:sym typeface="Consolas"/>
              </a:rPr>
              <a:t>'TopRichestInWorld.csv'</a:t>
            </a:r>
            <a:r>
              <a:rPr lang="en" sz="1100">
                <a:solidFill>
                  <a:srgbClr val="ABB2BF"/>
                </a:solidFill>
                <a:highlight>
                  <a:srgbClr val="282C34"/>
                </a:highlight>
                <a:latin typeface="Consolas"/>
                <a:ea typeface="Consolas"/>
                <a:cs typeface="Consolas"/>
                <a:sym typeface="Consolas"/>
              </a:rPr>
              <a:t>)</a:t>
            </a:r>
            <a:endParaRPr sz="1100">
              <a:solidFill>
                <a:srgbClr val="ABB2BF"/>
              </a:solidFill>
              <a:highlight>
                <a:srgbClr val="282C34"/>
              </a:highlight>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ABB2BF"/>
                </a:solidFill>
                <a:highlight>
                  <a:srgbClr val="282C34"/>
                </a:highlight>
                <a:latin typeface="Consolas"/>
                <a:ea typeface="Consolas"/>
                <a:cs typeface="Consolas"/>
                <a:sym typeface="Consolas"/>
              </a:rPr>
              <a:t>industries = richest_people[</a:t>
            </a:r>
            <a:r>
              <a:rPr lang="en" sz="1100">
                <a:solidFill>
                  <a:srgbClr val="98C379"/>
                </a:solidFill>
                <a:highlight>
                  <a:srgbClr val="282C34"/>
                </a:highlight>
                <a:latin typeface="Consolas"/>
                <a:ea typeface="Consolas"/>
                <a:cs typeface="Consolas"/>
                <a:sym typeface="Consolas"/>
              </a:rPr>
              <a:t>'Industry'</a:t>
            </a:r>
            <a:r>
              <a:rPr lang="en" sz="1100">
                <a:solidFill>
                  <a:srgbClr val="ABB2BF"/>
                </a:solidFill>
                <a:highlight>
                  <a:srgbClr val="282C34"/>
                </a:highlight>
                <a:latin typeface="Consolas"/>
                <a:ea typeface="Consolas"/>
                <a:cs typeface="Consolas"/>
                <a:sym typeface="Consolas"/>
              </a:rPr>
              <a:t>].unique()</a:t>
            </a:r>
            <a:endParaRPr sz="1100"/>
          </a:p>
        </p:txBody>
      </p:sp>
      <p:sp>
        <p:nvSpPr>
          <p:cNvPr id="118" name="Google Shape;118;p18"/>
          <p:cNvSpPr/>
          <p:nvPr/>
        </p:nvSpPr>
        <p:spPr>
          <a:xfrm>
            <a:off x="471500" y="4194274"/>
            <a:ext cx="8133300" cy="3540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nvSpPr>
        <p:spPr>
          <a:xfrm>
            <a:off x="387900" y="4458575"/>
            <a:ext cx="39195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ABB2BF"/>
                </a:solidFill>
                <a:highlight>
                  <a:srgbClr val="282C34"/>
                </a:highlight>
                <a:latin typeface="Consolas"/>
                <a:ea typeface="Consolas"/>
                <a:cs typeface="Consolas"/>
                <a:sym typeface="Consolas"/>
              </a:rPr>
              <a:t>count_industries(richest_people, industries)</a:t>
            </a:r>
            <a:endParaRPr sz="1100"/>
          </a:p>
        </p:txBody>
      </p:sp>
      <p:sp>
        <p:nvSpPr>
          <p:cNvPr id="120" name="Google Shape;120;p18"/>
          <p:cNvSpPr/>
          <p:nvPr/>
        </p:nvSpPr>
        <p:spPr>
          <a:xfrm>
            <a:off x="471500" y="4553857"/>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471500" y="3868057"/>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492925" y="3812375"/>
            <a:ext cx="5154300" cy="354000"/>
          </a:xfrm>
          <a:prstGeom prst="rect">
            <a:avLst/>
          </a:prstGeom>
          <a:solidFill>
            <a:srgbClr val="282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2C3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9"/>
                                        </p:tgtEl>
                                      </p:cBhvr>
                                    </p:animEffect>
                                    <p:set>
                                      <p:cBhvr>
                                        <p:cTn dur="1" fill="hold">
                                          <p:stCondLst>
                                            <p:cond delay="1000"/>
                                          </p:stCondLst>
                                        </p:cTn>
                                        <p:tgtEl>
                                          <p:spTgt spid="1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0"/>
                                        </p:tgtEl>
                                      </p:cBhvr>
                                    </p:animEffect>
                                    <p:set>
                                      <p:cBhvr>
                                        <p:cTn dur="1" fill="hold">
                                          <p:stCondLst>
                                            <p:cond delay="1000"/>
                                          </p:stCondLst>
                                        </p:cTn>
                                        <p:tgtEl>
                                          <p:spTgt spid="1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1"/>
                                        </p:tgtEl>
                                      </p:cBhvr>
                                    </p:animEffect>
                                    <p:set>
                                      <p:cBhvr>
                                        <p:cTn dur="1" fill="hold">
                                          <p:stCondLst>
                                            <p:cond delay="1000"/>
                                          </p:stCondLst>
                                        </p:cTn>
                                        <p:tgtEl>
                                          <p:spTgt spid="1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4"/>
                                        </p:tgtEl>
                                      </p:cBhvr>
                                    </p:animEffect>
                                    <p:set>
                                      <p:cBhvr>
                                        <p:cTn dur="1" fill="hold">
                                          <p:stCondLst>
                                            <p:cond delay="1000"/>
                                          </p:stCondLst>
                                        </p:cTn>
                                        <p:tgtEl>
                                          <p:spTgt spid="1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5"/>
                                        </p:tgtEl>
                                      </p:cBhvr>
                                    </p:animEffect>
                                    <p:set>
                                      <p:cBhvr>
                                        <p:cTn dur="1" fill="hold">
                                          <p:stCondLst>
                                            <p:cond delay="1000"/>
                                          </p:stCondLst>
                                        </p:cTn>
                                        <p:tgtEl>
                                          <p:spTgt spid="1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1"/>
                                        </p:tgtEl>
                                      </p:cBhvr>
                                    </p:animEffect>
                                    <p:set>
                                      <p:cBhvr>
                                        <p:cTn dur="1" fill="hold">
                                          <p:stCondLst>
                                            <p:cond delay="1000"/>
                                          </p:stCondLst>
                                        </p:cTn>
                                        <p:tgtEl>
                                          <p:spTgt spid="1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0"/>
                                        </p:tgtEl>
                                      </p:cBhvr>
                                    </p:animEffect>
                                    <p:set>
                                      <p:cBhvr>
                                        <p:cTn dur="1" fill="hold">
                                          <p:stCondLst>
                                            <p:cond delay="1000"/>
                                          </p:stCondLst>
                                        </p:cTn>
                                        <p:tgtEl>
                                          <p:spTgt spid="1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Chunking a dataframe: A visual example</a:t>
            </a:r>
            <a:endParaRPr/>
          </a:p>
        </p:txBody>
      </p:sp>
      <p:pic>
        <p:nvPicPr>
          <p:cNvPr id="128" name="Google Shape;128;p19"/>
          <p:cNvPicPr preferRelativeResize="0"/>
          <p:nvPr/>
        </p:nvPicPr>
        <p:blipFill>
          <a:blip r:embed="rId3">
            <a:alphaModFix/>
          </a:blip>
          <a:stretch>
            <a:fillRect/>
          </a:stretch>
        </p:blipFill>
        <p:spPr>
          <a:xfrm>
            <a:off x="1696050" y="1393400"/>
            <a:ext cx="5751900" cy="354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5601738" y="3722600"/>
            <a:ext cx="3568200" cy="33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000">
                <a:solidFill>
                  <a:srgbClr val="D35877"/>
                </a:solidFill>
                <a:latin typeface="Comic Sans MS"/>
                <a:ea typeface="Comic Sans MS"/>
                <a:cs typeface="Comic Sans MS"/>
                <a:sym typeface="Comic Sans MS"/>
              </a:rPr>
              <a:t>math.ceil(</a:t>
            </a:r>
            <a:r>
              <a:rPr b="1" lang="en" sz="2000">
                <a:solidFill>
                  <a:srgbClr val="58BDD3"/>
                </a:solidFill>
                <a:latin typeface="Comic Sans MS"/>
                <a:ea typeface="Comic Sans MS"/>
                <a:cs typeface="Comic Sans MS"/>
                <a:sym typeface="Comic Sans MS"/>
              </a:rPr>
              <a:t>1.66666666667</a:t>
            </a:r>
            <a:r>
              <a:rPr b="1" lang="en" sz="2000">
                <a:solidFill>
                  <a:srgbClr val="D35877"/>
                </a:solidFill>
                <a:latin typeface="Comic Sans MS"/>
                <a:ea typeface="Comic Sans MS"/>
                <a:cs typeface="Comic Sans MS"/>
                <a:sym typeface="Comic Sans MS"/>
              </a:rPr>
              <a:t>)</a:t>
            </a:r>
            <a:endParaRPr b="1" sz="2000">
              <a:solidFill>
                <a:srgbClr val="D35877"/>
              </a:solidFill>
              <a:latin typeface="Comic Sans MS"/>
              <a:ea typeface="Comic Sans MS"/>
              <a:cs typeface="Comic Sans MS"/>
              <a:sym typeface="Comic Sans MS"/>
            </a:endParaRPr>
          </a:p>
        </p:txBody>
      </p:sp>
      <p:sp>
        <p:nvSpPr>
          <p:cNvPr id="134" name="Google Shape;13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Chunking a dataframe: A code example</a:t>
            </a:r>
            <a:endParaRPr/>
          </a:p>
        </p:txBody>
      </p:sp>
      <p:sp>
        <p:nvSpPr>
          <p:cNvPr id="135" name="Google Shape;135;p20"/>
          <p:cNvSpPr txBox="1"/>
          <p:nvPr>
            <p:ph idx="1" type="body"/>
          </p:nvPr>
        </p:nvSpPr>
        <p:spPr>
          <a:xfrm>
            <a:off x="387900" y="1489825"/>
            <a:ext cx="3448200" cy="3078900"/>
          </a:xfrm>
          <a:prstGeom prst="rect">
            <a:avLst/>
          </a:prstGeom>
          <a:solidFill>
            <a:srgbClr val="282C34"/>
          </a:solidFill>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770"/>
              <a:buNone/>
            </a:pPr>
            <a:r>
              <a:rPr lang="en" sz="1300">
                <a:solidFill>
                  <a:srgbClr val="C678DD"/>
                </a:solidFill>
                <a:highlight>
                  <a:srgbClr val="282C34"/>
                </a:highlight>
                <a:latin typeface="Consolas"/>
                <a:ea typeface="Consolas"/>
                <a:cs typeface="Consolas"/>
                <a:sym typeface="Consolas"/>
              </a:rPr>
              <a:t>import</a:t>
            </a:r>
            <a:r>
              <a:rPr lang="en" sz="1300">
                <a:solidFill>
                  <a:srgbClr val="ABB2BF"/>
                </a:solidFill>
                <a:highlight>
                  <a:srgbClr val="282C34"/>
                </a:highlight>
                <a:latin typeface="Consolas"/>
                <a:ea typeface="Consolas"/>
                <a:cs typeface="Consolas"/>
                <a:sym typeface="Consolas"/>
              </a:rPr>
              <a:t> math</a:t>
            </a:r>
            <a:br>
              <a:rPr lang="en" sz="1300">
                <a:solidFill>
                  <a:srgbClr val="ABB2BF"/>
                </a:solidFill>
                <a:highlight>
                  <a:srgbClr val="282C34"/>
                </a:highlight>
                <a:latin typeface="Consolas"/>
                <a:ea typeface="Consolas"/>
                <a:cs typeface="Consolas"/>
                <a:sym typeface="Consolas"/>
              </a:rPr>
            </a:br>
            <a:br>
              <a:rPr lang="en" sz="1300">
                <a:solidFill>
                  <a:srgbClr val="ABB2BF"/>
                </a:solidFill>
                <a:highlight>
                  <a:srgbClr val="282C34"/>
                </a:highlight>
                <a:latin typeface="Consolas"/>
                <a:ea typeface="Consolas"/>
                <a:cs typeface="Consolas"/>
                <a:sym typeface="Consolas"/>
              </a:rPr>
            </a:br>
            <a:r>
              <a:rPr lang="en" sz="1300">
                <a:solidFill>
                  <a:srgbClr val="C678DD"/>
                </a:solidFill>
                <a:highlight>
                  <a:srgbClr val="282C34"/>
                </a:highlight>
                <a:latin typeface="Consolas"/>
                <a:ea typeface="Consolas"/>
                <a:cs typeface="Consolas"/>
                <a:sym typeface="Consolas"/>
              </a:rPr>
              <a:t>def</a:t>
            </a:r>
            <a:r>
              <a:rPr lang="en" sz="1300">
                <a:solidFill>
                  <a:srgbClr val="ABB2BF"/>
                </a:solidFill>
                <a:highlight>
                  <a:srgbClr val="282C34"/>
                </a:highlight>
                <a:latin typeface="Consolas"/>
                <a:ea typeface="Consolas"/>
                <a:cs typeface="Consolas"/>
                <a:sym typeface="Consolas"/>
              </a:rPr>
              <a:t> </a:t>
            </a:r>
            <a:r>
              <a:rPr lang="en" sz="1300">
                <a:solidFill>
                  <a:srgbClr val="61AEEE"/>
                </a:solidFill>
                <a:highlight>
                  <a:srgbClr val="282C34"/>
                </a:highlight>
                <a:latin typeface="Consolas"/>
                <a:ea typeface="Consolas"/>
                <a:cs typeface="Consolas"/>
                <a:sym typeface="Consolas"/>
              </a:rPr>
              <a:t>make_chunks</a:t>
            </a:r>
            <a:r>
              <a:rPr lang="en" sz="1300">
                <a:solidFill>
                  <a:srgbClr val="ABB2BF"/>
                </a:solidFill>
                <a:highlight>
                  <a:srgbClr val="282C34"/>
                </a:highlight>
                <a:latin typeface="Consolas"/>
                <a:ea typeface="Consolas"/>
                <a:cs typeface="Consolas"/>
                <a:sym typeface="Consolas"/>
              </a:rPr>
              <a:t>(df, num_chunks):</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a:t>
            </a:r>
            <a:r>
              <a:rPr lang="en" sz="1300">
                <a:solidFill>
                  <a:srgbClr val="282C34"/>
                </a:solidFill>
                <a:highlight>
                  <a:srgbClr val="282C34"/>
                </a:highlight>
                <a:latin typeface="Consolas"/>
                <a:ea typeface="Consolas"/>
                <a:cs typeface="Consolas"/>
                <a:sym typeface="Consolas"/>
              </a:rPr>
              <a:t>num_rows = df.shape[0]</a:t>
            </a:r>
            <a:br>
              <a:rPr lang="en" sz="1300">
                <a:solidFill>
                  <a:srgbClr val="ABB2BF"/>
                </a:solidFill>
                <a:highlight>
                  <a:srgbClr val="282C34"/>
                </a:highlight>
                <a:latin typeface="Consolas"/>
                <a:ea typeface="Consolas"/>
                <a:cs typeface="Consolas"/>
                <a:sym typeface="Consolas"/>
              </a:rPr>
            </a:br>
            <a:r>
              <a:rPr lang="en" sz="1300">
                <a:solidFill>
                  <a:srgbClr val="282C34"/>
                </a:solidFill>
                <a:highlight>
                  <a:srgbClr val="282C34"/>
                </a:highlight>
                <a:latin typeface="Consolas"/>
                <a:ea typeface="Consolas"/>
                <a:cs typeface="Consolas"/>
                <a:sym typeface="Consolas"/>
              </a:rPr>
              <a:t>    chunk_size = math.ceil(num_rows</a:t>
            </a:r>
            <a:br>
              <a:rPr lang="en" sz="1300">
                <a:solidFill>
                  <a:srgbClr val="ABB2BF"/>
                </a:solidFill>
                <a:highlight>
                  <a:srgbClr val="282C34"/>
                </a:highlight>
                <a:latin typeface="Consolas"/>
                <a:ea typeface="Consolas"/>
                <a:cs typeface="Consolas"/>
                <a:sym typeface="Consolas"/>
              </a:rPr>
            </a:br>
            <a:endParaRPr sz="1300">
              <a:solidFill>
                <a:srgbClr val="ABB2BF"/>
              </a:solidFill>
              <a:highlight>
                <a:srgbClr val="282C34"/>
              </a:highlight>
              <a:latin typeface="Consolas"/>
              <a:ea typeface="Consolas"/>
              <a:cs typeface="Consolas"/>
              <a:sym typeface="Consolas"/>
            </a:endParaRPr>
          </a:p>
          <a:p>
            <a:pPr indent="0" lvl="0" marL="0" rtl="0" algn="l">
              <a:lnSpc>
                <a:spcPct val="95000"/>
              </a:lnSpc>
              <a:spcBef>
                <a:spcPts val="0"/>
              </a:spcBef>
              <a:spcAft>
                <a:spcPts val="0"/>
              </a:spcAft>
              <a:buSzPts val="770"/>
              <a:buNone/>
            </a:pPr>
            <a:r>
              <a:rPr lang="en" sz="1300">
                <a:solidFill>
                  <a:srgbClr val="282C34"/>
                </a:solidFill>
                <a:highlight>
                  <a:srgbClr val="282C34"/>
                </a:highlight>
                <a:latin typeface="Consolas"/>
                <a:ea typeface="Consolas"/>
                <a:cs typeface="Consolas"/>
                <a:sym typeface="Consolas"/>
              </a:rPr>
              <a:t>    chunks = [df[i:i + chunk_size]</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a:t>
            </a:r>
            <a:br>
              <a:rPr lang="en" sz="1300">
                <a:solidFill>
                  <a:srgbClr val="ABB2BF"/>
                </a:solidFill>
                <a:highlight>
                  <a:srgbClr val="282C34"/>
                </a:highlight>
                <a:latin typeface="Consolas"/>
                <a:ea typeface="Consolas"/>
                <a:cs typeface="Consolas"/>
                <a:sym typeface="Consolas"/>
              </a:rPr>
            </a:br>
            <a:r>
              <a:rPr lang="en" sz="1300">
                <a:solidFill>
                  <a:srgbClr val="282C34"/>
                </a:solidFill>
                <a:highlight>
                  <a:srgbClr val="282C34"/>
                </a:highlight>
                <a:latin typeface="Consolas"/>
                <a:ea typeface="Consolas"/>
                <a:cs typeface="Consolas"/>
                <a:sym typeface="Consolas"/>
              </a:rPr>
              <a:t>    return chunks</a:t>
            </a:r>
            <a:br>
              <a:rPr lang="en" sz="1300">
                <a:solidFill>
                  <a:srgbClr val="ABB2BF"/>
                </a:solidFill>
                <a:highlight>
                  <a:srgbClr val="282C34"/>
                </a:highlight>
                <a:latin typeface="Consolas"/>
                <a:ea typeface="Consolas"/>
                <a:cs typeface="Consolas"/>
                <a:sym typeface="Consolas"/>
              </a:rPr>
            </a:br>
            <a:br>
              <a:rPr lang="en" sz="1300">
                <a:solidFill>
                  <a:srgbClr val="ABB2BF"/>
                </a:solidFill>
                <a:highlight>
                  <a:srgbClr val="282C34"/>
                </a:highlight>
                <a:latin typeface="Consolas"/>
                <a:ea typeface="Consolas"/>
                <a:cs typeface="Consolas"/>
                <a:sym typeface="Consolas"/>
              </a:rPr>
            </a:br>
            <a:r>
              <a:rPr lang="en" sz="1300">
                <a:solidFill>
                  <a:srgbClr val="282C34"/>
                </a:solidFill>
                <a:highlight>
                  <a:srgbClr val="282C34"/>
                </a:highlight>
                <a:latin typeface="Consolas"/>
                <a:ea typeface="Consolas"/>
                <a:cs typeface="Consolas"/>
                <a:sym typeface="Consolas"/>
              </a:rPr>
              <a:t>skill_chunks = make_chunks(skills,</a:t>
            </a:r>
            <a:endParaRPr sz="1300">
              <a:solidFill>
                <a:srgbClr val="282C34"/>
              </a:solidFill>
            </a:endParaRPr>
          </a:p>
        </p:txBody>
      </p:sp>
      <p:sp>
        <p:nvSpPr>
          <p:cNvPr id="136" name="Google Shape;136;p20"/>
          <p:cNvSpPr txBox="1"/>
          <p:nvPr/>
        </p:nvSpPr>
        <p:spPr>
          <a:xfrm>
            <a:off x="387900" y="2244350"/>
            <a:ext cx="4669800" cy="3849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    chunk_size = math.ceil(num_rows / num_chunks)</a:t>
            </a:r>
            <a:endParaRPr/>
          </a:p>
        </p:txBody>
      </p:sp>
      <p:sp>
        <p:nvSpPr>
          <p:cNvPr id="137" name="Google Shape;137;p20"/>
          <p:cNvSpPr txBox="1"/>
          <p:nvPr/>
        </p:nvSpPr>
        <p:spPr>
          <a:xfrm>
            <a:off x="764400" y="2059806"/>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num_rows = df.shape[</a:t>
            </a:r>
            <a:r>
              <a:rPr lang="en" sz="1300">
                <a:solidFill>
                  <a:srgbClr val="D19A66"/>
                </a:solidFill>
                <a:highlight>
                  <a:srgbClr val="282C34"/>
                </a:highlight>
                <a:latin typeface="Consolas"/>
                <a:ea typeface="Consolas"/>
                <a:cs typeface="Consolas"/>
                <a:sym typeface="Consolas"/>
              </a:rPr>
              <a:t>0</a:t>
            </a:r>
            <a:r>
              <a:rPr lang="en" sz="1300">
                <a:solidFill>
                  <a:srgbClr val="ABB2BF"/>
                </a:solidFill>
                <a:highlight>
                  <a:srgbClr val="282C34"/>
                </a:highlight>
                <a:latin typeface="Consolas"/>
                <a:ea typeface="Consolas"/>
                <a:cs typeface="Consolas"/>
                <a:sym typeface="Consolas"/>
              </a:rPr>
              <a:t>]</a:t>
            </a:r>
            <a:endParaRPr/>
          </a:p>
        </p:txBody>
      </p:sp>
      <p:sp>
        <p:nvSpPr>
          <p:cNvPr id="138" name="Google Shape;138;p20"/>
          <p:cNvSpPr/>
          <p:nvPr/>
        </p:nvSpPr>
        <p:spPr>
          <a:xfrm>
            <a:off x="456750" y="1998778"/>
            <a:ext cx="33105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456750" y="2151178"/>
            <a:ext cx="33105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456750" y="2346450"/>
            <a:ext cx="4515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a:off x="387900" y="2901900"/>
            <a:ext cx="4184100" cy="8055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    </a:t>
            </a:r>
            <a:r>
              <a:rPr lang="en" sz="1300">
                <a:solidFill>
                  <a:srgbClr val="C678DD"/>
                </a:solidFill>
                <a:highlight>
                  <a:srgbClr val="282C34"/>
                </a:highlight>
                <a:latin typeface="Consolas"/>
                <a:ea typeface="Consolas"/>
                <a:cs typeface="Consolas"/>
                <a:sym typeface="Consolas"/>
              </a:rPr>
              <a:t>for</a:t>
            </a:r>
            <a:r>
              <a:rPr lang="en" sz="1300">
                <a:solidFill>
                  <a:srgbClr val="ABB2BF"/>
                </a:solidFill>
                <a:highlight>
                  <a:srgbClr val="282C34"/>
                </a:highlight>
                <a:latin typeface="Consolas"/>
                <a:ea typeface="Consolas"/>
                <a:cs typeface="Consolas"/>
                <a:sym typeface="Consolas"/>
              </a:rPr>
              <a:t> i </a:t>
            </a:r>
            <a:r>
              <a:rPr lang="en" sz="1300">
                <a:solidFill>
                  <a:srgbClr val="C678DD"/>
                </a:solidFill>
                <a:highlight>
                  <a:srgbClr val="282C34"/>
                </a:highlight>
                <a:latin typeface="Consolas"/>
                <a:ea typeface="Consolas"/>
                <a:cs typeface="Consolas"/>
                <a:sym typeface="Consolas"/>
              </a:rPr>
              <a:t>in</a:t>
            </a:r>
            <a:r>
              <a:rPr lang="en" sz="1300">
                <a:solidFill>
                  <a:srgbClr val="ABB2BF"/>
                </a:solidFill>
                <a:highlight>
                  <a:srgbClr val="282C34"/>
                </a:highlight>
                <a:latin typeface="Consolas"/>
                <a:ea typeface="Consolas"/>
                <a:cs typeface="Consolas"/>
                <a:sym typeface="Consolas"/>
              </a:rPr>
              <a:t> range(</a:t>
            </a:r>
            <a:r>
              <a:rPr lang="en" sz="1300">
                <a:solidFill>
                  <a:srgbClr val="D19A66"/>
                </a:solidFill>
                <a:highlight>
                  <a:srgbClr val="282C34"/>
                </a:highlight>
                <a:latin typeface="Consolas"/>
                <a:ea typeface="Consolas"/>
                <a:cs typeface="Consolas"/>
                <a:sym typeface="Consolas"/>
              </a:rPr>
              <a:t>0</a:t>
            </a:r>
            <a:r>
              <a:rPr lang="en" sz="1300">
                <a:solidFill>
                  <a:srgbClr val="ABB2BF"/>
                </a:solidFill>
                <a:highlight>
                  <a:srgbClr val="282C34"/>
                </a:highlight>
                <a:latin typeface="Consolas"/>
                <a:ea typeface="Consolas"/>
                <a:cs typeface="Consolas"/>
                <a:sym typeface="Consolas"/>
              </a:rPr>
              <a:t>, num_rows, chunk_size):</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chunk = df[i:i + chunk_size]</a:t>
            </a:r>
            <a:br>
              <a:rPr lang="en" sz="1300">
                <a:solidFill>
                  <a:srgbClr val="ABB2BF"/>
                </a:solidFill>
                <a:highlight>
                  <a:srgbClr val="282C34"/>
                </a:highlight>
                <a:latin typeface="Consolas"/>
                <a:ea typeface="Consolas"/>
                <a:cs typeface="Consolas"/>
                <a:sym typeface="Consolas"/>
              </a:rPr>
            </a:br>
            <a:r>
              <a:rPr lang="en" sz="1300">
                <a:solidFill>
                  <a:srgbClr val="ABB2BF"/>
                </a:solidFill>
                <a:highlight>
                  <a:srgbClr val="282C34"/>
                </a:highlight>
                <a:latin typeface="Consolas"/>
                <a:ea typeface="Consolas"/>
                <a:cs typeface="Consolas"/>
                <a:sym typeface="Consolas"/>
              </a:rPr>
              <a:t>        chunks.append(chunk)</a:t>
            </a:r>
            <a:endParaRPr sz="1300"/>
          </a:p>
        </p:txBody>
      </p:sp>
      <p:sp>
        <p:nvSpPr>
          <p:cNvPr id="142" name="Google Shape;142;p20"/>
          <p:cNvSpPr/>
          <p:nvPr/>
        </p:nvSpPr>
        <p:spPr>
          <a:xfrm>
            <a:off x="456750" y="3010825"/>
            <a:ext cx="4056600" cy="655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387900" y="3603503"/>
            <a:ext cx="1965000" cy="38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    </a:t>
            </a:r>
            <a:r>
              <a:rPr lang="en" sz="1300">
                <a:solidFill>
                  <a:srgbClr val="C678DD"/>
                </a:solidFill>
                <a:highlight>
                  <a:srgbClr val="282C34"/>
                </a:highlight>
                <a:latin typeface="Consolas"/>
                <a:ea typeface="Consolas"/>
                <a:cs typeface="Consolas"/>
                <a:sym typeface="Consolas"/>
              </a:rPr>
              <a:t>return</a:t>
            </a:r>
            <a:r>
              <a:rPr lang="en" sz="1300">
                <a:solidFill>
                  <a:srgbClr val="ABB2BF"/>
                </a:solidFill>
                <a:highlight>
                  <a:srgbClr val="282C34"/>
                </a:highlight>
                <a:latin typeface="Consolas"/>
                <a:ea typeface="Consolas"/>
                <a:cs typeface="Consolas"/>
                <a:sym typeface="Consolas"/>
              </a:rPr>
              <a:t> chunks</a:t>
            </a:r>
            <a:endParaRPr/>
          </a:p>
        </p:txBody>
      </p:sp>
      <p:sp>
        <p:nvSpPr>
          <p:cNvPr id="144" name="Google Shape;144;p20"/>
          <p:cNvSpPr/>
          <p:nvPr/>
        </p:nvSpPr>
        <p:spPr>
          <a:xfrm>
            <a:off x="456750" y="3707325"/>
            <a:ext cx="33105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nvSpPr>
        <p:spPr>
          <a:xfrm>
            <a:off x="387900" y="4000300"/>
            <a:ext cx="3630600" cy="384900"/>
          </a:xfrm>
          <a:prstGeom prst="rect">
            <a:avLst/>
          </a:prstGeom>
          <a:solidFill>
            <a:srgbClr val="282C34"/>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skill_chunks = make_chunks(skills, </a:t>
            </a:r>
            <a:r>
              <a:rPr lang="en" sz="1300">
                <a:solidFill>
                  <a:srgbClr val="D19A66"/>
                </a:solidFill>
                <a:highlight>
                  <a:srgbClr val="282C34"/>
                </a:highlight>
                <a:latin typeface="Consolas"/>
                <a:ea typeface="Consolas"/>
                <a:cs typeface="Consolas"/>
                <a:sym typeface="Consolas"/>
              </a:rPr>
              <a:t>8</a:t>
            </a:r>
            <a:r>
              <a:rPr lang="en" sz="1300">
                <a:solidFill>
                  <a:srgbClr val="ABB2BF"/>
                </a:solidFill>
                <a:highlight>
                  <a:srgbClr val="282C34"/>
                </a:highlight>
                <a:latin typeface="Consolas"/>
                <a:ea typeface="Consolas"/>
                <a:cs typeface="Consolas"/>
                <a:sym typeface="Consolas"/>
              </a:rPr>
              <a:t>)</a:t>
            </a:r>
            <a:endParaRPr/>
          </a:p>
        </p:txBody>
      </p:sp>
      <p:sp>
        <p:nvSpPr>
          <p:cNvPr id="146" name="Google Shape;146;p20"/>
          <p:cNvSpPr/>
          <p:nvPr/>
        </p:nvSpPr>
        <p:spPr>
          <a:xfrm>
            <a:off x="456750" y="4099050"/>
            <a:ext cx="34482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20"/>
          <p:cNvGrpSpPr/>
          <p:nvPr/>
        </p:nvGrpSpPr>
        <p:grpSpPr>
          <a:xfrm>
            <a:off x="1941757" y="1715827"/>
            <a:ext cx="192075" cy="240022"/>
            <a:chOff x="4857100" y="3058200"/>
            <a:chExt cx="1210301" cy="1510525"/>
          </a:xfrm>
        </p:grpSpPr>
        <p:pic>
          <p:nvPicPr>
            <p:cNvPr id="148" name="Google Shape;148;p20"/>
            <p:cNvPicPr preferRelativeResize="0"/>
            <p:nvPr/>
          </p:nvPicPr>
          <p:blipFill rotWithShape="1">
            <a:blip r:embed="rId3">
              <a:alphaModFix/>
            </a:blip>
            <a:srcRect b="16008" l="16015" r="16008" t="16015"/>
            <a:stretch/>
          </p:blipFill>
          <p:spPr>
            <a:xfrm>
              <a:off x="4857100" y="3358425"/>
              <a:ext cx="1210301" cy="1210301"/>
            </a:xfrm>
            <a:prstGeom prst="rect">
              <a:avLst/>
            </a:prstGeom>
            <a:noFill/>
            <a:ln>
              <a:noFill/>
            </a:ln>
          </p:spPr>
        </p:pic>
        <p:pic>
          <p:nvPicPr>
            <p:cNvPr id="149" name="Google Shape;149;p20"/>
            <p:cNvPicPr preferRelativeResize="0"/>
            <p:nvPr/>
          </p:nvPicPr>
          <p:blipFill rotWithShape="1">
            <a:blip r:embed="rId3">
              <a:alphaModFix/>
            </a:blip>
            <a:srcRect b="16008" l="16015" r="16008" t="66958"/>
            <a:stretch/>
          </p:blipFill>
          <p:spPr>
            <a:xfrm>
              <a:off x="4857100" y="3058200"/>
              <a:ext cx="1210301" cy="303274"/>
            </a:xfrm>
            <a:prstGeom prst="rect">
              <a:avLst/>
            </a:prstGeom>
            <a:noFill/>
            <a:ln>
              <a:noFill/>
            </a:ln>
          </p:spPr>
        </p:pic>
      </p:grpSp>
      <p:pic>
        <p:nvPicPr>
          <p:cNvPr id="150" name="Google Shape;150;p20"/>
          <p:cNvPicPr preferRelativeResize="0"/>
          <p:nvPr/>
        </p:nvPicPr>
        <p:blipFill rotWithShape="1">
          <a:blip r:embed="rId4">
            <a:alphaModFix/>
          </a:blip>
          <a:srcRect b="27467" l="22992" r="66996" t="58367"/>
          <a:stretch/>
        </p:blipFill>
        <p:spPr>
          <a:xfrm>
            <a:off x="4321917" y="3961595"/>
            <a:ext cx="484856" cy="686100"/>
          </a:xfrm>
          <a:prstGeom prst="rect">
            <a:avLst/>
          </a:prstGeom>
          <a:noFill/>
          <a:ln>
            <a:noFill/>
          </a:ln>
        </p:spPr>
      </p:pic>
      <p:pic>
        <p:nvPicPr>
          <p:cNvPr id="151" name="Google Shape;151;p20"/>
          <p:cNvPicPr preferRelativeResize="0"/>
          <p:nvPr/>
        </p:nvPicPr>
        <p:blipFill rotWithShape="1">
          <a:blip r:embed="rId3">
            <a:alphaModFix/>
          </a:blip>
          <a:srcRect b="16007" l="16015" r="16008" t="50055"/>
          <a:stretch/>
        </p:blipFill>
        <p:spPr>
          <a:xfrm>
            <a:off x="7908400" y="1701552"/>
            <a:ext cx="1069278" cy="533817"/>
          </a:xfrm>
          <a:prstGeom prst="rect">
            <a:avLst/>
          </a:prstGeom>
          <a:noFill/>
          <a:ln>
            <a:noFill/>
          </a:ln>
        </p:spPr>
      </p:pic>
      <p:pic>
        <p:nvPicPr>
          <p:cNvPr id="152" name="Google Shape;152;p20"/>
          <p:cNvPicPr preferRelativeResize="0"/>
          <p:nvPr/>
        </p:nvPicPr>
        <p:blipFill rotWithShape="1">
          <a:blip r:embed="rId3">
            <a:alphaModFix/>
          </a:blip>
          <a:srcRect b="16008" l="16015" r="16008" t="66958"/>
          <a:stretch/>
        </p:blipFill>
        <p:spPr>
          <a:xfrm>
            <a:off x="7908400" y="2237632"/>
            <a:ext cx="1069278" cy="267934"/>
          </a:xfrm>
          <a:prstGeom prst="rect">
            <a:avLst/>
          </a:prstGeom>
          <a:noFill/>
          <a:ln>
            <a:noFill/>
          </a:ln>
        </p:spPr>
      </p:pic>
      <p:pic>
        <p:nvPicPr>
          <p:cNvPr id="153" name="Google Shape;153;p20"/>
          <p:cNvPicPr preferRelativeResize="0"/>
          <p:nvPr/>
        </p:nvPicPr>
        <p:blipFill rotWithShape="1">
          <a:blip r:embed="rId4">
            <a:alphaModFix/>
          </a:blip>
          <a:srcRect b="27467" l="22992" r="66996" t="58367"/>
          <a:stretch/>
        </p:blipFill>
        <p:spPr>
          <a:xfrm>
            <a:off x="2693091" y="1716966"/>
            <a:ext cx="169303" cy="237745"/>
          </a:xfrm>
          <a:prstGeom prst="rect">
            <a:avLst/>
          </a:prstGeom>
          <a:noFill/>
          <a:ln>
            <a:noFill/>
          </a:ln>
        </p:spPr>
      </p:pic>
      <p:sp>
        <p:nvSpPr>
          <p:cNvPr id="154" name="Google Shape;154;p20"/>
          <p:cNvSpPr txBox="1"/>
          <p:nvPr>
            <p:ph type="title"/>
          </p:nvPr>
        </p:nvSpPr>
        <p:spPr>
          <a:xfrm>
            <a:off x="4279082" y="2975800"/>
            <a:ext cx="484800" cy="10158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en" sz="5400">
                <a:solidFill>
                  <a:srgbClr val="B458D3"/>
                </a:solidFill>
                <a:latin typeface="Comic Sans MS"/>
                <a:ea typeface="Comic Sans MS"/>
                <a:cs typeface="Comic Sans MS"/>
                <a:sym typeface="Comic Sans MS"/>
              </a:rPr>
              <a:t>5</a:t>
            </a:r>
            <a:endParaRPr b="1" sz="5400">
              <a:solidFill>
                <a:srgbClr val="B458D3"/>
              </a:solidFill>
              <a:latin typeface="Comic Sans MS"/>
              <a:ea typeface="Comic Sans MS"/>
              <a:cs typeface="Comic Sans MS"/>
              <a:sym typeface="Comic Sans MS"/>
            </a:endParaRPr>
          </a:p>
        </p:txBody>
      </p:sp>
      <p:sp>
        <p:nvSpPr>
          <p:cNvPr id="155" name="Google Shape;155;p20"/>
          <p:cNvSpPr txBox="1"/>
          <p:nvPr>
            <p:ph type="title"/>
          </p:nvPr>
        </p:nvSpPr>
        <p:spPr>
          <a:xfrm>
            <a:off x="575813" y="2154881"/>
            <a:ext cx="247500" cy="23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1300">
                <a:solidFill>
                  <a:srgbClr val="B458D3"/>
                </a:solidFill>
                <a:latin typeface="Comic Sans MS"/>
                <a:ea typeface="Comic Sans MS"/>
                <a:cs typeface="Comic Sans MS"/>
                <a:sym typeface="Comic Sans MS"/>
              </a:rPr>
              <a:t>5</a:t>
            </a:r>
            <a:endParaRPr b="1" sz="1300">
              <a:solidFill>
                <a:srgbClr val="B458D3"/>
              </a:solidFill>
              <a:latin typeface="Comic Sans MS"/>
              <a:ea typeface="Comic Sans MS"/>
              <a:cs typeface="Comic Sans MS"/>
              <a:sym typeface="Comic Sans MS"/>
            </a:endParaRPr>
          </a:p>
        </p:txBody>
      </p:sp>
      <p:pic>
        <p:nvPicPr>
          <p:cNvPr id="156" name="Google Shape;156;p20"/>
          <p:cNvPicPr preferRelativeResize="0"/>
          <p:nvPr/>
        </p:nvPicPr>
        <p:blipFill rotWithShape="1">
          <a:blip r:embed="rId5">
            <a:alphaModFix/>
          </a:blip>
          <a:srcRect b="34314" l="28820" r="28820" t="34314"/>
          <a:stretch/>
        </p:blipFill>
        <p:spPr>
          <a:xfrm>
            <a:off x="4960325" y="3652275"/>
            <a:ext cx="643975" cy="476900"/>
          </a:xfrm>
          <a:prstGeom prst="rect">
            <a:avLst/>
          </a:prstGeom>
          <a:noFill/>
          <a:ln>
            <a:noFill/>
          </a:ln>
        </p:spPr>
      </p:pic>
      <p:pic>
        <p:nvPicPr>
          <p:cNvPr id="157" name="Google Shape;157;p20"/>
          <p:cNvPicPr preferRelativeResize="0"/>
          <p:nvPr/>
        </p:nvPicPr>
        <p:blipFill rotWithShape="1">
          <a:blip r:embed="rId5">
            <a:alphaModFix/>
          </a:blip>
          <a:srcRect b="48097" l="28820" r="28820" t="34313"/>
          <a:stretch/>
        </p:blipFill>
        <p:spPr>
          <a:xfrm>
            <a:off x="4347221" y="3797038"/>
            <a:ext cx="459543" cy="190799"/>
          </a:xfrm>
          <a:prstGeom prst="rect">
            <a:avLst/>
          </a:prstGeom>
          <a:noFill/>
          <a:ln>
            <a:noFill/>
          </a:ln>
        </p:spPr>
      </p:pic>
      <p:sp>
        <p:nvSpPr>
          <p:cNvPr id="158" name="Google Shape;158;p20"/>
          <p:cNvSpPr txBox="1"/>
          <p:nvPr>
            <p:ph type="title"/>
          </p:nvPr>
        </p:nvSpPr>
        <p:spPr>
          <a:xfrm>
            <a:off x="6822300" y="3698275"/>
            <a:ext cx="2228700" cy="38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000">
                <a:solidFill>
                  <a:srgbClr val="58BDD3"/>
                </a:solidFill>
                <a:latin typeface="Comic Sans MS"/>
                <a:ea typeface="Comic Sans MS"/>
                <a:cs typeface="Comic Sans MS"/>
                <a:sym typeface="Comic Sans MS"/>
              </a:rPr>
              <a:t>1.66666666667</a:t>
            </a:r>
            <a:endParaRPr b="1" sz="2000">
              <a:solidFill>
                <a:srgbClr val="58BDD3"/>
              </a:solidFill>
              <a:latin typeface="Comic Sans MS"/>
              <a:ea typeface="Comic Sans MS"/>
              <a:cs typeface="Comic Sans MS"/>
              <a:sym typeface="Comic Sans MS"/>
            </a:endParaRPr>
          </a:p>
        </p:txBody>
      </p:sp>
      <p:sp>
        <p:nvSpPr>
          <p:cNvPr id="159" name="Google Shape;159;p20"/>
          <p:cNvSpPr txBox="1"/>
          <p:nvPr>
            <p:ph type="title"/>
          </p:nvPr>
        </p:nvSpPr>
        <p:spPr>
          <a:xfrm>
            <a:off x="5679300" y="3398063"/>
            <a:ext cx="484800" cy="1015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b="1" lang="en" sz="5400">
                <a:solidFill>
                  <a:srgbClr val="58BDD3"/>
                </a:solidFill>
                <a:latin typeface="Comic Sans MS"/>
                <a:ea typeface="Comic Sans MS"/>
                <a:cs typeface="Comic Sans MS"/>
                <a:sym typeface="Comic Sans MS"/>
              </a:rPr>
              <a:t>2</a:t>
            </a:r>
            <a:endParaRPr b="1" sz="5400">
              <a:solidFill>
                <a:srgbClr val="58BDD3"/>
              </a:solidFill>
              <a:latin typeface="Comic Sans MS"/>
              <a:ea typeface="Comic Sans MS"/>
              <a:cs typeface="Comic Sans MS"/>
              <a:sym typeface="Comic Sans MS"/>
            </a:endParaRPr>
          </a:p>
        </p:txBody>
      </p:sp>
      <p:sp>
        <p:nvSpPr>
          <p:cNvPr id="160" name="Google Shape;160;p20"/>
          <p:cNvSpPr txBox="1"/>
          <p:nvPr>
            <p:ph type="title"/>
          </p:nvPr>
        </p:nvSpPr>
        <p:spPr>
          <a:xfrm>
            <a:off x="574791" y="2269290"/>
            <a:ext cx="169200" cy="3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1150">
                <a:solidFill>
                  <a:srgbClr val="58BDD3"/>
                </a:solidFill>
                <a:latin typeface="Comic Sans MS"/>
                <a:ea typeface="Comic Sans MS"/>
                <a:cs typeface="Comic Sans MS"/>
                <a:sym typeface="Comic Sans MS"/>
              </a:rPr>
              <a:t>2</a:t>
            </a:r>
            <a:endParaRPr b="1" sz="1150">
              <a:solidFill>
                <a:srgbClr val="58BDD3"/>
              </a:solidFill>
              <a:latin typeface="Comic Sans MS"/>
              <a:ea typeface="Comic Sans MS"/>
              <a:cs typeface="Comic Sans MS"/>
              <a:sym typeface="Comic Sans MS"/>
            </a:endParaRPr>
          </a:p>
        </p:txBody>
      </p:sp>
      <p:pic>
        <p:nvPicPr>
          <p:cNvPr id="161" name="Google Shape;161;p20"/>
          <p:cNvPicPr preferRelativeResize="0"/>
          <p:nvPr/>
        </p:nvPicPr>
        <p:blipFill rotWithShape="1">
          <a:blip r:embed="rId3">
            <a:alphaModFix/>
          </a:blip>
          <a:srcRect b="50049" l="16015" r="16008" t="16014"/>
          <a:stretch/>
        </p:blipFill>
        <p:spPr>
          <a:xfrm>
            <a:off x="7908400" y="1166100"/>
            <a:ext cx="1069278" cy="533817"/>
          </a:xfrm>
          <a:prstGeom prst="rect">
            <a:avLst/>
          </a:prstGeom>
          <a:noFill/>
          <a:ln>
            <a:noFill/>
          </a:ln>
        </p:spPr>
      </p:pic>
      <p:grpSp>
        <p:nvGrpSpPr>
          <p:cNvPr id="162" name="Google Shape;162;p20"/>
          <p:cNvGrpSpPr/>
          <p:nvPr/>
        </p:nvGrpSpPr>
        <p:grpSpPr>
          <a:xfrm flipH="1">
            <a:off x="504676" y="3278023"/>
            <a:ext cx="689513" cy="106176"/>
            <a:chOff x="4413646" y="1754111"/>
            <a:chExt cx="3494746" cy="538144"/>
          </a:xfrm>
        </p:grpSpPr>
        <p:pic>
          <p:nvPicPr>
            <p:cNvPr id="163" name="Google Shape;163;p20"/>
            <p:cNvPicPr preferRelativeResize="0"/>
            <p:nvPr/>
          </p:nvPicPr>
          <p:blipFill rotWithShape="1">
            <a:blip r:embed="rId3">
              <a:alphaModFix/>
            </a:blip>
            <a:srcRect b="16007" l="16015" r="16008" t="50055"/>
            <a:stretch/>
          </p:blipFill>
          <p:spPr>
            <a:xfrm>
              <a:off x="5626387" y="1758438"/>
              <a:ext cx="1069278" cy="533817"/>
            </a:xfrm>
            <a:prstGeom prst="rect">
              <a:avLst/>
            </a:prstGeom>
            <a:noFill/>
            <a:ln>
              <a:noFill/>
            </a:ln>
          </p:spPr>
        </p:pic>
        <p:pic>
          <p:nvPicPr>
            <p:cNvPr id="164" name="Google Shape;164;p20"/>
            <p:cNvPicPr preferRelativeResize="0"/>
            <p:nvPr/>
          </p:nvPicPr>
          <p:blipFill rotWithShape="1">
            <a:blip r:embed="rId3">
              <a:alphaModFix/>
            </a:blip>
            <a:srcRect b="50049" l="16015" r="16008" t="16014"/>
            <a:stretch/>
          </p:blipFill>
          <p:spPr>
            <a:xfrm>
              <a:off x="6839114" y="1758438"/>
              <a:ext cx="1069278" cy="533817"/>
            </a:xfrm>
            <a:prstGeom prst="rect">
              <a:avLst/>
            </a:prstGeom>
            <a:noFill/>
            <a:ln>
              <a:noFill/>
            </a:ln>
          </p:spPr>
        </p:pic>
        <p:pic>
          <p:nvPicPr>
            <p:cNvPr id="165" name="Google Shape;165;p20"/>
            <p:cNvPicPr preferRelativeResize="0"/>
            <p:nvPr/>
          </p:nvPicPr>
          <p:blipFill rotWithShape="1">
            <a:blip r:embed="rId3">
              <a:alphaModFix/>
            </a:blip>
            <a:srcRect b="16008" l="16015" r="16008" t="66958"/>
            <a:stretch/>
          </p:blipFill>
          <p:spPr>
            <a:xfrm>
              <a:off x="4413646" y="1754111"/>
              <a:ext cx="1069278" cy="267934"/>
            </a:xfrm>
            <a:prstGeom prst="rect">
              <a:avLst/>
            </a:prstGeom>
            <a:noFill/>
            <a:ln>
              <a:noFill/>
            </a:ln>
          </p:spPr>
        </p:pic>
      </p:grpSp>
      <p:sp>
        <p:nvSpPr>
          <p:cNvPr id="166" name="Google Shape;166;p20"/>
          <p:cNvSpPr txBox="1"/>
          <p:nvPr/>
        </p:nvSpPr>
        <p:spPr>
          <a:xfrm>
            <a:off x="387900" y="2549125"/>
            <a:ext cx="1746000" cy="384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solidFill>
                  <a:srgbClr val="ABB2BF"/>
                </a:solidFill>
                <a:highlight>
                  <a:srgbClr val="282C34"/>
                </a:highlight>
                <a:latin typeface="Consolas"/>
                <a:ea typeface="Consolas"/>
                <a:cs typeface="Consolas"/>
                <a:sym typeface="Consolas"/>
              </a:rPr>
              <a:t>    </a:t>
            </a:r>
            <a:r>
              <a:rPr lang="en" sz="1300">
                <a:solidFill>
                  <a:srgbClr val="ABB2BF"/>
                </a:solidFill>
                <a:highlight>
                  <a:srgbClr val="282C34"/>
                </a:highlight>
                <a:latin typeface="Consolas"/>
                <a:ea typeface="Consolas"/>
                <a:cs typeface="Consolas"/>
                <a:sym typeface="Consolas"/>
              </a:rPr>
              <a:t>chunks = []</a:t>
            </a:r>
            <a:endParaRPr sz="1300"/>
          </a:p>
        </p:txBody>
      </p:sp>
      <p:sp>
        <p:nvSpPr>
          <p:cNvPr id="167" name="Google Shape;167;p20"/>
          <p:cNvSpPr/>
          <p:nvPr/>
        </p:nvSpPr>
        <p:spPr>
          <a:xfrm>
            <a:off x="456750" y="2661975"/>
            <a:ext cx="33105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4149100" y="1166100"/>
            <a:ext cx="3716400" cy="13395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0"/>
          <p:cNvPicPr preferRelativeResize="0"/>
          <p:nvPr/>
        </p:nvPicPr>
        <p:blipFill rotWithShape="1">
          <a:blip r:embed="rId3">
            <a:alphaModFix/>
          </a:blip>
          <a:srcRect b="16007" l="16015" r="16008" t="50055"/>
          <a:stretch/>
        </p:blipFill>
        <p:spPr>
          <a:xfrm>
            <a:off x="5482937" y="1318500"/>
            <a:ext cx="1069278" cy="533817"/>
          </a:xfrm>
          <a:prstGeom prst="rect">
            <a:avLst/>
          </a:prstGeom>
          <a:noFill/>
          <a:ln>
            <a:noFill/>
          </a:ln>
        </p:spPr>
      </p:pic>
      <p:pic>
        <p:nvPicPr>
          <p:cNvPr id="170" name="Google Shape;170;p20"/>
          <p:cNvPicPr preferRelativeResize="0"/>
          <p:nvPr/>
        </p:nvPicPr>
        <p:blipFill rotWithShape="1">
          <a:blip r:embed="rId3">
            <a:alphaModFix/>
          </a:blip>
          <a:srcRect b="50049" l="16015" r="16008" t="16014"/>
          <a:stretch/>
        </p:blipFill>
        <p:spPr>
          <a:xfrm>
            <a:off x="4270189" y="1318500"/>
            <a:ext cx="1069278" cy="533817"/>
          </a:xfrm>
          <a:prstGeom prst="rect">
            <a:avLst/>
          </a:prstGeom>
          <a:noFill/>
          <a:ln>
            <a:noFill/>
          </a:ln>
        </p:spPr>
      </p:pic>
      <p:pic>
        <p:nvPicPr>
          <p:cNvPr id="171" name="Google Shape;171;p20"/>
          <p:cNvPicPr preferRelativeResize="0"/>
          <p:nvPr/>
        </p:nvPicPr>
        <p:blipFill rotWithShape="1">
          <a:blip r:embed="rId3">
            <a:alphaModFix/>
          </a:blip>
          <a:srcRect b="16008" l="16015" r="16008" t="66958"/>
          <a:stretch/>
        </p:blipFill>
        <p:spPr>
          <a:xfrm>
            <a:off x="6695671" y="1318508"/>
            <a:ext cx="1069278" cy="267934"/>
          </a:xfrm>
          <a:prstGeom prst="rect">
            <a:avLst/>
          </a:prstGeom>
          <a:noFill/>
          <a:ln>
            <a:noFill/>
          </a:ln>
        </p:spPr>
      </p:pic>
      <p:grpSp>
        <p:nvGrpSpPr>
          <p:cNvPr id="172" name="Google Shape;172;p20"/>
          <p:cNvGrpSpPr/>
          <p:nvPr/>
        </p:nvGrpSpPr>
        <p:grpSpPr>
          <a:xfrm>
            <a:off x="2151403" y="3727387"/>
            <a:ext cx="529215" cy="190745"/>
            <a:chOff x="4301500" y="1318500"/>
            <a:chExt cx="3716400" cy="1339500"/>
          </a:xfrm>
        </p:grpSpPr>
        <p:sp>
          <p:nvSpPr>
            <p:cNvPr id="173" name="Google Shape;173;p20"/>
            <p:cNvSpPr/>
            <p:nvPr/>
          </p:nvSpPr>
          <p:spPr>
            <a:xfrm>
              <a:off x="4301500" y="1318500"/>
              <a:ext cx="3716400" cy="13395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0"/>
            <p:cNvPicPr preferRelativeResize="0"/>
            <p:nvPr/>
          </p:nvPicPr>
          <p:blipFill rotWithShape="1">
            <a:blip r:embed="rId3">
              <a:alphaModFix/>
            </a:blip>
            <a:srcRect b="16007" l="16015" r="16008" t="50055"/>
            <a:stretch/>
          </p:blipFill>
          <p:spPr>
            <a:xfrm>
              <a:off x="5635337" y="1470900"/>
              <a:ext cx="1069278" cy="533817"/>
            </a:xfrm>
            <a:prstGeom prst="rect">
              <a:avLst/>
            </a:prstGeom>
            <a:noFill/>
            <a:ln>
              <a:noFill/>
            </a:ln>
          </p:spPr>
        </p:pic>
        <p:pic>
          <p:nvPicPr>
            <p:cNvPr id="175" name="Google Shape;175;p20"/>
            <p:cNvPicPr preferRelativeResize="0"/>
            <p:nvPr/>
          </p:nvPicPr>
          <p:blipFill rotWithShape="1">
            <a:blip r:embed="rId3">
              <a:alphaModFix/>
            </a:blip>
            <a:srcRect b="50049" l="16015" r="16008" t="16014"/>
            <a:stretch/>
          </p:blipFill>
          <p:spPr>
            <a:xfrm>
              <a:off x="4422589" y="1470900"/>
              <a:ext cx="1069278" cy="533817"/>
            </a:xfrm>
            <a:prstGeom prst="rect">
              <a:avLst/>
            </a:prstGeom>
            <a:noFill/>
            <a:ln>
              <a:noFill/>
            </a:ln>
          </p:spPr>
        </p:pic>
        <p:pic>
          <p:nvPicPr>
            <p:cNvPr id="176" name="Google Shape;176;p20"/>
            <p:cNvPicPr preferRelativeResize="0"/>
            <p:nvPr/>
          </p:nvPicPr>
          <p:blipFill rotWithShape="1">
            <a:blip r:embed="rId3">
              <a:alphaModFix/>
            </a:blip>
            <a:srcRect b="16008" l="16015" r="16008" t="66958"/>
            <a:stretch/>
          </p:blipFill>
          <p:spPr>
            <a:xfrm>
              <a:off x="6848071" y="1470908"/>
              <a:ext cx="1069278" cy="26793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38"/>
                                        </p:tgtEl>
                                      </p:cBhvr>
                                    </p:animEffect>
                                    <p:set>
                                      <p:cBhvr>
                                        <p:cTn dur="1" fill="hold">
                                          <p:stCondLst>
                                            <p:cond delay="100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39"/>
                                        </p:tgtEl>
                                      </p:cBhvr>
                                    </p:animEffect>
                                    <p:set>
                                      <p:cBhvr>
                                        <p:cTn dur="1" fill="hold">
                                          <p:stCondLst>
                                            <p:cond delay="1000"/>
                                          </p:stCondLst>
                                        </p:cTn>
                                        <p:tgtEl>
                                          <p:spTgt spid="1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40"/>
                                        </p:tgtEl>
                                      </p:cBhvr>
                                    </p:animEffect>
                                    <p:set>
                                      <p:cBhvr>
                                        <p:cTn dur="1" fill="hold">
                                          <p:stCondLst>
                                            <p:cond delay="1000"/>
                                          </p:stCondLst>
                                        </p:cTn>
                                        <p:tgtEl>
                                          <p:spTgt spid="1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8"/>
                                        </p:tgtEl>
                                      </p:cBhvr>
                                    </p:animEffect>
                                    <p:set>
                                      <p:cBhvr>
                                        <p:cTn dur="1" fill="hold">
                                          <p:stCondLst>
                                            <p:cond delay="1000"/>
                                          </p:stCondLst>
                                        </p:cTn>
                                        <p:tgtEl>
                                          <p:spTgt spid="1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3"/>
                                        </p:tgtEl>
                                      </p:cBhvr>
                                    </p:animEffect>
                                    <p:set>
                                      <p:cBhvr>
                                        <p:cTn dur="1" fill="hold">
                                          <p:stCondLst>
                                            <p:cond delay="1000"/>
                                          </p:stCondLst>
                                        </p:cTn>
                                        <p:tgtEl>
                                          <p:spTgt spid="13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67"/>
                                        </p:tgtEl>
                                      </p:cBhvr>
                                    </p:animEffect>
                                    <p:set>
                                      <p:cBhvr>
                                        <p:cTn dur="1" fill="hold">
                                          <p:stCondLst>
                                            <p:cond delay="1000"/>
                                          </p:stCondLst>
                                        </p:cTn>
                                        <p:tgtEl>
                                          <p:spTgt spid="167"/>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42"/>
                                        </p:tgtEl>
                                      </p:cBhvr>
                                    </p:animEffect>
                                    <p:set>
                                      <p:cBhvr>
                                        <p:cTn dur="1" fill="hold">
                                          <p:stCondLst>
                                            <p:cond delay="1000"/>
                                          </p:stCondLst>
                                        </p:cTn>
                                        <p:tgtEl>
                                          <p:spTgt spid="1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1"/>
                                        </p:tgtEl>
                                      </p:cBhvr>
                                    </p:animEffect>
                                    <p:set>
                                      <p:cBhvr>
                                        <p:cTn dur="1" fill="hold">
                                          <p:stCondLst>
                                            <p:cond delay="1000"/>
                                          </p:stCondLst>
                                        </p:cTn>
                                        <p:tgtEl>
                                          <p:spTgt spid="16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1"/>
                                        </p:tgtEl>
                                      </p:cBhvr>
                                    </p:animEffect>
                                    <p:set>
                                      <p:cBhvr>
                                        <p:cTn dur="1" fill="hold">
                                          <p:stCondLst>
                                            <p:cond delay="1000"/>
                                          </p:stCondLst>
                                        </p:cTn>
                                        <p:tgtEl>
                                          <p:spTgt spid="15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2"/>
                                        </p:tgtEl>
                                      </p:cBhvr>
                                    </p:animEffect>
                                    <p:set>
                                      <p:cBhvr>
                                        <p:cTn dur="1" fill="hold">
                                          <p:stCondLst>
                                            <p:cond delay="1000"/>
                                          </p:stCondLst>
                                        </p:cTn>
                                        <p:tgtEl>
                                          <p:spTgt spid="15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44"/>
                                        </p:tgtEl>
                                      </p:cBhvr>
                                    </p:animEffect>
                                    <p:set>
                                      <p:cBhvr>
                                        <p:cTn dur="1" fill="hold">
                                          <p:stCondLst>
                                            <p:cond delay="1000"/>
                                          </p:stCondLst>
                                        </p:cTn>
                                        <p:tgtEl>
                                          <p:spTgt spid="144"/>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46"/>
                                        </p:tgtEl>
                                      </p:cBhvr>
                                    </p:animEffect>
                                    <p:set>
                                      <p:cBhvr>
                                        <p:cTn dur="1" fill="hold">
                                          <p:stCondLst>
                                            <p:cond delay="1000"/>
                                          </p:stCondLst>
                                        </p:cTn>
                                        <p:tgtEl>
                                          <p:spTgt spid="14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Parallel processing and dataframe chunks</a:t>
            </a:r>
            <a:endParaRPr/>
          </a:p>
        </p:txBody>
      </p:sp>
      <p:sp>
        <p:nvSpPr>
          <p:cNvPr id="182" name="Google Shape;182;p21"/>
          <p:cNvSpPr txBox="1"/>
          <p:nvPr>
            <p:ph idx="1" type="body"/>
          </p:nvPr>
        </p:nvSpPr>
        <p:spPr>
          <a:xfrm>
            <a:off x="387900" y="1489824"/>
            <a:ext cx="8368200" cy="2363400"/>
          </a:xfrm>
          <a:prstGeom prst="rect">
            <a:avLst/>
          </a:prstGeom>
          <a:solidFill>
            <a:srgbClr val="282C3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ABB2BF"/>
                </a:solidFill>
                <a:highlight>
                  <a:srgbClr val="282C34"/>
                </a:highlight>
                <a:latin typeface="Consolas"/>
                <a:ea typeface="Consolas"/>
                <a:cs typeface="Consolas"/>
                <a:sym typeface="Consolas"/>
              </a:rPr>
              <a:t>preaddressed_envelope_1 = multiprocessing.Value(?)</a:t>
            </a:r>
            <a:br>
              <a:rPr lang="en" sz="1200">
                <a:solidFill>
                  <a:srgbClr val="ABB2BF"/>
                </a:solidFill>
                <a:highlight>
                  <a:srgbClr val="282C34"/>
                </a:highlight>
                <a:latin typeface="Consolas"/>
                <a:ea typeface="Consolas"/>
                <a:cs typeface="Consolas"/>
                <a:sym typeface="Consolas"/>
              </a:rPr>
            </a:br>
            <a:r>
              <a:rPr lang="en" sz="1200">
                <a:solidFill>
                  <a:srgbClr val="ABB2BF"/>
                </a:solidFill>
                <a:highlight>
                  <a:srgbClr val="282C34"/>
                </a:highlight>
                <a:latin typeface="Consolas"/>
                <a:ea typeface="Consolas"/>
                <a:cs typeface="Consolas"/>
                <a:sym typeface="Consolas"/>
              </a:rPr>
              <a:t>p1 = multiprocessing.Process(target=make_chunks, args=[skills, </a:t>
            </a:r>
            <a:r>
              <a:rPr lang="en" sz="1200">
                <a:solidFill>
                  <a:srgbClr val="D19A66"/>
                </a:solidFill>
                <a:highlight>
                  <a:srgbClr val="282C34"/>
                </a:highlight>
                <a:latin typeface="Consolas"/>
                <a:ea typeface="Consolas"/>
                <a:cs typeface="Consolas"/>
                <a:sym typeface="Consolas"/>
              </a:rPr>
              <a:t>8</a:t>
            </a:r>
            <a:r>
              <a:rPr lang="en" sz="1200">
                <a:solidFill>
                  <a:srgbClr val="ABB2BF"/>
                </a:solidFill>
                <a:highlight>
                  <a:srgbClr val="282C34"/>
                </a:highlight>
                <a:latin typeface="Consolas"/>
                <a:ea typeface="Consolas"/>
                <a:cs typeface="Consolas"/>
                <a:sym typeface="Consolas"/>
              </a:rPr>
              <a:t>, preaddressed_envelope_1])</a:t>
            </a:r>
            <a:br>
              <a:rPr lang="en" sz="1200">
                <a:solidFill>
                  <a:srgbClr val="ABB2BF"/>
                </a:solidFill>
                <a:highlight>
                  <a:srgbClr val="282C34"/>
                </a:highlight>
                <a:latin typeface="Consolas"/>
                <a:ea typeface="Consolas"/>
                <a:cs typeface="Consolas"/>
                <a:sym typeface="Consolas"/>
              </a:rPr>
            </a:br>
            <a:r>
              <a:rPr lang="en" sz="1200">
                <a:solidFill>
                  <a:srgbClr val="ABB2BF"/>
                </a:solidFill>
                <a:highlight>
                  <a:srgbClr val="282C34"/>
                </a:highlight>
                <a:latin typeface="Consolas"/>
                <a:ea typeface="Consolas"/>
                <a:cs typeface="Consolas"/>
                <a:sym typeface="Consolas"/>
              </a:rPr>
              <a:t>p1.start()</a:t>
            </a:r>
            <a:br>
              <a:rPr lang="en" sz="1200">
                <a:solidFill>
                  <a:srgbClr val="ABB2BF"/>
                </a:solidFill>
                <a:highlight>
                  <a:srgbClr val="282C34"/>
                </a:highlight>
                <a:latin typeface="Consolas"/>
                <a:ea typeface="Consolas"/>
                <a:cs typeface="Consolas"/>
                <a:sym typeface="Consolas"/>
              </a:rPr>
            </a:br>
            <a:r>
              <a:rPr lang="en" sz="1200">
                <a:solidFill>
                  <a:srgbClr val="ABB2BF"/>
                </a:solidFill>
                <a:highlight>
                  <a:srgbClr val="282C34"/>
                </a:highlight>
                <a:latin typeface="Consolas"/>
                <a:ea typeface="Consolas"/>
                <a:cs typeface="Consolas"/>
                <a:sym typeface="Consolas"/>
              </a:rPr>
              <a:t>p1.join()</a:t>
            </a:r>
            <a:endParaRPr sz="1200">
              <a:solidFill>
                <a:srgbClr val="ABB2BF"/>
              </a:solidFill>
              <a:highlight>
                <a:srgbClr val="282C34"/>
              </a:highlight>
              <a:latin typeface="Consolas"/>
              <a:ea typeface="Consolas"/>
              <a:cs typeface="Consolas"/>
              <a:sym typeface="Consolas"/>
            </a:endParaRPr>
          </a:p>
          <a:p>
            <a:pPr indent="0" lvl="0" marL="0" rtl="0" algn="l">
              <a:spcBef>
                <a:spcPts val="0"/>
              </a:spcBef>
              <a:spcAft>
                <a:spcPts val="0"/>
              </a:spcAft>
              <a:buNone/>
            </a:pPr>
            <a:r>
              <a:rPr lang="en" sz="1200">
                <a:solidFill>
                  <a:srgbClr val="ABB2BF"/>
                </a:solidFill>
                <a:highlight>
                  <a:srgbClr val="282C34"/>
                </a:highlight>
                <a:latin typeface="Consolas"/>
                <a:ea typeface="Consolas"/>
                <a:cs typeface="Consolas"/>
                <a:sym typeface="Consolas"/>
              </a:rPr>
              <a:t>print(preaddressed_envelope_1.value)</a:t>
            </a:r>
            <a:br>
              <a:rPr lang="en" sz="1200">
                <a:solidFill>
                  <a:srgbClr val="ABB2BF"/>
                </a:solidFill>
                <a:highlight>
                  <a:srgbClr val="282C34"/>
                </a:highlight>
                <a:latin typeface="Consolas"/>
                <a:ea typeface="Consolas"/>
                <a:cs typeface="Consolas"/>
                <a:sym typeface="Consolas"/>
              </a:rPr>
            </a:br>
            <a:br>
              <a:rPr lang="en" sz="1200">
                <a:solidFill>
                  <a:srgbClr val="ABB2BF"/>
                </a:solidFill>
                <a:highlight>
                  <a:srgbClr val="282C34"/>
                </a:highlight>
                <a:latin typeface="Consolas"/>
                <a:ea typeface="Consolas"/>
                <a:cs typeface="Consolas"/>
                <a:sym typeface="Consolas"/>
              </a:rPr>
            </a:br>
            <a:r>
              <a:rPr lang="en" sz="1200">
                <a:solidFill>
                  <a:srgbClr val="ABB2BF"/>
                </a:solidFill>
                <a:highlight>
                  <a:srgbClr val="282C34"/>
                </a:highlight>
                <a:latin typeface="Consolas"/>
                <a:ea typeface="Consolas"/>
                <a:cs typeface="Consolas"/>
                <a:sym typeface="Consolas"/>
              </a:rPr>
              <a:t>preaddressed_envelope_2 = multiprocessing.Value(?)</a:t>
            </a:r>
            <a:br>
              <a:rPr lang="en" sz="1200">
                <a:solidFill>
                  <a:srgbClr val="ABB2BF"/>
                </a:solidFill>
                <a:highlight>
                  <a:srgbClr val="282C34"/>
                </a:highlight>
                <a:latin typeface="Consolas"/>
                <a:ea typeface="Consolas"/>
                <a:cs typeface="Consolas"/>
                <a:sym typeface="Consolas"/>
              </a:rPr>
            </a:br>
            <a:r>
              <a:rPr lang="en" sz="1200">
                <a:solidFill>
                  <a:srgbClr val="ABB2BF"/>
                </a:solidFill>
                <a:highlight>
                  <a:srgbClr val="282C34"/>
                </a:highlight>
                <a:latin typeface="Consolas"/>
                <a:ea typeface="Consolas"/>
                <a:cs typeface="Consolas"/>
                <a:sym typeface="Consolas"/>
              </a:rPr>
              <a:t>p2 = multiprocessing.Process(target=make_chunks, args=[skills, </a:t>
            </a:r>
            <a:r>
              <a:rPr lang="en" sz="1200">
                <a:solidFill>
                  <a:srgbClr val="D19A66"/>
                </a:solidFill>
                <a:highlight>
                  <a:srgbClr val="282C34"/>
                </a:highlight>
                <a:latin typeface="Consolas"/>
                <a:ea typeface="Consolas"/>
                <a:cs typeface="Consolas"/>
                <a:sym typeface="Consolas"/>
              </a:rPr>
              <a:t>8</a:t>
            </a:r>
            <a:r>
              <a:rPr lang="en" sz="1200">
                <a:solidFill>
                  <a:srgbClr val="ABB2BF"/>
                </a:solidFill>
                <a:highlight>
                  <a:srgbClr val="282C34"/>
                </a:highlight>
                <a:latin typeface="Consolas"/>
                <a:ea typeface="Consolas"/>
                <a:cs typeface="Consolas"/>
                <a:sym typeface="Consolas"/>
              </a:rPr>
              <a:t>, preaddressed_envelope_2])</a:t>
            </a:r>
            <a:br>
              <a:rPr lang="en" sz="1200">
                <a:solidFill>
                  <a:srgbClr val="ABB2BF"/>
                </a:solidFill>
                <a:highlight>
                  <a:srgbClr val="282C34"/>
                </a:highlight>
                <a:latin typeface="Consolas"/>
                <a:ea typeface="Consolas"/>
                <a:cs typeface="Consolas"/>
                <a:sym typeface="Consolas"/>
              </a:rPr>
            </a:br>
            <a:r>
              <a:rPr lang="en" sz="1200">
                <a:solidFill>
                  <a:srgbClr val="ABB2BF"/>
                </a:solidFill>
                <a:highlight>
                  <a:srgbClr val="282C34"/>
                </a:highlight>
                <a:latin typeface="Consolas"/>
                <a:ea typeface="Consolas"/>
                <a:cs typeface="Consolas"/>
                <a:sym typeface="Consolas"/>
              </a:rPr>
              <a:t>p2.start()</a:t>
            </a:r>
            <a:br>
              <a:rPr lang="en" sz="1200">
                <a:solidFill>
                  <a:srgbClr val="ABB2BF"/>
                </a:solidFill>
                <a:highlight>
                  <a:srgbClr val="282C34"/>
                </a:highlight>
                <a:latin typeface="Consolas"/>
                <a:ea typeface="Consolas"/>
                <a:cs typeface="Consolas"/>
                <a:sym typeface="Consolas"/>
              </a:rPr>
            </a:br>
            <a:r>
              <a:rPr lang="en" sz="1200">
                <a:solidFill>
                  <a:srgbClr val="ABB2BF"/>
                </a:solidFill>
                <a:highlight>
                  <a:srgbClr val="282C34"/>
                </a:highlight>
                <a:latin typeface="Consolas"/>
                <a:ea typeface="Consolas"/>
                <a:cs typeface="Consolas"/>
                <a:sym typeface="Consolas"/>
              </a:rPr>
              <a:t>p2.join()</a:t>
            </a:r>
            <a:endParaRPr sz="1400">
              <a:solidFill>
                <a:srgbClr val="ABB2BF"/>
              </a:solidFill>
              <a:highlight>
                <a:srgbClr val="282C34"/>
              </a:highlight>
              <a:latin typeface="Consolas"/>
              <a:ea typeface="Consolas"/>
              <a:cs typeface="Consolas"/>
              <a:sym typeface="Consolas"/>
            </a:endParaRPr>
          </a:p>
        </p:txBody>
      </p:sp>
      <p:sp>
        <p:nvSpPr>
          <p:cNvPr id="183" name="Google Shape;183;p21"/>
          <p:cNvSpPr txBox="1"/>
          <p:nvPr>
            <p:ph idx="1" type="body"/>
          </p:nvPr>
        </p:nvSpPr>
        <p:spPr>
          <a:xfrm>
            <a:off x="387900" y="4004424"/>
            <a:ext cx="8368200" cy="4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Problem: multiprocessing.Value only takes a basic data type</a:t>
            </a:r>
            <a:endParaRPr>
              <a:solidFill>
                <a:srgbClr val="ABB2BF"/>
              </a:solidFill>
              <a:highlight>
                <a:srgbClr val="282C34"/>
              </a:highlight>
              <a:latin typeface="Consolas"/>
              <a:ea typeface="Consolas"/>
              <a:cs typeface="Consolas"/>
              <a:sym typeface="Consolas"/>
            </a:endParaRPr>
          </a:p>
        </p:txBody>
      </p:sp>
      <p:sp>
        <p:nvSpPr>
          <p:cNvPr id="184" name="Google Shape;184;p21"/>
          <p:cNvSpPr txBox="1"/>
          <p:nvPr>
            <p:ph idx="1" type="body"/>
          </p:nvPr>
        </p:nvSpPr>
        <p:spPr>
          <a:xfrm>
            <a:off x="387900" y="4461624"/>
            <a:ext cx="8368200" cy="4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Problem: It takes wayyyy too long to create a new process for each chunk</a:t>
            </a:r>
            <a:endParaRPr>
              <a:solidFill>
                <a:srgbClr val="ABB2BF"/>
              </a:solidFill>
              <a:highlight>
                <a:srgbClr val="282C34"/>
              </a:highlight>
              <a:latin typeface="Consolas"/>
              <a:ea typeface="Consolas"/>
              <a:cs typeface="Consolas"/>
              <a:sym typeface="Consolas"/>
            </a:endParaRPr>
          </a:p>
        </p:txBody>
      </p:sp>
      <p:sp>
        <p:nvSpPr>
          <p:cNvPr id="185" name="Google Shape;185;p21"/>
          <p:cNvSpPr/>
          <p:nvPr/>
        </p:nvSpPr>
        <p:spPr>
          <a:xfrm>
            <a:off x="471500" y="1590400"/>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471500" y="1797569"/>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471500" y="2015453"/>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1"/>
          <p:cNvPicPr preferRelativeResize="0"/>
          <p:nvPr/>
        </p:nvPicPr>
        <p:blipFill rotWithShape="1">
          <a:blip r:embed="rId3">
            <a:alphaModFix/>
          </a:blip>
          <a:srcRect b="18366" l="18366" r="18366" t="18366"/>
          <a:stretch/>
        </p:blipFill>
        <p:spPr>
          <a:xfrm>
            <a:off x="4398433" y="1535378"/>
            <a:ext cx="322324" cy="322324"/>
          </a:xfrm>
          <a:prstGeom prst="rect">
            <a:avLst/>
          </a:prstGeom>
          <a:noFill/>
          <a:ln>
            <a:noFill/>
          </a:ln>
        </p:spPr>
      </p:pic>
      <p:sp>
        <p:nvSpPr>
          <p:cNvPr id="189" name="Google Shape;189;p21"/>
          <p:cNvSpPr/>
          <p:nvPr/>
        </p:nvSpPr>
        <p:spPr>
          <a:xfrm>
            <a:off x="471500" y="2221431"/>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462925" y="2803200"/>
            <a:ext cx="7843800" cy="886500"/>
          </a:xfrm>
          <a:prstGeom prst="rect">
            <a:avLst/>
          </a:prstGeom>
          <a:solidFill>
            <a:srgbClr val="282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471500" y="2831046"/>
            <a:ext cx="8133300" cy="8865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471500" y="2439316"/>
            <a:ext cx="8133300" cy="190800"/>
          </a:xfrm>
          <a:prstGeom prst="rect">
            <a:avLst/>
          </a:prstGeom>
          <a:solidFill>
            <a:srgbClr val="FFEB38">
              <a:alpha val="36310"/>
            </a:srgbClr>
          </a:solidFill>
          <a:ln cap="flat" cmpd="sng" w="9525">
            <a:solidFill>
              <a:srgbClr val="FFEB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85"/>
                                        </p:tgtEl>
                                      </p:cBhvr>
                                    </p:animEffect>
                                    <p:set>
                                      <p:cBhvr>
                                        <p:cTn dur="1" fill="hold">
                                          <p:stCondLst>
                                            <p:cond delay="1000"/>
                                          </p:stCondLst>
                                        </p:cTn>
                                        <p:tgtEl>
                                          <p:spTgt spid="185"/>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6"/>
                                        </p:tgtEl>
                                      </p:cBhvr>
                                    </p:animEffect>
                                    <p:set>
                                      <p:cBhvr>
                                        <p:cTn dur="1" fill="hold">
                                          <p:stCondLst>
                                            <p:cond delay="1000"/>
                                          </p:stCondLst>
                                        </p:cTn>
                                        <p:tgtEl>
                                          <p:spTgt spid="18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7"/>
                                        </p:tgtEl>
                                      </p:cBhvr>
                                    </p:animEffect>
                                    <p:set>
                                      <p:cBhvr>
                                        <p:cTn dur="1" fill="hold">
                                          <p:stCondLst>
                                            <p:cond delay="1000"/>
                                          </p:stCondLst>
                                        </p:cTn>
                                        <p:tgtEl>
                                          <p:spTgt spid="18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9"/>
                                        </p:tgtEl>
                                      </p:cBhvr>
                                    </p:animEffect>
                                    <p:set>
                                      <p:cBhvr>
                                        <p:cTn dur="1" fill="hold">
                                          <p:stCondLst>
                                            <p:cond delay="1000"/>
                                          </p:stCondLst>
                                        </p:cTn>
                                        <p:tgtEl>
                                          <p:spTgt spid="18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2"/>
                                        </p:tgtEl>
                                      </p:cBhvr>
                                    </p:animEffect>
                                    <p:set>
                                      <p:cBhvr>
                                        <p:cTn dur="1" fill="hold">
                                          <p:stCondLst>
                                            <p:cond delay="1000"/>
                                          </p:stCondLst>
                                        </p:cTn>
                                        <p:tgtEl>
                                          <p:spTgt spid="1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0"/>
                                        </p:tgtEl>
                                      </p:cBhvr>
                                    </p:animEffect>
                                    <p:set>
                                      <p:cBhvr>
                                        <p:cTn dur="1" fill="hold">
                                          <p:stCondLst>
                                            <p:cond delay="1000"/>
                                          </p:stCondLst>
                                        </p:cTn>
                                        <p:tgtEl>
                                          <p:spTgt spid="1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