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orbel"/>
      <p:regular r:id="rId18"/>
      <p:bold r:id="rId19"/>
      <p:italic r:id="rId20"/>
      <p:boldItalic r:id="rId21"/>
    </p:embeddedFon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jIEVfy6tmxI3wYUeaOKM2Qwnf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5F7456-4959-431E-9C5B-FAC282416B55}">
  <a:tblStyle styleId="{FA5F7456-4959-431E-9C5B-FAC282416B5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fill>
          <a:solidFill>
            <a:srgbClr val="CFDECC"/>
          </a:solidFill>
        </a:fill>
      </a:tcStyle>
    </a:band1H>
    <a:band2H>
      <a:tcTxStyle/>
    </a:band2H>
    <a:band1V>
      <a:tcTxStyle/>
      <a:tcStyle>
        <a:fill>
          <a:solidFill>
            <a:srgbClr val="CFDECC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11" Type="http://schemas.openxmlformats.org/officeDocument/2006/relationships/slide" Target="slides/slide6.xml"/><Relationship Id="rId22" Type="http://schemas.openxmlformats.org/officeDocument/2006/relationships/font" Target="fonts/Tahoma-regular.fntdata"/><Relationship Id="rId10" Type="http://schemas.openxmlformats.org/officeDocument/2006/relationships/slide" Target="slides/slide5.xml"/><Relationship Id="rId21" Type="http://schemas.openxmlformats.org/officeDocument/2006/relationships/font" Target="fonts/Corbel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.fntdata"/><Relationship Id="rId6" Type="http://schemas.openxmlformats.org/officeDocument/2006/relationships/slide" Target="slides/slide1.xml"/><Relationship Id="rId18" Type="http://schemas.openxmlformats.org/officeDocument/2006/relationships/font" Target="fonts/Cor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4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7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3" name="Google Shape;53;p19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LAMBDA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143000" y="636233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 Vs. Lambda (if-else)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17260" l="0" r="9808" t="0"/>
          <a:stretch/>
        </p:blipFill>
        <p:spPr>
          <a:xfrm>
            <a:off x="1142999" y="1753002"/>
            <a:ext cx="6797041" cy="2575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999" y="4599649"/>
            <a:ext cx="9823925" cy="13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Using if else &amp; elif in lambda function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We can also use nested if, if-else in lambda function. Here is the following general syntax: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0" i="1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lambda &lt;arguments&gt; : &lt;statement1&gt; if &lt;condition &gt; ( &lt;statement2&gt; if &lt;condition&gt; else &lt;statement3&gt;)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Here, statement1 will be returned when if the condition is true, statement2 will be returned when elif true, and statement3 will be returned when else is executed. 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1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Example: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highlight>
                  <a:srgbClr val="E2EFDA"/>
                </a:highlight>
                <a:latin typeface="Corbel"/>
                <a:ea typeface="Corbel"/>
                <a:cs typeface="Corbel"/>
                <a:sym typeface="Corbel"/>
              </a:rPr>
              <a:t>conditional = </a:t>
            </a:r>
            <a:r>
              <a:rPr b="0" i="0" lang="en-US">
                <a:highlight>
                  <a:srgbClr val="E2EFDA"/>
                </a:highlight>
                <a:latin typeface="Arial"/>
                <a:ea typeface="Arial"/>
                <a:cs typeface="Arial"/>
                <a:sym typeface="Arial"/>
              </a:rPr>
              <a:t>lambda </a:t>
            </a:r>
            <a:r>
              <a:rPr lang="en-US">
                <a:highlight>
                  <a:srgbClr val="E2EFDA"/>
                </a:highlight>
                <a:latin typeface="Corbel"/>
                <a:ea typeface="Corbel"/>
                <a:cs typeface="Corbel"/>
                <a:sym typeface="Corbel"/>
              </a:rPr>
              <a:t>a: a/</a:t>
            </a:r>
            <a:r>
              <a:rPr b="0" i="0" lang="en-US">
                <a:highlight>
                  <a:srgbClr val="E2EFDA"/>
                </a:highlight>
                <a:latin typeface="Arial"/>
                <a:ea typeface="Arial"/>
                <a:cs typeface="Arial"/>
                <a:sym typeface="Arial"/>
              </a:rPr>
              <a:t>10 if</a:t>
            </a:r>
            <a:r>
              <a:rPr lang="en-US">
                <a:highlight>
                  <a:srgbClr val="E2EFDA"/>
                </a:highlight>
                <a:latin typeface="Corbel"/>
                <a:ea typeface="Corbel"/>
                <a:cs typeface="Corbel"/>
                <a:sym typeface="Corbel"/>
              </a:rPr>
              <a:t> a &lt; </a:t>
            </a:r>
            <a:r>
              <a:rPr b="0" i="0" lang="en-US">
                <a:highlight>
                  <a:srgbClr val="E2EFDA"/>
                </a:highlight>
                <a:latin typeface="Arial"/>
                <a:ea typeface="Arial"/>
                <a:cs typeface="Arial"/>
                <a:sym typeface="Arial"/>
              </a:rPr>
              <a:t>20 else</a:t>
            </a:r>
            <a:r>
              <a:rPr lang="en-US">
                <a:highlight>
                  <a:srgbClr val="E2EFDA"/>
                </a:highlight>
                <a:latin typeface="Corbel"/>
                <a:ea typeface="Corbel"/>
                <a:cs typeface="Corbel"/>
                <a:sym typeface="Corbel"/>
              </a:rPr>
              <a:t> a</a:t>
            </a:r>
            <a:br>
              <a:rPr lang="en-US">
                <a:highlight>
                  <a:srgbClr val="E2EFDA"/>
                </a:highlight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1143000" y="636233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 Vs. Lambda (if-else-elif)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15754" l="0" r="14421" t="0"/>
          <a:stretch/>
        </p:blipFill>
        <p:spPr>
          <a:xfrm>
            <a:off x="1143000" y="1816095"/>
            <a:ext cx="6461760" cy="312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5227320"/>
            <a:ext cx="10667920" cy="1150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140144" y="23114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What is it?!</a:t>
            </a:r>
            <a:endParaRPr/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1140144" y="158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{FA5F7456-4959-431E-9C5B-FAC282416B55}</a:tableStyleId>
              </a:tblPr>
              <a:tblGrid>
                <a:gridCol w="4937750"/>
                <a:gridCol w="4937750"/>
              </a:tblGrid>
              <a:tr h="8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What is a lambda function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Limitations: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Lambdas are  pythons way of creating anonymous functions.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They are functions without a name,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simple and short lived so worth writing the function in one line.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Lambdas cannot have default parameters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Can’t contain complex logic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Syntax</a:t>
            </a:r>
            <a:br>
              <a:rPr lang="en-US"/>
            </a:br>
            <a:r>
              <a:rPr lang="en-US" sz="2800"/>
              <a:t>Let’s put it down simply: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143000" y="2057400"/>
            <a:ext cx="10278035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b="1" lang="en-US" sz="4800">
                <a:latin typeface="Corbel"/>
                <a:ea typeface="Corbel"/>
                <a:cs typeface="Corbel"/>
                <a:sym typeface="Corbel"/>
              </a:rPr>
              <a:t>f = lambda x , y </a:t>
            </a:r>
            <a:r>
              <a:rPr b="1" lang="en-US" sz="4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r>
              <a:rPr b="1" lang="en-US" sz="4800">
                <a:latin typeface="Corbel"/>
                <a:ea typeface="Corbel"/>
                <a:cs typeface="Corbel"/>
                <a:sym typeface="Corbel"/>
              </a:rPr>
              <a:t> x + y</a:t>
            </a:r>
            <a:endParaRPr b="1" sz="4800">
              <a:highlight>
                <a:srgbClr val="FFFF00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-609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609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563632" y="3722583"/>
            <a:ext cx="2486527" cy="1569660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word lambda says this is an anonymous function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038753" y="3920197"/>
            <a:ext cx="2486527" cy="1200329"/>
          </a:xfrm>
          <a:prstGeom prst="rect">
            <a:avLst/>
          </a:prstGeom>
          <a:solidFill>
            <a:srgbClr val="678A26"/>
          </a:solidFill>
          <a:ln cap="flat" cmpd="sng" w="19050">
            <a:solidFill>
              <a:srgbClr val="3D73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Everything before the colon are the parameters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8715934" y="3550866"/>
            <a:ext cx="2486527" cy="1938992"/>
          </a:xfrm>
          <a:prstGeom prst="rect">
            <a:avLst/>
          </a:prstGeom>
          <a:solidFill>
            <a:srgbClr val="455C19"/>
          </a:solidFill>
          <a:ln cap="flat" cmpd="sng" w="19050">
            <a:solidFill>
              <a:srgbClr val="626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Everything after the colon is what should be done with the parameters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4170947" y="2069432"/>
            <a:ext cx="2181727" cy="772119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flipH="1">
            <a:off x="3240505" y="2646947"/>
            <a:ext cx="1090863" cy="903919"/>
          </a:xfrm>
          <a:prstGeom prst="straightConnector1">
            <a:avLst/>
          </a:prstGeom>
          <a:noFill/>
          <a:ln cap="flat" cmpd="sng" w="57150">
            <a:solidFill>
              <a:srgbClr val="92D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3"/>
          <p:cNvSpPr/>
          <p:nvPr/>
        </p:nvSpPr>
        <p:spPr>
          <a:xfrm>
            <a:off x="6289563" y="2081464"/>
            <a:ext cx="1235717" cy="903919"/>
          </a:xfrm>
          <a:prstGeom prst="ellipse">
            <a:avLst/>
          </a:prstGeom>
          <a:noFill/>
          <a:ln cap="flat" cmpd="sng" w="38100">
            <a:solidFill>
              <a:srgbClr val="678A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6743410" y="2977040"/>
            <a:ext cx="0" cy="799325"/>
          </a:xfrm>
          <a:prstGeom prst="straightConnector1">
            <a:avLst/>
          </a:prstGeom>
          <a:noFill/>
          <a:ln cap="flat" cmpd="sng" w="57150">
            <a:solidFill>
              <a:srgbClr val="678A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3"/>
          <p:cNvSpPr/>
          <p:nvPr/>
        </p:nvSpPr>
        <p:spPr>
          <a:xfrm>
            <a:off x="7748394" y="2028774"/>
            <a:ext cx="1632227" cy="903919"/>
          </a:xfrm>
          <a:prstGeom prst="ellipse">
            <a:avLst/>
          </a:prstGeom>
          <a:noFill/>
          <a:ln cap="flat" cmpd="sng" w="38100">
            <a:solidFill>
              <a:srgbClr val="455C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8787004" y="2908017"/>
            <a:ext cx="816731" cy="551409"/>
          </a:xfrm>
          <a:prstGeom prst="straightConnector1">
            <a:avLst/>
          </a:prstGeom>
          <a:noFill/>
          <a:ln cap="flat" cmpd="sng" w="57150">
            <a:solidFill>
              <a:srgbClr val="455C1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Regular Function Vs. Lambda Function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475873" y="3045382"/>
            <a:ext cx="4973053" cy="1846659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3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3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sum_nums</a:t>
            </a:r>
            <a:r>
              <a:rPr b="0" i="0" lang="en-US" sz="3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3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3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3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3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3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3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en-US" sz="3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3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3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3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0" sz="3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186863" y="3430102"/>
            <a:ext cx="4074694" cy="1077218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3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3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3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3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-US" sz="3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3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475873" y="2590982"/>
            <a:ext cx="3224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regular function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7186863" y="2960314"/>
            <a:ext cx="3224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lambda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140144" y="23114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Pros and Cons</a:t>
            </a:r>
            <a:endParaRPr/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1140144" y="158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{FA5F7456-4959-431E-9C5B-FAC282416B55}</a:tableStyleId>
              </a:tblPr>
              <a:tblGrid>
                <a:gridCol w="4937750"/>
                <a:gridCol w="4937750"/>
              </a:tblGrid>
              <a:tr h="8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4325">
                <a:tc>
                  <a:txBody>
                    <a:bodyPr/>
                    <a:lstStyle/>
                    <a:p>
                      <a:pPr indent="-215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Good for simple logical operations that are easy to understand. This makes the code more readable too.</a:t>
                      </a:r>
                      <a:endParaRPr/>
                    </a:p>
                    <a:p>
                      <a:pPr indent="-215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Good when you want a function that you will use just one time.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15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They can only perform one expression. It’s not possible to have multiple independent operations in one lambda function.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Bad for operations that would span more than one line in a normal def function (For example nested conditional operations).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73480" y="594804"/>
            <a:ext cx="3675355" cy="22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Table of Differences</a:t>
            </a:r>
            <a:br>
              <a:rPr lang="en-US"/>
            </a:b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302" y="483615"/>
            <a:ext cx="5982218" cy="589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sz="2400"/>
              <a:t>Deep Note</a:t>
            </a:r>
            <a:br>
              <a:rPr lang="en-US" sz="2400"/>
            </a:br>
            <a:r>
              <a:rPr lang="en-US" sz="2400"/>
              <a:t>Level One Class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/>
              <a:t>CONDITIONAL STATEMENTS</a:t>
            </a:r>
            <a:endParaRPr sz="3600"/>
          </a:p>
        </p:txBody>
      </p:sp>
      <p:sp>
        <p:nvSpPr>
          <p:cNvPr id="146" name="Google Shape;146;p8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Scalar values – Lists – Series -  Dataframes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Using if-else in lambda function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When using lambda with if-else conditions in Python, here is the following general syntax: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0" i="1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lambda &lt;arguments&gt; : &lt;statement1&gt; if &lt;condition&gt; else &lt;statement2&gt;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Here, the lambda function will return statement1 when if the condition is true and return statement2 when if the condition is false</a:t>
            </a:r>
            <a:endParaRPr i="1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1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Example: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highlight>
                  <a:srgbClr val="E2EFDA"/>
                </a:highlight>
                <a:latin typeface="Corbel"/>
                <a:ea typeface="Corbel"/>
                <a:cs typeface="Corbel"/>
                <a:sym typeface="Corbel"/>
              </a:rPr>
              <a:t>conditional = </a:t>
            </a:r>
            <a:r>
              <a:rPr b="0" i="0" lang="en-US">
                <a:highlight>
                  <a:srgbClr val="E2EFDA"/>
                </a:highlight>
                <a:latin typeface="Arial"/>
                <a:ea typeface="Arial"/>
                <a:cs typeface="Arial"/>
                <a:sym typeface="Arial"/>
              </a:rPr>
              <a:t>lambda </a:t>
            </a:r>
            <a:r>
              <a:rPr lang="en-US">
                <a:highlight>
                  <a:srgbClr val="E2EFDA"/>
                </a:highlight>
                <a:latin typeface="Corbel"/>
                <a:ea typeface="Corbel"/>
                <a:cs typeface="Corbel"/>
                <a:sym typeface="Corbel"/>
              </a:rPr>
              <a:t>a: a/</a:t>
            </a:r>
            <a:r>
              <a:rPr b="0" i="0" lang="en-US">
                <a:highlight>
                  <a:srgbClr val="E2EFDA"/>
                </a:highlight>
                <a:latin typeface="Arial"/>
                <a:ea typeface="Arial"/>
                <a:cs typeface="Arial"/>
                <a:sym typeface="Arial"/>
              </a:rPr>
              <a:t>10 if</a:t>
            </a:r>
            <a:r>
              <a:rPr lang="en-US">
                <a:highlight>
                  <a:srgbClr val="E2EFDA"/>
                </a:highlight>
                <a:latin typeface="Corbel"/>
                <a:ea typeface="Corbel"/>
                <a:cs typeface="Corbel"/>
                <a:sym typeface="Corbel"/>
              </a:rPr>
              <a:t> a &lt; </a:t>
            </a:r>
            <a:r>
              <a:rPr b="0" i="0" lang="en-US">
                <a:highlight>
                  <a:srgbClr val="E2EFDA"/>
                </a:highlight>
                <a:latin typeface="Arial"/>
                <a:ea typeface="Arial"/>
                <a:cs typeface="Arial"/>
                <a:sym typeface="Arial"/>
              </a:rPr>
              <a:t>20 else</a:t>
            </a:r>
            <a:r>
              <a:rPr lang="en-US">
                <a:highlight>
                  <a:srgbClr val="E2EFDA"/>
                </a:highlight>
                <a:latin typeface="Corbel"/>
                <a:ea typeface="Corbel"/>
                <a:cs typeface="Corbel"/>
                <a:sym typeface="Corbel"/>
              </a:rPr>
              <a:t> a</a:t>
            </a:r>
            <a:br>
              <a:rPr lang="en-US">
                <a:highlight>
                  <a:srgbClr val="E2EFDA"/>
                </a:highlight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s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2023-01-31T10:13:51Z</dcterms:created>
  <dc:creator>randruchi@gmail.com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