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Corbel"/>
      <p:regular r:id="rId24"/>
      <p:bold r:id="rId25"/>
      <p:italic r:id="rId26"/>
      <p:boldItalic r:id="rId27"/>
    </p:embeddedFon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g8oL1YNVFHlT1+mvWjoOueba7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E87AD4-86B2-4D38-8DB8-3BD71696DEE0}">
  <a:tblStyle styleId="{ABE87AD4-86B2-4D38-8DB8-3BD71696DEE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fill>
          <a:solidFill>
            <a:srgbClr val="CED2E2"/>
          </a:solidFill>
        </a:fill>
      </a:tcStyle>
    </a:band1H>
    <a:band2H>
      <a:tcTxStyle/>
    </a:band2H>
    <a:band1V>
      <a:tcTxStyle/>
      <a:tcStyle>
        <a:fill>
          <a:solidFill>
            <a:srgbClr val="CED2E2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rbel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8" Type="http://schemas.openxmlformats.org/officeDocument/2006/relationships/font" Target="fonts/Tahoma-regular.fntdata"/><Relationship Id="rId27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0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0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33" name="Google Shape;33;p22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2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25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6" name="Google Shape;56;p26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7" name="Google Shape;57;p2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7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64" name="Google Shape;64;p27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27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66" name="Google Shape;66;p2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REGULAR EXPRESSIONS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20"/>
              <a:buNone/>
            </a:pPr>
            <a:r>
              <a:rPr lang="en-US" sz="5400">
                <a:latin typeface="Tahoma"/>
                <a:ea typeface="Tahoma"/>
                <a:cs typeface="Tahoma"/>
                <a:sym typeface="Tahoma"/>
              </a:rPr>
              <a:t>(ReGex)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1140144" y="23114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More Regex Methods</a:t>
            </a:r>
            <a:endParaRPr/>
          </a:p>
        </p:txBody>
      </p:sp>
      <p:graphicFrame>
        <p:nvGraphicFramePr>
          <p:cNvPr id="150" name="Google Shape;150;p10"/>
          <p:cNvGraphicFramePr/>
          <p:nvPr/>
        </p:nvGraphicFramePr>
        <p:xfrm>
          <a:off x="471054" y="1449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{ABE87AD4-86B2-4D38-8DB8-3BD71696DEE0}</a:tableStyleId>
              </a:tblPr>
              <a:tblGrid>
                <a:gridCol w="1874975"/>
                <a:gridCol w="1874975"/>
                <a:gridCol w="1874975"/>
                <a:gridCol w="1874975"/>
                <a:gridCol w="1874975"/>
                <a:gridCol w="1874975"/>
              </a:tblGrid>
              <a:tr h="46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re.match()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re.findall()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re.span()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re.start()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re.end()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re.group()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match if found at the beginning of the string</a:t>
                      </a:r>
                      <a:endParaRPr sz="2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all instances of  matches found in the string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the  position where the match is found in the statement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Eg. (4, 12)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This method returns the start position of the match that was found in the statement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/>
                    </a:p>
                    <a:p>
                      <a:pPr indent="-158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sz="2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This method returns the end position of the match that was found in the statement.</a:t>
                      </a:r>
                      <a:endParaRPr/>
                    </a:p>
                    <a:p>
                      <a:pPr indent="-158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t/>
                      </a:r>
                      <a:endParaRPr sz="2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This method returns the word that is being matched with the pattern in the statement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1158240" y="358452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Back to Tom</a:t>
            </a:r>
            <a:endParaRPr/>
          </a:p>
        </p:txBody>
      </p:sp>
      <p:graphicFrame>
        <p:nvGraphicFramePr>
          <p:cNvPr id="156" name="Google Shape;156;p11"/>
          <p:cNvGraphicFramePr/>
          <p:nvPr/>
        </p:nvGraphicFramePr>
        <p:xfrm>
          <a:off x="1725339" y="1547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{ABE87AD4-86B2-4D38-8DB8-3BD71696DEE0}</a:tableStyleId>
              </a:tblPr>
              <a:tblGrid>
                <a:gridCol w="9469400"/>
              </a:tblGrid>
              <a:tr h="442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7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How can he use regex to find the phone number?</a:t>
                      </a:r>
                      <a:endParaRPr/>
                    </a:p>
                  </a:txBody>
                  <a:tcPr marT="43450" marB="43450" marR="86875" marL="86875"/>
                </a:tc>
              </a:tr>
              <a:tr h="118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review = 'I have called the service desk 100 times and nobody replies to me. I need a conversation ASAP!! My number is 111-1234567! I expected better service!! Call back fast. Thanks. Have a great day.'</a:t>
                      </a:r>
                      <a:endParaRPr sz="17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450" marB="43450" marR="86875" marL="86875"/>
                </a:tc>
              </a:tr>
              <a:tr h="53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None/>
                      </a:pPr>
                      <a:r>
                        <a:t/>
                      </a:r>
                      <a:endParaRPr sz="17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450" marB="43450" marR="86875" marL="86875"/>
                </a:tc>
              </a:tr>
            </a:tbl>
          </a:graphicData>
        </a:graphic>
      </p:graphicFrame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339" y="3151388"/>
            <a:ext cx="9469411" cy="330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 sz="3600"/>
              <a:t>BUT HOW CAN REGEX HELP TOM IF HE DOESN’T KNOW THE PHONE NUMBER?</a:t>
            </a:r>
            <a:endParaRPr/>
          </a:p>
        </p:txBody>
      </p:sp>
      <p:sp>
        <p:nvSpPr>
          <p:cNvPr id="163" name="Google Shape;163;p12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Font typeface="Arial"/>
              <a:buChar char="•"/>
            </a:pPr>
            <a:r>
              <a:rPr lang="en-US" sz="2800"/>
              <a:t>Identifiers &amp; Quantifiers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2174" y="551710"/>
            <a:ext cx="6477561" cy="211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4553" y="2754192"/>
            <a:ext cx="6485182" cy="119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4553" y="4133754"/>
            <a:ext cx="6462320" cy="237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/>
        </p:nvSpPr>
        <p:spPr>
          <a:xfrm>
            <a:off x="347471" y="2211589"/>
            <a:ext cx="4105657" cy="13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Sets, Ranges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&amp;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Quantifiers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1096766" y="244867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Sets, ranges &amp; Quantifiers</a:t>
            </a:r>
            <a:endParaRPr/>
          </a:p>
        </p:txBody>
      </p:sp>
      <p:graphicFrame>
        <p:nvGraphicFramePr>
          <p:cNvPr id="177" name="Google Shape;177;p14"/>
          <p:cNvGraphicFramePr/>
          <p:nvPr/>
        </p:nvGraphicFramePr>
        <p:xfrm>
          <a:off x="1096766" y="14223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{ABE87AD4-86B2-4D38-8DB8-3BD71696DEE0}</a:tableStyleId>
              </a:tblPr>
              <a:tblGrid>
                <a:gridCol w="6762275"/>
              </a:tblGrid>
              <a:tr h="3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EXAMPLES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match = re.search(r'[Ee]mail')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match = re.search(r'[A-Z]mail')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match = re.search(r'a{3,5}')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match = re.search(r'a*')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match = re.search(r'a+')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49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match = re.search(r'a?')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1096766" y="244867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Sets, ranges &amp; Quantifiers</a:t>
            </a:r>
            <a:endParaRPr/>
          </a:p>
        </p:txBody>
      </p:sp>
      <p:graphicFrame>
        <p:nvGraphicFramePr>
          <p:cNvPr id="183" name="Google Shape;183;p15"/>
          <p:cNvGraphicFramePr/>
          <p:nvPr/>
        </p:nvGraphicFramePr>
        <p:xfrm>
          <a:off x="1096766" y="14223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{ABE87AD4-86B2-4D38-8DB8-3BD71696DEE0}</a:tableStyleId>
              </a:tblPr>
              <a:tblGrid>
                <a:gridCol w="6762275"/>
              </a:tblGrid>
              <a:tr h="3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EXAMPLES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match = re.search(r'[Ee]mail')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"</a:t>
                      </a: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Email", “email”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match = re.search(r'[A-Z]mail')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“Gmail”, “Email”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match = re.search(r'a{3,5}')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“aaa”,  “aaaa”, “aaaaa”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match = re.search(r'a*')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0 or more occurrences of the pattern to its left</a:t>
                      </a:r>
                      <a:endParaRPr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match = re.search(r'a+')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1 or more occurrences of the pattern to its left</a:t>
                      </a:r>
                      <a:endParaRPr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49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match = re.search(r'a?')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0 or 1 occurrences of the pattern to its left</a:t>
                      </a:r>
                      <a:endParaRPr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5664" y="2328602"/>
            <a:ext cx="3657917" cy="29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Quick Task</a:t>
            </a:r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Try this in your file explorer: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Use regex to search for desired files</a:t>
            </a:r>
            <a:endParaRPr/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129" y="3195064"/>
            <a:ext cx="9449619" cy="323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Escape Characters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1143000" y="2057400"/>
            <a:ext cx="10278035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Corbel"/>
              <a:buAutoNum type="arabicPeriod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To match a character having special meaning in regex, you need to use a escape sequence prefix with a backslash ( \ ). ...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Corbel"/>
              <a:buAutoNum type="arabicPeriod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You also need to use regex \\ to match "\" (back-slash).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EXAMPLE: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latin typeface="Corbel"/>
                <a:ea typeface="Corbel"/>
                <a:cs typeface="Corbel"/>
                <a:sym typeface="Corbel"/>
              </a:rPr>
              <a:t>To match [PDF] surrounded by brackets: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Pattern = r’\[PDF\]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40"/>
              <a:buNone/>
            </a:pPr>
            <a:r>
              <a:rPr b="1" lang="en-US" sz="2800">
                <a:latin typeface="Corbel"/>
                <a:ea typeface="Corbel"/>
                <a:cs typeface="Corbel"/>
                <a:sym typeface="Corbel"/>
              </a:rPr>
              <a:t>Otherwise regex will see it as a set [PDF] and look for a P, D or F </a:t>
            </a:r>
            <a:endParaRPr/>
          </a:p>
          <a:p>
            <a:pPr indent="-60959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Corbel"/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60959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Corbel"/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Easy Practice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Let’s write a regex to match and three letter word any five letter word.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140144" y="23114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What is it?!</a:t>
            </a:r>
            <a:endParaRPr/>
          </a:p>
        </p:txBody>
      </p:sp>
      <p:graphicFrame>
        <p:nvGraphicFramePr>
          <p:cNvPr id="100" name="Google Shape;100;p2"/>
          <p:cNvGraphicFramePr/>
          <p:nvPr/>
        </p:nvGraphicFramePr>
        <p:xfrm>
          <a:off x="1140144" y="158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{ABE87AD4-86B2-4D38-8DB8-3BD71696DEE0}</a:tableStyleId>
              </a:tblPr>
              <a:tblGrid>
                <a:gridCol w="4937750"/>
                <a:gridCol w="4937750"/>
              </a:tblGrid>
              <a:tr h="80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What is Regex?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Regex Uses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6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Regular Expressions are a group of characters or symbols, which are used to find a specific pattern in text. </a:t>
                      </a:r>
                      <a:endParaRPr sz="2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⮚"/>
                      </a:pPr>
                      <a:r>
                        <a:rPr lang="en-US" sz="2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Form validation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⮚"/>
                      </a:pPr>
                      <a:r>
                        <a:rPr lang="en-US" sz="2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SQL queries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⮚"/>
                      </a:pPr>
                      <a:r>
                        <a:rPr lang="en-US" sz="2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NLP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1143000" y="-279964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</a:pPr>
            <a:r>
              <a:rPr lang="en-US"/>
              <a:t>Real Life Scenario</a:t>
            </a:r>
            <a:endParaRPr/>
          </a:p>
        </p:txBody>
      </p:sp>
      <p:pic>
        <p:nvPicPr>
          <p:cNvPr descr="Call center" id="106" name="Google Shape;10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932" y="2039055"/>
            <a:ext cx="2779889" cy="27798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>
            <p:ph idx="2" type="body"/>
          </p:nvPr>
        </p:nvSpPr>
        <p:spPr>
          <a:xfrm>
            <a:off x="1143000" y="1580445"/>
            <a:ext cx="3931920" cy="4271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Tom’s job is to read through online reviews and contact customers who left a phone number on their customer’s review page.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Some reviews are long and draggy. Tom has no patients to read through several paragraphs to find phone numbers.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000"/>
              <a:t>review = 'I have called the service desk 100 times and nobody replies to me. I need a conversation ASAP!! My number is 111-1234567! I expected better service!! Call back fast. Thanks. Have a great day.'</a:t>
            </a:r>
            <a:br>
              <a:rPr lang="en-US" sz="2000"/>
            </a:b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With regex, Tom could easily extract the phone numbers from the reviews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Forms Validation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601" y="1832551"/>
            <a:ext cx="8428132" cy="393042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SQL Query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480" y="1895403"/>
            <a:ext cx="10064892" cy="193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389662" y="1749547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bel"/>
              <a:buNone/>
            </a:pPr>
            <a:r>
              <a:rPr lang="en-US" sz="2000">
                <a:solidFill>
                  <a:schemeClr val="dk2"/>
                </a:solidFill>
              </a:rPr>
              <a:t>https://docs.python.org/3/library/re.html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1389662" y="841023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Link to Documentation</a:t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662" y="4014431"/>
            <a:ext cx="6439458" cy="861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1389662" y="2658071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Regex uses Python’s re module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/>
        </p:nvSpPr>
        <p:spPr>
          <a:xfrm>
            <a:off x="2185291" y="2228671"/>
            <a:ext cx="9144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Methods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Sets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Ranges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Quantifiers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1158240" y="358452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Methods</a:t>
            </a:r>
            <a:br>
              <a:rPr lang="en-US"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000">
                <a:latin typeface="Rockwell"/>
                <a:ea typeface="Rockwell"/>
                <a:cs typeface="Rockwell"/>
                <a:sym typeface="Rockwell"/>
              </a:rPr>
              <a:t>Example of a method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138" name="Google Shape;138;p8"/>
          <p:cNvGraphicFramePr/>
          <p:nvPr/>
        </p:nvGraphicFramePr>
        <p:xfrm>
          <a:off x="2582833" y="14565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{ABE87AD4-86B2-4D38-8DB8-3BD71696DEE0}</a:tableStyleId>
              </a:tblPr>
              <a:tblGrid>
                <a:gridCol w="7215925"/>
              </a:tblGrid>
              <a:tr h="442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7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re.search()</a:t>
                      </a:r>
                      <a:endParaRPr/>
                    </a:p>
                  </a:txBody>
                  <a:tcPr marT="43450" marB="43450" marR="86875" marL="86875"/>
                </a:tc>
              </a:tr>
              <a:tr h="118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Find match anywhere in the  text string.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the first match found in the statement.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If a match is found, match object is returned.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None/>
                      </a:pPr>
                      <a:r>
                        <a:t/>
                      </a:r>
                      <a:endParaRPr sz="17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450" marB="43450" marR="86875" marL="86875"/>
                </a:tc>
              </a:tr>
              <a:tr h="53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Noto Sans Symbols"/>
                        <a:buNone/>
                      </a:pPr>
                      <a:r>
                        <a:t/>
                      </a:r>
                      <a:endParaRPr sz="17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3450" marB="43450" marR="86875" marL="86875"/>
                </a:tc>
              </a:tr>
            </a:tbl>
          </a:graphicData>
        </a:graphic>
      </p:graphicFrame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0489" y="3077565"/>
            <a:ext cx="7218268" cy="287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4330" y="2785133"/>
            <a:ext cx="6023809" cy="1493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2023-01-31T10:13:51Z</dcterms:created>
  <dc:creator>randruchi@gmail.com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