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24"/>
  </p:notesMasterIdLst>
  <p:handoutMasterIdLst>
    <p:handoutMasterId r:id="rId25"/>
  </p:handoutMasterIdLst>
  <p:sldIdLst>
    <p:sldId id="272" r:id="rId4"/>
    <p:sldId id="277" r:id="rId5"/>
    <p:sldId id="283" r:id="rId6"/>
    <p:sldId id="278" r:id="rId7"/>
    <p:sldId id="279" r:id="rId8"/>
    <p:sldId id="280" r:id="rId9"/>
    <p:sldId id="281" r:id="rId10"/>
    <p:sldId id="282" r:id="rId11"/>
    <p:sldId id="295" r:id="rId12"/>
    <p:sldId id="284" r:id="rId13"/>
    <p:sldId id="285" r:id="rId14"/>
    <p:sldId id="286" r:id="rId15"/>
    <p:sldId id="290" r:id="rId16"/>
    <p:sldId id="291" r:id="rId17"/>
    <p:sldId id="292" r:id="rId18"/>
    <p:sldId id="293" r:id="rId19"/>
    <p:sldId id="294" r:id="rId20"/>
    <p:sldId id="289" r:id="rId21"/>
    <p:sldId id="287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164" autoAdjust="0"/>
  </p:normalViewPr>
  <p:slideViewPr>
    <p:cSldViewPr snapToGrid="0" showGuides="1">
      <p:cViewPr varScale="1">
        <p:scale>
          <a:sx n="101" d="100"/>
          <a:sy n="101" d="100"/>
        </p:scale>
        <p:origin x="-1914" y="-10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AA67E-82C2-45EB-9B1E-22C3D5C800E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634973-B9DE-4727-8236-2B3D489F444A}">
      <dgm:prSet phldrT="[Text]"/>
      <dgm:spPr/>
      <dgm:t>
        <a:bodyPr/>
        <a:lstStyle/>
        <a:p>
          <a:r>
            <a:rPr lang="en-US" dirty="0" smtClean="0"/>
            <a:t>View</a:t>
          </a:r>
          <a:endParaRPr lang="en-GB" dirty="0"/>
        </a:p>
      </dgm:t>
    </dgm:pt>
    <dgm:pt modelId="{88D9B316-940A-4FF4-8FF9-2C3C14549FD8}" type="parTrans" cxnId="{74CB4CBD-7408-4466-BA76-AC85C17BEE6E}">
      <dgm:prSet/>
      <dgm:spPr/>
      <dgm:t>
        <a:bodyPr/>
        <a:lstStyle/>
        <a:p>
          <a:endParaRPr lang="en-GB"/>
        </a:p>
      </dgm:t>
    </dgm:pt>
    <dgm:pt modelId="{8894A44E-12D7-4CE3-9F88-7E05DCC56E70}" type="sibTrans" cxnId="{74CB4CBD-7408-4466-BA76-AC85C17BEE6E}">
      <dgm:prSet/>
      <dgm:spPr/>
      <dgm:t>
        <a:bodyPr/>
        <a:lstStyle/>
        <a:p>
          <a:endParaRPr lang="en-GB"/>
        </a:p>
      </dgm:t>
    </dgm:pt>
    <dgm:pt modelId="{BCF8AC2F-1E7C-4460-B4E3-5E795751F2DD}">
      <dgm:prSet phldrT="[Text]"/>
      <dgm:spPr/>
      <dgm:t>
        <a:bodyPr/>
        <a:lstStyle/>
        <a:p>
          <a:r>
            <a:rPr lang="en-US" dirty="0" smtClean="0"/>
            <a:t>ViewModel</a:t>
          </a:r>
          <a:endParaRPr lang="en-GB" dirty="0"/>
        </a:p>
      </dgm:t>
    </dgm:pt>
    <dgm:pt modelId="{392FA3D2-F9A2-4FBF-881C-21432638B19D}" type="parTrans" cxnId="{448F9267-6233-41A7-B35A-91AACA4AEF25}">
      <dgm:prSet/>
      <dgm:spPr/>
      <dgm:t>
        <a:bodyPr/>
        <a:lstStyle/>
        <a:p>
          <a:endParaRPr lang="en-GB"/>
        </a:p>
      </dgm:t>
    </dgm:pt>
    <dgm:pt modelId="{2C4E7E1C-9CD6-478D-A4C0-CF23C7A7B636}" type="sibTrans" cxnId="{448F9267-6233-41A7-B35A-91AACA4AEF25}">
      <dgm:prSet/>
      <dgm:spPr/>
      <dgm:t>
        <a:bodyPr/>
        <a:lstStyle/>
        <a:p>
          <a:endParaRPr lang="en-GB" dirty="0"/>
        </a:p>
      </dgm:t>
    </dgm:pt>
    <dgm:pt modelId="{13A84977-4C1D-4846-8978-AB0EF977CB52}">
      <dgm:prSet phldrT="[Text]"/>
      <dgm:spPr/>
      <dgm:t>
        <a:bodyPr/>
        <a:lstStyle/>
        <a:p>
          <a:r>
            <a:rPr lang="en-US" dirty="0" smtClean="0"/>
            <a:t>Model</a:t>
          </a:r>
          <a:endParaRPr lang="en-GB" dirty="0"/>
        </a:p>
      </dgm:t>
    </dgm:pt>
    <dgm:pt modelId="{B1523EBC-7EC8-483E-9006-47613CCBEDB0}" type="parTrans" cxnId="{9D139D25-11C4-461E-AB95-6B89F24A9769}">
      <dgm:prSet/>
      <dgm:spPr/>
      <dgm:t>
        <a:bodyPr/>
        <a:lstStyle/>
        <a:p>
          <a:endParaRPr lang="en-GB"/>
        </a:p>
      </dgm:t>
    </dgm:pt>
    <dgm:pt modelId="{4DE8E75A-8453-440A-BB4F-E0E18D316570}" type="sibTrans" cxnId="{9D139D25-11C4-461E-AB95-6B89F24A9769}">
      <dgm:prSet/>
      <dgm:spPr/>
      <dgm:t>
        <a:bodyPr/>
        <a:lstStyle/>
        <a:p>
          <a:endParaRPr lang="en-GB"/>
        </a:p>
      </dgm:t>
    </dgm:pt>
    <dgm:pt modelId="{62BA6A7F-D5AB-4F43-9788-071278861FE5}" type="pres">
      <dgm:prSet presAssocID="{77CAA67E-82C2-45EB-9B1E-22C3D5C800E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2BB5B34-6680-4DBF-9558-75A367B00D9E}" type="pres">
      <dgm:prSet presAssocID="{57634973-B9DE-4727-8236-2B3D489F44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2390B4-7BC3-42C3-8F31-55CCA3576B7B}" type="pres">
      <dgm:prSet presAssocID="{8894A44E-12D7-4CE3-9F88-7E05DCC56E70}" presName="sibTrans" presStyleLbl="sibTrans2D1" presStyleIdx="0" presStyleCnt="3" custAng="7200000" custScaleX="142228" custLinFactX="-48472" custLinFactY="57315" custLinFactNeighborX="-100000" custLinFactNeighborY="100000"/>
      <dgm:spPr/>
      <dgm:t>
        <a:bodyPr/>
        <a:lstStyle/>
        <a:p>
          <a:endParaRPr lang="en-GB"/>
        </a:p>
      </dgm:t>
    </dgm:pt>
    <dgm:pt modelId="{0D222155-02E0-4770-9386-33DC00F4B02A}" type="pres">
      <dgm:prSet presAssocID="{8894A44E-12D7-4CE3-9F88-7E05DCC56E70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6D6B2735-FB1B-41F2-82E4-E9CECB2A1CF9}" type="pres">
      <dgm:prSet presAssocID="{BCF8AC2F-1E7C-4460-B4E3-5E795751F2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5E45EF-2014-4DDC-8E63-15C28AACDD14}" type="pres">
      <dgm:prSet presAssocID="{2C4E7E1C-9CD6-478D-A4C0-CF23C7A7B636}" presName="sibTrans" presStyleLbl="sibTrans2D1" presStyleIdx="1" presStyleCnt="3" custAng="10800000" custScaleX="132183" custLinFactNeighborX="11339" custLinFactNeighborY="48412"/>
      <dgm:spPr/>
      <dgm:t>
        <a:bodyPr/>
        <a:lstStyle/>
        <a:p>
          <a:endParaRPr lang="en-GB"/>
        </a:p>
      </dgm:t>
    </dgm:pt>
    <dgm:pt modelId="{2E16C906-4425-4CF1-86DD-89BCD791E2BC}" type="pres">
      <dgm:prSet presAssocID="{2C4E7E1C-9CD6-478D-A4C0-CF23C7A7B636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FDCCD7FE-68E9-481B-8901-F3A7C9A18123}" type="pres">
      <dgm:prSet presAssocID="{13A84977-4C1D-4846-8978-AB0EF977CB5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36C3BD-CD34-420B-B6CF-81F4ECF0E6D7}" type="pres">
      <dgm:prSet presAssocID="{4DE8E75A-8453-440A-BB4F-E0E18D316570}" presName="sibTrans" presStyleLbl="sibTrans2D1" presStyleIdx="2" presStyleCnt="3" custAng="17578313" custScaleX="134710" custLinFactX="159919" custLinFactNeighborX="200000" custLinFactNeighborY="-49907" custRadScaleRad="26736"/>
      <dgm:spPr/>
      <dgm:t>
        <a:bodyPr/>
        <a:lstStyle/>
        <a:p>
          <a:endParaRPr lang="en-GB"/>
        </a:p>
      </dgm:t>
    </dgm:pt>
    <dgm:pt modelId="{86136AA6-5C7A-452B-962F-D1A19664A840}" type="pres">
      <dgm:prSet presAssocID="{4DE8E75A-8453-440A-BB4F-E0E18D316570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F8492ABE-CDB6-463C-BA4F-FDD9A0F08CB9}" type="presOf" srcId="{8894A44E-12D7-4CE3-9F88-7E05DCC56E70}" destId="{622390B4-7BC3-42C3-8F31-55CCA3576B7B}" srcOrd="0" destOrd="0" presId="urn:microsoft.com/office/officeart/2005/8/layout/cycle2"/>
    <dgm:cxn modelId="{9D139D25-11C4-461E-AB95-6B89F24A9769}" srcId="{77CAA67E-82C2-45EB-9B1E-22C3D5C800E3}" destId="{13A84977-4C1D-4846-8978-AB0EF977CB52}" srcOrd="2" destOrd="0" parTransId="{B1523EBC-7EC8-483E-9006-47613CCBEDB0}" sibTransId="{4DE8E75A-8453-440A-BB4F-E0E18D316570}"/>
    <dgm:cxn modelId="{2CD811D8-80B4-43F9-AF56-2ED449F5AC10}" type="presOf" srcId="{57634973-B9DE-4727-8236-2B3D489F444A}" destId="{92BB5B34-6680-4DBF-9558-75A367B00D9E}" srcOrd="0" destOrd="0" presId="urn:microsoft.com/office/officeart/2005/8/layout/cycle2"/>
    <dgm:cxn modelId="{05BE95BA-3B67-469E-85A0-B60358724F5C}" type="presOf" srcId="{4DE8E75A-8453-440A-BB4F-E0E18D316570}" destId="{86136AA6-5C7A-452B-962F-D1A19664A840}" srcOrd="1" destOrd="0" presId="urn:microsoft.com/office/officeart/2005/8/layout/cycle2"/>
    <dgm:cxn modelId="{74CB4CBD-7408-4466-BA76-AC85C17BEE6E}" srcId="{77CAA67E-82C2-45EB-9B1E-22C3D5C800E3}" destId="{57634973-B9DE-4727-8236-2B3D489F444A}" srcOrd="0" destOrd="0" parTransId="{88D9B316-940A-4FF4-8FF9-2C3C14549FD8}" sibTransId="{8894A44E-12D7-4CE3-9F88-7E05DCC56E70}"/>
    <dgm:cxn modelId="{448F9267-6233-41A7-B35A-91AACA4AEF25}" srcId="{77CAA67E-82C2-45EB-9B1E-22C3D5C800E3}" destId="{BCF8AC2F-1E7C-4460-B4E3-5E795751F2DD}" srcOrd="1" destOrd="0" parTransId="{392FA3D2-F9A2-4FBF-881C-21432638B19D}" sibTransId="{2C4E7E1C-9CD6-478D-A4C0-CF23C7A7B636}"/>
    <dgm:cxn modelId="{039AAC96-9806-4F57-BEFE-835DF9B6409B}" type="presOf" srcId="{4DE8E75A-8453-440A-BB4F-E0E18D316570}" destId="{4936C3BD-CD34-420B-B6CF-81F4ECF0E6D7}" srcOrd="0" destOrd="0" presId="urn:microsoft.com/office/officeart/2005/8/layout/cycle2"/>
    <dgm:cxn modelId="{74C1D1A3-63CD-4B49-A003-910FC6AADDB1}" type="presOf" srcId="{77CAA67E-82C2-45EB-9B1E-22C3D5C800E3}" destId="{62BA6A7F-D5AB-4F43-9788-071278861FE5}" srcOrd="0" destOrd="0" presId="urn:microsoft.com/office/officeart/2005/8/layout/cycle2"/>
    <dgm:cxn modelId="{44351F72-8170-402E-A3F1-A515DB3241D9}" type="presOf" srcId="{8894A44E-12D7-4CE3-9F88-7E05DCC56E70}" destId="{0D222155-02E0-4770-9386-33DC00F4B02A}" srcOrd="1" destOrd="0" presId="urn:microsoft.com/office/officeart/2005/8/layout/cycle2"/>
    <dgm:cxn modelId="{245869D2-01B0-4B01-8EEF-6AF2864FBAA3}" type="presOf" srcId="{2C4E7E1C-9CD6-478D-A4C0-CF23C7A7B636}" destId="{C35E45EF-2014-4DDC-8E63-15C28AACDD14}" srcOrd="0" destOrd="0" presId="urn:microsoft.com/office/officeart/2005/8/layout/cycle2"/>
    <dgm:cxn modelId="{F73F2EFF-0BCF-4557-B436-E9D097BE2139}" type="presOf" srcId="{13A84977-4C1D-4846-8978-AB0EF977CB52}" destId="{FDCCD7FE-68E9-481B-8901-F3A7C9A18123}" srcOrd="0" destOrd="0" presId="urn:microsoft.com/office/officeart/2005/8/layout/cycle2"/>
    <dgm:cxn modelId="{52B10E8B-5FF5-45AF-B6B4-8AC819836DC7}" type="presOf" srcId="{BCF8AC2F-1E7C-4460-B4E3-5E795751F2DD}" destId="{6D6B2735-FB1B-41F2-82E4-E9CECB2A1CF9}" srcOrd="0" destOrd="0" presId="urn:microsoft.com/office/officeart/2005/8/layout/cycle2"/>
    <dgm:cxn modelId="{B8EB7954-C71E-4461-B43A-F4B5C4682726}" type="presOf" srcId="{2C4E7E1C-9CD6-478D-A4C0-CF23C7A7B636}" destId="{2E16C906-4425-4CF1-86DD-89BCD791E2BC}" srcOrd="1" destOrd="0" presId="urn:microsoft.com/office/officeart/2005/8/layout/cycle2"/>
    <dgm:cxn modelId="{C63F09C8-89E7-4EFC-A29B-DC7FBB1D2DFE}" type="presParOf" srcId="{62BA6A7F-D5AB-4F43-9788-071278861FE5}" destId="{92BB5B34-6680-4DBF-9558-75A367B00D9E}" srcOrd="0" destOrd="0" presId="urn:microsoft.com/office/officeart/2005/8/layout/cycle2"/>
    <dgm:cxn modelId="{15A6F690-F715-4926-8781-2C45693B922B}" type="presParOf" srcId="{62BA6A7F-D5AB-4F43-9788-071278861FE5}" destId="{622390B4-7BC3-42C3-8F31-55CCA3576B7B}" srcOrd="1" destOrd="0" presId="urn:microsoft.com/office/officeart/2005/8/layout/cycle2"/>
    <dgm:cxn modelId="{EBC4376D-945A-4305-B875-24381211997F}" type="presParOf" srcId="{622390B4-7BC3-42C3-8F31-55CCA3576B7B}" destId="{0D222155-02E0-4770-9386-33DC00F4B02A}" srcOrd="0" destOrd="0" presId="urn:microsoft.com/office/officeart/2005/8/layout/cycle2"/>
    <dgm:cxn modelId="{244E7CF6-4A3D-4E53-AD33-342ACC780C7C}" type="presParOf" srcId="{62BA6A7F-D5AB-4F43-9788-071278861FE5}" destId="{6D6B2735-FB1B-41F2-82E4-E9CECB2A1CF9}" srcOrd="2" destOrd="0" presId="urn:microsoft.com/office/officeart/2005/8/layout/cycle2"/>
    <dgm:cxn modelId="{D50D47C8-6B5A-4C95-B104-DC5D5B4AE386}" type="presParOf" srcId="{62BA6A7F-D5AB-4F43-9788-071278861FE5}" destId="{C35E45EF-2014-4DDC-8E63-15C28AACDD14}" srcOrd="3" destOrd="0" presId="urn:microsoft.com/office/officeart/2005/8/layout/cycle2"/>
    <dgm:cxn modelId="{12DC6DD1-1DD9-459D-8B4C-68B18766E8AD}" type="presParOf" srcId="{C35E45EF-2014-4DDC-8E63-15C28AACDD14}" destId="{2E16C906-4425-4CF1-86DD-89BCD791E2BC}" srcOrd="0" destOrd="0" presId="urn:microsoft.com/office/officeart/2005/8/layout/cycle2"/>
    <dgm:cxn modelId="{56B4555D-FB38-471E-8552-A46E1A5535DD}" type="presParOf" srcId="{62BA6A7F-D5AB-4F43-9788-071278861FE5}" destId="{FDCCD7FE-68E9-481B-8901-F3A7C9A18123}" srcOrd="4" destOrd="0" presId="urn:microsoft.com/office/officeart/2005/8/layout/cycle2"/>
    <dgm:cxn modelId="{85CD5C71-45D5-4DF6-922A-9D45C013305A}" type="presParOf" srcId="{62BA6A7F-D5AB-4F43-9788-071278861FE5}" destId="{4936C3BD-CD34-420B-B6CF-81F4ECF0E6D7}" srcOrd="5" destOrd="0" presId="urn:microsoft.com/office/officeart/2005/8/layout/cycle2"/>
    <dgm:cxn modelId="{945AFD59-AF97-4C49-8BE8-846028F68F46}" type="presParOf" srcId="{4936C3BD-CD34-420B-B6CF-81F4ECF0E6D7}" destId="{86136AA6-5C7A-452B-962F-D1A19664A84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B5B34-6680-4DBF-9558-75A367B00D9E}">
      <dsp:nvSpPr>
        <dsp:cNvPr id="0" name=""/>
        <dsp:cNvSpPr/>
      </dsp:nvSpPr>
      <dsp:spPr>
        <a:xfrm>
          <a:off x="938532" y="573851"/>
          <a:ext cx="1248325" cy="1248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</a:t>
          </a:r>
          <a:endParaRPr lang="en-GB" sz="1400" kern="1200" dirty="0"/>
        </a:p>
      </dsp:txBody>
      <dsp:txXfrm>
        <a:off x="1121345" y="756664"/>
        <a:ext cx="882699" cy="882699"/>
      </dsp:txXfrm>
    </dsp:sp>
    <dsp:sp modelId="{622390B4-7BC3-42C3-8F31-55CCA3576B7B}">
      <dsp:nvSpPr>
        <dsp:cNvPr id="0" name=""/>
        <dsp:cNvSpPr/>
      </dsp:nvSpPr>
      <dsp:spPr>
        <a:xfrm rot="10800000">
          <a:off x="1296788" y="2454187"/>
          <a:ext cx="472907" cy="42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1423181" y="2538449"/>
        <a:ext cx="346514" cy="252785"/>
      </dsp:txXfrm>
    </dsp:sp>
    <dsp:sp modelId="{6D6B2735-FB1B-41F2-82E4-E9CECB2A1CF9}">
      <dsp:nvSpPr>
        <dsp:cNvPr id="0" name=""/>
        <dsp:cNvSpPr/>
      </dsp:nvSpPr>
      <dsp:spPr>
        <a:xfrm>
          <a:off x="1876374" y="2198240"/>
          <a:ext cx="1248325" cy="1248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ViewModel</a:t>
          </a:r>
          <a:endParaRPr lang="en-GB" sz="1400" kern="1200" dirty="0"/>
        </a:p>
      </dsp:txBody>
      <dsp:txXfrm>
        <a:off x="2059187" y="2381053"/>
        <a:ext cx="882699" cy="882699"/>
      </dsp:txXfrm>
    </dsp:sp>
    <dsp:sp modelId="{C35E45EF-2014-4DDC-8E63-15C28AACDD14}">
      <dsp:nvSpPr>
        <dsp:cNvPr id="0" name=""/>
        <dsp:cNvSpPr/>
      </dsp:nvSpPr>
      <dsp:spPr>
        <a:xfrm>
          <a:off x="1390054" y="2815712"/>
          <a:ext cx="439507" cy="42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10800000">
        <a:off x="1390054" y="2899974"/>
        <a:ext cx="313114" cy="252785"/>
      </dsp:txXfrm>
    </dsp:sp>
    <dsp:sp modelId="{FDCCD7FE-68E9-481B-8901-F3A7C9A18123}">
      <dsp:nvSpPr>
        <dsp:cNvPr id="0" name=""/>
        <dsp:cNvSpPr/>
      </dsp:nvSpPr>
      <dsp:spPr>
        <a:xfrm>
          <a:off x="691" y="2198240"/>
          <a:ext cx="1248325" cy="1248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</a:t>
          </a:r>
          <a:endParaRPr lang="en-GB" sz="1400" kern="1200" dirty="0"/>
        </a:p>
      </dsp:txBody>
      <dsp:txXfrm>
        <a:off x="183504" y="2381053"/>
        <a:ext cx="882699" cy="882699"/>
      </dsp:txXfrm>
    </dsp:sp>
    <dsp:sp modelId="{4936C3BD-CD34-420B-B6CF-81F4ECF0E6D7}">
      <dsp:nvSpPr>
        <dsp:cNvPr id="0" name=""/>
        <dsp:cNvSpPr/>
      </dsp:nvSpPr>
      <dsp:spPr>
        <a:xfrm rot="13978313">
          <a:off x="2061843" y="1597440"/>
          <a:ext cx="447910" cy="42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2163097" y="1732154"/>
        <a:ext cx="321517" cy="25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1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  <p:sldLayoutId id="2147484346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658938" y="4822938"/>
            <a:ext cx="72580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AngularJS: Introduction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658938" y="5364275"/>
            <a:ext cx="730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Presented </a:t>
            </a:r>
            <a:r>
              <a:rPr lang="en-US" altLang="en-US" dirty="0">
                <a:solidFill>
                  <a:schemeClr val="bg1"/>
                </a:solidFill>
              </a:rPr>
              <a:t>by : </a:t>
            </a:r>
            <a:r>
              <a:rPr lang="en-US" altLang="en-US" dirty="0" smtClean="0">
                <a:solidFill>
                  <a:schemeClr val="bg1"/>
                </a:solidFill>
              </a:rPr>
              <a:t>Komal Kadam</a:t>
            </a:r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Email : </a:t>
            </a:r>
            <a:r>
              <a:rPr lang="en-US" altLang="en-US" dirty="0" smtClean="0">
                <a:solidFill>
                  <a:schemeClr val="bg1"/>
                </a:solidFill>
              </a:rPr>
              <a:t>komalka@cybage.com       </a:t>
            </a:r>
            <a:r>
              <a:rPr lang="en-US" altLang="en-US" dirty="0" err="1">
                <a:solidFill>
                  <a:schemeClr val="bg1"/>
                </a:solidFill>
              </a:rPr>
              <a:t>Extn</a:t>
            </a:r>
            <a:r>
              <a:rPr lang="en-US" altLang="en-US" dirty="0">
                <a:solidFill>
                  <a:schemeClr val="bg1"/>
                </a:solidFill>
              </a:rPr>
              <a:t>. </a:t>
            </a:r>
            <a:r>
              <a:rPr lang="en-US" altLang="en-US" dirty="0" smtClean="0">
                <a:solidFill>
                  <a:schemeClr val="bg1"/>
                </a:solidFill>
              </a:rPr>
              <a:t>8032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43784" y="952388"/>
            <a:ext cx="6892208" cy="1097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Getting Started: </a:t>
            </a:r>
            <a:br>
              <a:rPr lang="en-US" altLang="en-US" dirty="0" smtClean="0"/>
            </a:br>
            <a:r>
              <a:rPr lang="en-US" altLang="en-US" sz="2800" dirty="0" smtClean="0"/>
              <a:t>Including AngularJs in your Webpage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7522" y="2469823"/>
            <a:ext cx="7022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sym typeface="Wingdings" panose="05000000000000000000" pitchFamily="2" charset="2"/>
              </a:rPr>
              <a:t>Bootstrapping</a:t>
            </a:r>
            <a:r>
              <a:rPr lang="en-IN" dirty="0" smtClean="0">
                <a:sym typeface="Wingdings" panose="05000000000000000000" pitchFamily="2" charset="2"/>
              </a:rPr>
              <a:t> (</a:t>
            </a:r>
            <a:r>
              <a:rPr lang="en-IN" dirty="0" smtClean="0"/>
              <a:t>starting AngularJS app in </a:t>
            </a:r>
            <a:r>
              <a:rPr lang="en-IN" dirty="0"/>
              <a:t>your </a:t>
            </a:r>
            <a:r>
              <a:rPr lang="en-IN" dirty="0" smtClean="0"/>
              <a:t>webpage</a:t>
            </a:r>
            <a:r>
              <a:rPr lang="en-IN" dirty="0" smtClean="0">
                <a:sym typeface="Wingdings" panose="05000000000000000000" pitchFamily="2" charset="2"/>
              </a:rPr>
              <a:t>) :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AngularJS </a:t>
            </a:r>
            <a:r>
              <a:rPr lang="en-US" dirty="0"/>
              <a:t>is distributed as a JavaScript file, and can be added to a web page with a script tag</a:t>
            </a:r>
            <a:r>
              <a:rPr lang="en-US" dirty="0" smtClean="0"/>
              <a:t>: (allows to treat only portion of a DOM as an angular application).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428" y="4086809"/>
            <a:ext cx="6965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&lt;script </a:t>
            </a:r>
            <a:endParaRPr lang="en-US" sz="1600" dirty="0" smtClean="0"/>
          </a:p>
          <a:p>
            <a:r>
              <a:rPr lang="en-US" sz="1600" dirty="0" err="1" smtClean="0"/>
              <a:t>src</a:t>
            </a:r>
            <a:r>
              <a:rPr lang="en-US" sz="1600" dirty="0"/>
              <a:t>="https://</a:t>
            </a:r>
            <a:r>
              <a:rPr lang="en-US" sz="1600" dirty="0" smtClean="0"/>
              <a:t>ajax.googleapis.com/ajax/libs/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/1.3.14/angular.min.js"&gt;</a:t>
            </a:r>
          </a:p>
          <a:p>
            <a:r>
              <a:rPr lang="en-US" sz="1600" dirty="0" smtClean="0"/>
              <a:t>&lt;/</a:t>
            </a:r>
            <a:r>
              <a:rPr lang="en-US" sz="1600" dirty="0"/>
              <a:t>script&gt;</a:t>
            </a:r>
            <a:endParaRPr lang="en-IN" sz="1600" dirty="0"/>
          </a:p>
          <a:p>
            <a:r>
              <a:rPr lang="en-US" sz="1600" b="1" dirty="0" smtClean="0"/>
              <a:t>		OR</a:t>
            </a:r>
          </a:p>
          <a:p>
            <a:r>
              <a:rPr lang="en-US" sz="1600" dirty="0"/>
              <a:t>&lt;script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=“path-to-angular.min.js"&gt; &lt;/</a:t>
            </a:r>
            <a:r>
              <a:rPr lang="en-US" sz="1600" dirty="0"/>
              <a:t>script&gt;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70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43784" y="904263"/>
            <a:ext cx="6418246" cy="1097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Getting Started: </a:t>
            </a:r>
            <a:br>
              <a:rPr lang="en-US" altLang="en-US" dirty="0" smtClean="0"/>
            </a:br>
            <a:r>
              <a:rPr lang="en-US" altLang="en-US" sz="2800" dirty="0" smtClean="0"/>
              <a:t>Automatic Bootstrapping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9429" y="2394273"/>
            <a:ext cx="68885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ng-app 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It is a directive to auto-bootstrap an application. Only one ng-app directive can be used per HTML document for </a:t>
            </a:r>
            <a:r>
              <a:rPr lang="en-IN" b="1" dirty="0" smtClean="0"/>
              <a:t>Automatic Bootstrapping</a:t>
            </a:r>
            <a:r>
              <a:rPr lang="en-IN" dirty="0" smtClean="0"/>
              <a:t> of an Angular app.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&lt;html ng-app=“ ”&gt;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..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&lt;/html&gt;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ng-app="</a:t>
            </a:r>
            <a:r>
              <a:rPr lang="en-US" dirty="0" err="1" smtClean="0"/>
              <a:t>myApp</a:t>
            </a:r>
            <a:r>
              <a:rPr lang="en-US" dirty="0" smtClean="0"/>
              <a:t>“  : Bootstrap my application using </a:t>
            </a:r>
            <a:r>
              <a:rPr lang="en-US" dirty="0" err="1" smtClean="0"/>
              <a:t>myApp</a:t>
            </a:r>
            <a:r>
              <a:rPr lang="en-US" dirty="0" smtClean="0"/>
              <a:t>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0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43784" y="904263"/>
            <a:ext cx="6418246" cy="1097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Getting Started: </a:t>
            </a:r>
            <a:br>
              <a:rPr lang="en-US" altLang="en-US" dirty="0" smtClean="0"/>
            </a:br>
            <a:r>
              <a:rPr lang="en-US" altLang="en-US" sz="2800" dirty="0" smtClean="0"/>
              <a:t>AngularJS separation of MV* layers</a:t>
            </a:r>
          </a:p>
        </p:txBody>
      </p:sp>
      <p:pic>
        <p:nvPicPr>
          <p:cNvPr id="4" name="Picture 2" descr="https://docs.angularjs.org/img/tutorial/tutorial_00.png"/>
          <p:cNvPicPr>
            <a:picLocks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40868" y="2372598"/>
            <a:ext cx="5982340" cy="4018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9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820975" y="1125638"/>
            <a:ext cx="639899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Module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786" y="2376991"/>
            <a:ext cx="6346557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240" y="2389945"/>
            <a:ext cx="6865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What is a Module?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You can think of a module as a container for the different parts of your app – controllers, services, filters, directives, etc.</a:t>
            </a:r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Usage: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 smtClean="0"/>
              <a:t>Modularity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 smtClean="0"/>
              <a:t>Code Reuse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 smtClean="0"/>
              <a:t>Easily Testable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782475" y="1125638"/>
            <a:ext cx="65818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Module: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786" y="2540616"/>
            <a:ext cx="6346557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32785" y="2566299"/>
            <a:ext cx="5804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IN" b="1" dirty="0" smtClean="0"/>
              <a:t>How To Create One?</a:t>
            </a:r>
          </a:p>
          <a:p>
            <a:pPr marL="514350" indent="-514350"/>
            <a:endParaRPr lang="en-IN" b="1" dirty="0" smtClean="0"/>
          </a:p>
          <a:p>
            <a:pPr marL="514350" indent="-514350"/>
            <a:r>
              <a:rPr lang="en-IN" b="1" dirty="0" smtClean="0"/>
              <a:t>var module = </a:t>
            </a:r>
            <a:r>
              <a:rPr lang="en-IN" b="1" dirty="0" err="1" smtClean="0"/>
              <a:t>angular.module</a:t>
            </a:r>
            <a:r>
              <a:rPr lang="en-IN" b="1" dirty="0" smtClean="0"/>
              <a:t>(‘</a:t>
            </a:r>
            <a:r>
              <a:rPr lang="en-IN" b="1" dirty="0" err="1" smtClean="0"/>
              <a:t>appName</a:t>
            </a:r>
            <a:r>
              <a:rPr lang="en-IN" b="1" dirty="0" smtClean="0"/>
              <a:t>’,[ ]);</a:t>
            </a:r>
          </a:p>
          <a:p>
            <a:pPr marL="514350" indent="-514350"/>
            <a:endParaRPr lang="en-IN" b="1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32786" y="3643113"/>
            <a:ext cx="591445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Recommended Usage: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A module for each reusable component (especially 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/>
              <a:t>    directives and filters)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   And an application level module (main module) which 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/>
              <a:t>    depends on the above modules and contains any</a:t>
            </a:r>
          </a:p>
          <a:p>
            <a:pPr algn="just">
              <a:lnSpc>
                <a:spcPct val="150000"/>
              </a:lnSpc>
            </a:pPr>
            <a:r>
              <a:rPr lang="en-IN" sz="1600" dirty="0"/>
              <a:t> </a:t>
            </a:r>
            <a:r>
              <a:rPr lang="en-IN" sz="1600" dirty="0" smtClean="0"/>
              <a:t>   initialization code. (Note : Most applications have main method that instantiates and wires together different parts of application angular has module for the same)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373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917226" y="1125638"/>
            <a:ext cx="6755129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Template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2786" y="2425116"/>
            <a:ext cx="59293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S</a:t>
            </a:r>
            <a:r>
              <a:rPr lang="en-IN" dirty="0" smtClean="0"/>
              <a:t>imply stated, templates are Html snippets that contains angular specific elements and attributes. No need of classes and ids.</a:t>
            </a:r>
          </a:p>
          <a:p>
            <a:pPr algn="just">
              <a:lnSpc>
                <a:spcPct val="200000"/>
              </a:lnSpc>
            </a:pPr>
            <a:r>
              <a:rPr lang="en-IN" sz="1600" dirty="0" smtClean="0"/>
              <a:t>Types of angular elements and attributes:  </a:t>
            </a:r>
          </a:p>
          <a:p>
            <a:pPr algn="just">
              <a:lnSpc>
                <a:spcPct val="200000"/>
              </a:lnSpc>
            </a:pPr>
            <a:r>
              <a:rPr lang="en-IN" sz="1600" dirty="0"/>
              <a:t> </a:t>
            </a:r>
            <a:r>
              <a:rPr lang="en-IN" sz="1600" dirty="0" smtClean="0"/>
              <a:t>a) Directive</a:t>
            </a:r>
          </a:p>
          <a:p>
            <a:pPr algn="just">
              <a:lnSpc>
                <a:spcPct val="200000"/>
              </a:lnSpc>
            </a:pPr>
            <a:r>
              <a:rPr lang="en-IN" sz="1600" dirty="0"/>
              <a:t> </a:t>
            </a:r>
            <a:r>
              <a:rPr lang="en-IN" sz="1600" dirty="0" smtClean="0"/>
              <a:t>b) Markup</a:t>
            </a:r>
          </a:p>
          <a:p>
            <a:pPr algn="just">
              <a:lnSpc>
                <a:spcPct val="200000"/>
              </a:lnSpc>
            </a:pPr>
            <a:r>
              <a:rPr lang="en-IN" sz="1600" dirty="0" smtClean="0"/>
              <a:t> c) Filter</a:t>
            </a:r>
          </a:p>
          <a:p>
            <a:pPr algn="just">
              <a:lnSpc>
                <a:spcPct val="200000"/>
              </a:lnSpc>
            </a:pPr>
            <a:r>
              <a:rPr lang="en-IN" sz="1600" dirty="0" smtClean="0"/>
              <a:t> d) Form Controls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423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944548" y="1183389"/>
            <a:ext cx="4407905" cy="5587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Expressions:</a:t>
            </a:r>
            <a:endParaRPr lang="en-US" altLang="en-US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737440" y="2501850"/>
            <a:ext cx="58953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•   Angular </a:t>
            </a:r>
            <a:r>
              <a:rPr lang="en-IN" b="1" dirty="0" smtClean="0"/>
              <a:t>expressions </a:t>
            </a:r>
            <a:r>
              <a:rPr lang="en-IN" dirty="0" smtClean="0"/>
              <a:t>are JavaScript like code 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snippets that are usually placed in double curly 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bindings in html i.e.  –  {{ expression }}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•   Some Valid Expressions: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	– {{ 1 + 2 }}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	– {{ a + b }}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	– {{ items[index] }}</a:t>
            </a:r>
          </a:p>
        </p:txBody>
      </p:sp>
    </p:spTree>
    <p:extLst>
      <p:ext uri="{BB962C8B-B14F-4D97-AF65-F5344CB8AC3E}">
        <p14:creationId xmlns:p14="http://schemas.microsoft.com/office/powerpoint/2010/main" val="32230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705476" y="1144888"/>
            <a:ext cx="6909134" cy="1145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Expressions: </a:t>
            </a:r>
            <a:r>
              <a:rPr lang="en-US" altLang="en-US" sz="2800" dirty="0" smtClean="0"/>
              <a:t>Properties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37440" y="2357475"/>
            <a:ext cx="589539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Context: </a:t>
            </a:r>
            <a:r>
              <a:rPr lang="en-US" dirty="0" smtClean="0"/>
              <a:t>Unlike JavaScript, Angular </a:t>
            </a:r>
            <a:r>
              <a:rPr lang="en-US" dirty="0"/>
              <a:t>expressions are evaluated against a </a:t>
            </a:r>
            <a:r>
              <a:rPr lang="en-US" b="1" dirty="0" smtClean="0">
                <a:solidFill>
                  <a:srgbClr val="000000"/>
                </a:solidFill>
              </a:rPr>
              <a:t>scope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Forgiving: </a:t>
            </a:r>
            <a:r>
              <a:rPr lang="en-US" dirty="0"/>
              <a:t> In Angular, expression evaluation is forgiving to </a:t>
            </a:r>
            <a:r>
              <a:rPr lang="en-US" i="1" dirty="0"/>
              <a:t>undefined</a:t>
            </a:r>
            <a:r>
              <a:rPr lang="en-US" dirty="0"/>
              <a:t> and </a:t>
            </a:r>
            <a:r>
              <a:rPr lang="en-US" i="1" dirty="0"/>
              <a:t>null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dirty="0"/>
              <a:t>•   Control flow (</a:t>
            </a:r>
            <a:r>
              <a:rPr lang="en-IN" dirty="0" smtClean="0"/>
              <a:t>loops, exceptions</a:t>
            </a:r>
            <a:r>
              <a:rPr lang="en-IN" dirty="0"/>
              <a:t>) are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b="1" dirty="0"/>
              <a:t> </a:t>
            </a:r>
            <a:r>
              <a:rPr lang="en-IN" b="1" dirty="0" smtClean="0"/>
              <a:t>   not </a:t>
            </a:r>
            <a:r>
              <a:rPr lang="en-IN" b="1" dirty="0"/>
              <a:t>supported</a:t>
            </a:r>
            <a:r>
              <a:rPr lang="en-IN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•   </a:t>
            </a:r>
            <a:r>
              <a:rPr lang="en-IN" dirty="0"/>
              <a:t>You can use </a:t>
            </a:r>
            <a:r>
              <a:rPr lang="en-IN" dirty="0" smtClean="0"/>
              <a:t>angular </a:t>
            </a:r>
            <a:r>
              <a:rPr lang="en-IN" b="1" dirty="0" smtClean="0"/>
              <a:t>filters </a:t>
            </a:r>
            <a:r>
              <a:rPr lang="en-IN" dirty="0"/>
              <a:t>to format or filter </a:t>
            </a:r>
            <a:r>
              <a:rPr lang="en-IN" dirty="0" smtClean="0"/>
              <a:t>any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5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4FD61-3630-43C0-9064-4212E978589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 bwMode="auto">
          <a:xfrm>
            <a:off x="1876408" y="1135270"/>
            <a:ext cx="6418246" cy="7994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Example :</a:t>
            </a:r>
            <a:endParaRPr lang="en-US" alt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02059" y="2868355"/>
            <a:ext cx="581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have an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91157-3A67-4D69-92D0-E45F702777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9051" y="2551837"/>
            <a:ext cx="46858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91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30601" y="798388"/>
            <a:ext cx="496483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/>
              <a:t>Agenda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65863" y="1565999"/>
            <a:ext cx="6245225" cy="4382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What is AngularJS?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Why AngularJS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Dynamic websites and SPAs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Some MV* architectures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Getting Started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Modules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en-US" altLang="en-US" dirty="0" smtClean="0">
              <a:solidFill>
                <a:srgbClr val="404040"/>
              </a:solidFill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Example	</a:t>
            </a:r>
          </a:p>
        </p:txBody>
      </p:sp>
    </p:spTree>
    <p:extLst>
      <p:ext uri="{BB962C8B-B14F-4D97-AF65-F5344CB8AC3E}">
        <p14:creationId xmlns:p14="http://schemas.microsoft.com/office/powerpoint/2010/main" val="13600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763226" y="1116013"/>
            <a:ext cx="6630002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AngularJS?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975" y="2490681"/>
            <a:ext cx="82997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just">
              <a:lnSpc>
                <a:spcPct val="200000"/>
              </a:lnSpc>
            </a:pPr>
            <a:r>
              <a:rPr lang="en-IN" sz="1400" dirty="0" smtClean="0"/>
              <a:t>AngularJs is a JavaScript based MV* or MVW structural framework developed by Google to build properly architectured, maintainable, optimized and highly testable web applications.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IN" sz="1400" dirty="0" smtClean="0"/>
              <a:t> Creator: </a:t>
            </a:r>
            <a:r>
              <a:rPr lang="en-IN" sz="1400" i="1" dirty="0"/>
              <a:t>Misko </a:t>
            </a:r>
            <a:r>
              <a:rPr lang="en-IN" sz="1400" i="1" dirty="0" smtClean="0"/>
              <a:t>Hevery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IN" sz="1400" i="1" dirty="0" smtClean="0"/>
              <a:t> 1st release: v1.0.0 in 2012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IN" sz="1400" i="1" dirty="0" smtClean="0"/>
              <a:t> Current </a:t>
            </a:r>
            <a:r>
              <a:rPr lang="en-US" sz="1400" dirty="0"/>
              <a:t>Stable </a:t>
            </a:r>
            <a:r>
              <a:rPr lang="en-US" sz="1400" dirty="0" smtClean="0"/>
              <a:t>release : 1.5.0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400" i="1" dirty="0" smtClean="0"/>
              <a:t> </a:t>
            </a:r>
            <a:r>
              <a:rPr lang="en-US" sz="1400" dirty="0"/>
              <a:t>Written </a:t>
            </a:r>
            <a:r>
              <a:rPr lang="en-US" sz="1400" dirty="0" smtClean="0"/>
              <a:t>in : JavaScript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400" dirty="0" smtClean="0"/>
              <a:t> Operating system : Cross Platform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400" i="1" dirty="0" smtClean="0"/>
              <a:t> </a:t>
            </a:r>
            <a:r>
              <a:rPr lang="en-US" sz="1400" dirty="0" smtClean="0"/>
              <a:t>Size</a:t>
            </a:r>
            <a:r>
              <a:rPr lang="en-US" sz="1400" dirty="0"/>
              <a:t>: Development : 933KB    Production : </a:t>
            </a:r>
            <a:r>
              <a:rPr lang="en-US" sz="1400" dirty="0" smtClean="0"/>
              <a:t>123KB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400" dirty="0" smtClean="0"/>
              <a:t>Open Source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400" i="1" dirty="0" smtClean="0"/>
              <a:t>  </a:t>
            </a:r>
            <a:endParaRPr lang="en-US" sz="1400" i="1" dirty="0"/>
          </a:p>
          <a:p>
            <a:pPr marL="285750" indent="-285750" algn="just">
              <a:lnSpc>
                <a:spcPct val="200000"/>
              </a:lnSpc>
            </a:pPr>
            <a:endParaRPr lang="en-IN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7358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820975" y="1125638"/>
            <a:ext cx="639899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AngularJS?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786" y="2376991"/>
            <a:ext cx="634655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Template : </a:t>
            </a:r>
            <a:r>
              <a:rPr lang="en-US" sz="1200" dirty="0" smtClean="0"/>
              <a:t>Written in html that contains angular specific elements and attributes.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Data Binding : </a:t>
            </a:r>
            <a:r>
              <a:rPr lang="en-US" sz="1200" dirty="0" smtClean="0"/>
              <a:t>Two way databinding.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Filters : </a:t>
            </a:r>
            <a:r>
              <a:rPr lang="en-US" sz="1200" dirty="0" smtClean="0"/>
              <a:t>data transformation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Dependency Injection : </a:t>
            </a:r>
            <a:r>
              <a:rPr lang="en-US" sz="1200" dirty="0"/>
              <a:t>To manage the responsibility of dependency </a:t>
            </a:r>
            <a:r>
              <a:rPr lang="en-US" sz="1200" dirty="0" smtClean="0"/>
              <a:t>  creation.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Services : </a:t>
            </a:r>
            <a:r>
              <a:rPr lang="en-US" sz="1200" dirty="0"/>
              <a:t>Services are singleton </a:t>
            </a:r>
            <a:r>
              <a:rPr lang="en-US" sz="1200" dirty="0" smtClean="0"/>
              <a:t>objects.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Directives : </a:t>
            </a:r>
            <a:r>
              <a:rPr lang="en-US" sz="1200" dirty="0"/>
              <a:t>Reusable </a:t>
            </a:r>
            <a:r>
              <a:rPr lang="en-US" sz="1200" dirty="0" smtClean="0"/>
              <a:t>components , Create </a:t>
            </a:r>
            <a:r>
              <a:rPr lang="en-US" sz="1200" dirty="0"/>
              <a:t>custom tags, attributes</a:t>
            </a:r>
            <a:endParaRPr lang="en-US" sz="1200" dirty="0" smtClean="0"/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Good for SPAs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782475" y="1125638"/>
            <a:ext cx="65818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Dynamic Websites and SPAs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786" y="2540616"/>
            <a:ext cx="63465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Dynamic websites add to user interactivity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e.g. Cybintranet is a Dynamic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But there is a concern with the server round trip when generating views for a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 SPA’s i.e. </a:t>
            </a:r>
            <a:r>
              <a:rPr lang="en-US" b="1" dirty="0" smtClean="0"/>
              <a:t>S</a:t>
            </a:r>
            <a:r>
              <a:rPr lang="en-US" dirty="0" smtClean="0"/>
              <a:t>ingle </a:t>
            </a:r>
            <a:r>
              <a:rPr lang="en-US" b="1" dirty="0" smtClean="0"/>
              <a:t>P</a:t>
            </a:r>
            <a:r>
              <a:rPr lang="en-US" dirty="0" smtClean="0"/>
              <a:t>age </a:t>
            </a:r>
            <a:r>
              <a:rPr lang="en-US" b="1" dirty="0" smtClean="0"/>
              <a:t>A</a:t>
            </a:r>
            <a:r>
              <a:rPr lang="en-US" dirty="0" smtClean="0"/>
              <a:t>pplications come to rescue in terms of Server Round Trip</a:t>
            </a:r>
          </a:p>
        </p:txBody>
      </p:sp>
    </p:spTree>
    <p:extLst>
      <p:ext uri="{BB962C8B-B14F-4D97-AF65-F5344CB8AC3E}">
        <p14:creationId xmlns:p14="http://schemas.microsoft.com/office/powerpoint/2010/main" val="1792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1917226" y="1125638"/>
            <a:ext cx="6755129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Common Approaches: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786" y="2425116"/>
            <a:ext cx="6346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add Dynamicity to any website the following may be commonly used approaches: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Library: like </a:t>
            </a:r>
            <a:r>
              <a:rPr lang="en-IN" dirty="0" smtClean="0"/>
              <a:t>JQuery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Framework : </a:t>
            </a:r>
            <a:r>
              <a:rPr lang="en-IN" dirty="0" smtClean="0"/>
              <a:t>Durandal</a:t>
            </a:r>
            <a:r>
              <a:rPr lang="en-IN" dirty="0"/>
              <a:t>, </a:t>
            </a:r>
            <a:r>
              <a:rPr lang="en-IN" dirty="0" smtClean="0"/>
              <a:t>EmberJs, </a:t>
            </a:r>
            <a:r>
              <a:rPr lang="en-IN" dirty="0"/>
              <a:t>AngularJs etc</a:t>
            </a:r>
            <a:r>
              <a:rPr lang="en-IN" dirty="0" smtClean="0"/>
              <a:t>..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Out of which AngularJS is gaining a lot of popularity for SPAs</a:t>
            </a:r>
          </a:p>
        </p:txBody>
      </p:sp>
    </p:spTree>
    <p:extLst>
      <p:ext uri="{BB962C8B-B14F-4D97-AF65-F5344CB8AC3E}">
        <p14:creationId xmlns:p14="http://schemas.microsoft.com/office/powerpoint/2010/main" val="15761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2368048" y="913889"/>
            <a:ext cx="4407905" cy="5587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Some MV* Architectures:</a:t>
            </a:r>
            <a:endParaRPr lang="en-US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28198" y="1580278"/>
            <a:ext cx="1324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 </a:t>
            </a:r>
            <a:r>
              <a:rPr lang="en-US" altLang="en-US" sz="32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MVC:</a:t>
            </a:r>
            <a:endParaRPr lang="en-US" sz="3200" b="1" dirty="0"/>
          </a:p>
        </p:txBody>
      </p:sp>
      <p:pic>
        <p:nvPicPr>
          <p:cNvPr id="1026" name="Picture 2" descr="D:\Training-Shared\angular-trainings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96" y="2611225"/>
            <a:ext cx="5288437" cy="351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826925"/>
              </p:ext>
            </p:extLst>
          </p:nvPr>
        </p:nvGraphicFramePr>
        <p:xfrm>
          <a:off x="2922064" y="2204184"/>
          <a:ext cx="3125391" cy="4020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28705" y="437644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Logic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147605" y="4645947"/>
            <a:ext cx="9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263705" y="2519530"/>
            <a:ext cx="2362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 actions, </a:t>
            </a:r>
            <a:r>
              <a:rPr lang="en-US" sz="1600" dirty="0" smtClean="0"/>
              <a:t>commands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Notifications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6380" y="5663105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Update ViewModel about change</a:t>
            </a:r>
            <a:endParaRPr lang="en-GB" sz="1600" dirty="0"/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657350" y="1125638"/>
            <a:ext cx="73056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 smtClean="0"/>
              <a:t>MVVM: Model View ViewModel</a:t>
            </a:r>
          </a:p>
        </p:txBody>
      </p:sp>
      <p:grpSp>
        <p:nvGrpSpPr>
          <p:cNvPr id="34" name="Group 33"/>
          <p:cNvGrpSpPr/>
          <p:nvPr/>
        </p:nvGrpSpPr>
        <p:grpSpPr>
          <a:xfrm rot="10648101">
            <a:off x="4745201" y="4074702"/>
            <a:ext cx="421309" cy="447910"/>
            <a:chOff x="2075143" y="1584140"/>
            <a:chExt cx="421309" cy="447910"/>
          </a:xfrm>
        </p:grpSpPr>
        <p:sp>
          <p:nvSpPr>
            <p:cNvPr id="35" name="Right Arrow 34"/>
            <p:cNvSpPr/>
            <p:nvPr/>
          </p:nvSpPr>
          <p:spPr>
            <a:xfrm rot="13978313">
              <a:off x="2061843" y="1597440"/>
              <a:ext cx="447910" cy="4213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ight Arrow 4"/>
            <p:cNvSpPr/>
            <p:nvPr/>
          </p:nvSpPr>
          <p:spPr>
            <a:xfrm rot="13978313">
              <a:off x="2163097" y="1732154"/>
              <a:ext cx="321517" cy="2527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009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 bwMode="auto">
          <a:xfrm>
            <a:off x="2368048" y="913889"/>
            <a:ext cx="4407905" cy="5587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Some MV* Architectures:</a:t>
            </a:r>
            <a:endParaRPr lang="en-US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28198" y="1580278"/>
            <a:ext cx="155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 </a:t>
            </a:r>
            <a:r>
              <a:rPr lang="en-US" altLang="en-US" sz="32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MVC2:</a:t>
            </a:r>
            <a:endParaRPr lang="en-US" sz="3200" b="1" dirty="0"/>
          </a:p>
        </p:txBody>
      </p:sp>
      <p:pic>
        <p:nvPicPr>
          <p:cNvPr id="2050" name="Picture 2" descr="D:\Training-Shared\angular-trainings\MV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1" y="2516957"/>
            <a:ext cx="8078771" cy="386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690</Words>
  <Application>Microsoft Office PowerPoint</Application>
  <PresentationFormat>On-screen Show (4:3)</PresentationFormat>
  <Paragraphs>136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1_Office Theme</vt:lpstr>
      <vt:lpstr>2_Office Theme</vt:lpstr>
      <vt:lpstr>AngularJS: Introduction  </vt:lpstr>
      <vt:lpstr>PowerPoint Presentation</vt:lpstr>
      <vt:lpstr>What is AngularJS?</vt:lpstr>
      <vt:lpstr>Why AngularJS?</vt:lpstr>
      <vt:lpstr>Dynamic Websites and SPAs</vt:lpstr>
      <vt:lpstr>Common Approaches:</vt:lpstr>
      <vt:lpstr>Some MV* Architectures:</vt:lpstr>
      <vt:lpstr>MVVM: Model View ViewModel</vt:lpstr>
      <vt:lpstr>Some MV* Architectures:</vt:lpstr>
      <vt:lpstr>Getting Started:  Including AngularJs in your Webpage</vt:lpstr>
      <vt:lpstr>Getting Started:  Automatic Bootstrapping</vt:lpstr>
      <vt:lpstr>Getting Started:  AngularJS separation of MV* layers</vt:lpstr>
      <vt:lpstr>Module :</vt:lpstr>
      <vt:lpstr>Module:</vt:lpstr>
      <vt:lpstr>Template :</vt:lpstr>
      <vt:lpstr>Expressions:</vt:lpstr>
      <vt:lpstr>Expressions: Properties</vt:lpstr>
      <vt:lpstr>Example :</vt:lpstr>
      <vt:lpstr>PowerPoint Presentation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Komal Kadam</cp:lastModifiedBy>
  <cp:revision>389</cp:revision>
  <dcterms:created xsi:type="dcterms:W3CDTF">2009-07-20T04:26:09Z</dcterms:created>
  <dcterms:modified xsi:type="dcterms:W3CDTF">2016-06-16T05:40:59Z</dcterms:modified>
</cp:coreProperties>
</file>