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75" r:id="rId2"/>
    <p:sldMasterId id="2147484311" r:id="rId3"/>
  </p:sldMasterIdLst>
  <p:notesMasterIdLst>
    <p:notesMasterId r:id="rId19"/>
  </p:notesMasterIdLst>
  <p:handoutMasterIdLst>
    <p:handoutMasterId r:id="rId20"/>
  </p:handoutMasterIdLst>
  <p:sldIdLst>
    <p:sldId id="272" r:id="rId4"/>
    <p:sldId id="277" r:id="rId5"/>
    <p:sldId id="287" r:id="rId6"/>
    <p:sldId id="284" r:id="rId7"/>
    <p:sldId id="288" r:id="rId8"/>
    <p:sldId id="286" r:id="rId9"/>
    <p:sldId id="289" r:id="rId10"/>
    <p:sldId id="292" r:id="rId11"/>
    <p:sldId id="296" r:id="rId12"/>
    <p:sldId id="297" r:id="rId13"/>
    <p:sldId id="303" r:id="rId14"/>
    <p:sldId id="299" r:id="rId15"/>
    <p:sldId id="300" r:id="rId16"/>
    <p:sldId id="302" r:id="rId17"/>
    <p:sldId id="273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E46C0A"/>
    <a:srgbClr val="0075B0"/>
    <a:srgbClr val="00547E"/>
    <a:srgbClr val="0093DD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napToGrid="0" showGuides="1">
      <p:cViewPr varScale="1">
        <p:scale>
          <a:sx n="110" d="100"/>
          <a:sy n="110" d="100"/>
        </p:scale>
        <p:origin x="-1644" y="-96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7D275F5-F69B-460B-8F27-34AB843E6F9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C098BE-2450-4FD3-894F-B15F79DEF8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226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615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7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676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56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1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5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83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44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2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9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04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2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28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5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0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64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84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24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0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1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8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5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12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9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71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63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2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3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1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5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8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620677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485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517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7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7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06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3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8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9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06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8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3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2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91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1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8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1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3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4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1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67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7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68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8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1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9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9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83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41.xml"/><Relationship Id="rId34" Type="http://schemas.openxmlformats.org/officeDocument/2006/relationships/slideLayout" Target="../slideLayouts/slideLayout54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5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52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28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51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7.xml"/><Relationship Id="rId30" Type="http://schemas.openxmlformats.org/officeDocument/2006/relationships/slideLayout" Target="../slideLayouts/slideLayout50.xml"/><Relationship Id="rId35" Type="http://schemas.openxmlformats.org/officeDocument/2006/relationships/slideLayout" Target="../slideLayouts/slideLayout55.xml"/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26" Type="http://schemas.openxmlformats.org/officeDocument/2006/relationships/slideLayout" Target="../slideLayouts/slideLayout82.xml"/><Relationship Id="rId3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77.xml"/><Relationship Id="rId34" Type="http://schemas.openxmlformats.org/officeDocument/2006/relationships/slideLayout" Target="../slideLayouts/slideLayout90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5" Type="http://schemas.openxmlformats.org/officeDocument/2006/relationships/slideLayout" Target="../slideLayouts/slideLayout81.xml"/><Relationship Id="rId33" Type="http://schemas.openxmlformats.org/officeDocument/2006/relationships/slideLayout" Target="../slideLayouts/slideLayout89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76.xml"/><Relationship Id="rId29" Type="http://schemas.openxmlformats.org/officeDocument/2006/relationships/slideLayout" Target="../slideLayouts/slideLayout85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80.xml"/><Relationship Id="rId32" Type="http://schemas.openxmlformats.org/officeDocument/2006/relationships/slideLayout" Target="../slideLayouts/slideLayout88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9.xml"/><Relationship Id="rId28" Type="http://schemas.openxmlformats.org/officeDocument/2006/relationships/slideLayout" Target="../slideLayouts/slideLayout84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31" Type="http://schemas.openxmlformats.org/officeDocument/2006/relationships/slideLayout" Target="../slideLayouts/slideLayout87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Relationship Id="rId27" Type="http://schemas.openxmlformats.org/officeDocument/2006/relationships/slideLayout" Target="../slideLayouts/slideLayout83.xml"/><Relationship Id="rId30" Type="http://schemas.openxmlformats.org/officeDocument/2006/relationships/slideLayout" Target="../slideLayouts/slideLayout86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2015.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  <p:sldLayoutId id="2147484348" r:id="rId19"/>
    <p:sldLayoutId id="2147484349" r:id="rId2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84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  <p:sldLayoutId id="2147484287" r:id="rId12"/>
    <p:sldLayoutId id="2147484288" r:id="rId13"/>
    <p:sldLayoutId id="2147484289" r:id="rId14"/>
    <p:sldLayoutId id="2147484290" r:id="rId15"/>
    <p:sldLayoutId id="2147484291" r:id="rId16"/>
    <p:sldLayoutId id="2147484292" r:id="rId17"/>
    <p:sldLayoutId id="2147484293" r:id="rId18"/>
    <p:sldLayoutId id="2147484294" r:id="rId19"/>
    <p:sldLayoutId id="2147484295" r:id="rId20"/>
    <p:sldLayoutId id="2147484296" r:id="rId21"/>
    <p:sldLayoutId id="2147484297" r:id="rId22"/>
    <p:sldLayoutId id="2147484298" r:id="rId23"/>
    <p:sldLayoutId id="2147484299" r:id="rId24"/>
    <p:sldLayoutId id="2147484300" r:id="rId25"/>
    <p:sldLayoutId id="2147484301" r:id="rId26"/>
    <p:sldLayoutId id="2147484302" r:id="rId27"/>
    <p:sldLayoutId id="2147484303" r:id="rId28"/>
    <p:sldLayoutId id="2147484304" r:id="rId29"/>
    <p:sldLayoutId id="2147484305" r:id="rId30"/>
    <p:sldLayoutId id="2147484306" r:id="rId31"/>
    <p:sldLayoutId id="2147484307" r:id="rId32"/>
    <p:sldLayoutId id="2147484308" r:id="rId33"/>
    <p:sldLayoutId id="2147484309" r:id="rId34"/>
    <p:sldLayoutId id="2147484310" r:id="rId35"/>
    <p:sldLayoutId id="2147484346" r:id="rId3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9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  <p:sldLayoutId id="2147484329" r:id="rId18"/>
    <p:sldLayoutId id="2147484330" r:id="rId19"/>
    <p:sldLayoutId id="2147484331" r:id="rId20"/>
    <p:sldLayoutId id="2147484332" r:id="rId21"/>
    <p:sldLayoutId id="2147484333" r:id="rId22"/>
    <p:sldLayoutId id="2147484334" r:id="rId23"/>
    <p:sldLayoutId id="2147484335" r:id="rId24"/>
    <p:sldLayoutId id="2147484336" r:id="rId25"/>
    <p:sldLayoutId id="2147484337" r:id="rId26"/>
    <p:sldLayoutId id="2147484338" r:id="rId27"/>
    <p:sldLayoutId id="2147484339" r:id="rId28"/>
    <p:sldLayoutId id="2147484340" r:id="rId29"/>
    <p:sldLayoutId id="2147484341" r:id="rId30"/>
    <p:sldLayoutId id="2147484342" r:id="rId31"/>
    <p:sldLayoutId id="2147484343" r:id="rId32"/>
    <p:sldLayoutId id="2147484344" r:id="rId33"/>
    <p:sldLayoutId id="2147484345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/controller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api/ng/directiv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8465" y="6300341"/>
            <a:ext cx="55088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This document and all its contents contain information from Cybage Software Private Limited which may be privileged, confidential, </a:t>
            </a:r>
            <a:b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or otherwise protected from disclosure. The information is intended to be for the addressee(s) only. Any unauthorized disclosure, </a:t>
            </a:r>
            <a:b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copy, distribution, or use of the contents of this message is strictly prohibited. </a:t>
            </a:r>
          </a:p>
          <a:p>
            <a:endParaRPr lang="en-US" sz="800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1658938" y="4822938"/>
            <a:ext cx="725805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lang="en-US" altLang="en-US" dirty="0" smtClean="0"/>
              <a:t>AngularJS: Directives and Controllers </a:t>
            </a:r>
            <a:br>
              <a:rPr lang="en-US" altLang="en-US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dirty="0" smtClean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658938" y="5364275"/>
            <a:ext cx="7302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Presented </a:t>
            </a:r>
            <a:r>
              <a:rPr lang="en-US" altLang="en-US" dirty="0">
                <a:solidFill>
                  <a:schemeClr val="bg1"/>
                </a:solidFill>
              </a:rPr>
              <a:t>by : </a:t>
            </a:r>
            <a:r>
              <a:rPr lang="en-US" altLang="en-US" dirty="0" smtClean="0">
                <a:solidFill>
                  <a:schemeClr val="bg1"/>
                </a:solidFill>
              </a:rPr>
              <a:t>Komal Kadam</a:t>
            </a:r>
            <a:endParaRPr lang="en-US" altLang="en-US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Email : </a:t>
            </a:r>
            <a:r>
              <a:rPr lang="en-US" altLang="en-US" dirty="0" smtClean="0">
                <a:solidFill>
                  <a:schemeClr val="bg1"/>
                </a:solidFill>
              </a:rPr>
              <a:t>komalka@cybage.com      </a:t>
            </a:r>
            <a:r>
              <a:rPr lang="en-US" altLang="en-US" dirty="0" err="1">
                <a:solidFill>
                  <a:schemeClr val="bg1"/>
                </a:solidFill>
              </a:rPr>
              <a:t>Extn</a:t>
            </a:r>
            <a:r>
              <a:rPr lang="en-US" altLang="en-US" dirty="0">
                <a:solidFill>
                  <a:schemeClr val="bg1"/>
                </a:solidFill>
              </a:rPr>
              <a:t>. </a:t>
            </a:r>
            <a:r>
              <a:rPr lang="en-US" altLang="en-US" dirty="0" smtClean="0">
                <a:solidFill>
                  <a:schemeClr val="bg1"/>
                </a:solidFill>
              </a:rPr>
              <a:t>8044A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5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 bwMode="auto">
          <a:xfrm>
            <a:off x="1914909" y="1183388"/>
            <a:ext cx="6418246" cy="5876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/>
              <a:t>Controllers: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8374" y="2491089"/>
            <a:ext cx="713024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IN" b="1" dirty="0" smtClean="0"/>
              <a:t>How To use it (HTML):</a:t>
            </a:r>
          </a:p>
          <a:p>
            <a:pPr marL="514350" indent="-514350">
              <a:lnSpc>
                <a:spcPct val="150000"/>
              </a:lnSpc>
            </a:pPr>
            <a:r>
              <a:rPr lang="en-IN" b="1" dirty="0" smtClean="0"/>
              <a:t>&lt;ANY ng-controller = “ controllerName” &gt;</a:t>
            </a:r>
          </a:p>
          <a:p>
            <a:pPr marL="514350" indent="-514350">
              <a:lnSpc>
                <a:spcPct val="150000"/>
              </a:lnSpc>
            </a:pPr>
            <a:r>
              <a:rPr lang="en-IN" b="1" dirty="0" smtClean="0"/>
              <a:t>	&lt;ANY&gt; </a:t>
            </a:r>
          </a:p>
          <a:p>
            <a:pPr marL="514350" indent="-514350">
              <a:lnSpc>
                <a:spcPct val="150000"/>
              </a:lnSpc>
            </a:pPr>
            <a:r>
              <a:rPr lang="en-IN" b="1" dirty="0" smtClean="0"/>
              <a:t>		{{myController.myName}}</a:t>
            </a:r>
          </a:p>
          <a:p>
            <a:pPr marL="514350" indent="-514350">
              <a:lnSpc>
                <a:spcPct val="150000"/>
              </a:lnSpc>
            </a:pPr>
            <a:r>
              <a:rPr lang="en-IN" b="1" dirty="0" smtClean="0"/>
              <a:t>	&lt;/ANY&gt;</a:t>
            </a:r>
          </a:p>
          <a:p>
            <a:pPr marL="514350" indent="-514350">
              <a:lnSpc>
                <a:spcPct val="150000"/>
              </a:lnSpc>
            </a:pPr>
            <a:r>
              <a:rPr lang="en-IN" b="1" dirty="0" smtClean="0"/>
              <a:t>&lt;/Any&gt;</a:t>
            </a:r>
          </a:p>
          <a:p>
            <a:pPr marL="514350" indent="-514350">
              <a:lnSpc>
                <a:spcPct val="150000"/>
              </a:lnSpc>
            </a:pPr>
            <a:r>
              <a:rPr lang="en-US" b="1" dirty="0"/>
              <a:t>"Controller as" or "$</a:t>
            </a:r>
            <a:r>
              <a:rPr lang="en-US" b="1"/>
              <a:t>scope</a:t>
            </a:r>
            <a:r>
              <a:rPr lang="en-US" b="1" smtClean="0"/>
              <a:t>"</a:t>
            </a:r>
            <a:endParaRPr lang="en-IN" b="1" dirty="0"/>
          </a:p>
          <a:p>
            <a:pPr marL="514350" indent="-514350">
              <a:lnSpc>
                <a:spcPct val="150000"/>
              </a:lnSpc>
            </a:pPr>
            <a:r>
              <a:rPr lang="en-IN" b="1" dirty="0" smtClean="0"/>
              <a:t>EXAMPLES: </a:t>
            </a:r>
            <a:r>
              <a:rPr lang="en-IN" b="1" dirty="0" smtClean="0">
                <a:hlinkClick r:id="rId2"/>
              </a:rPr>
              <a:t>https://docs.angularjs.org/guide/controller</a:t>
            </a:r>
            <a:endParaRPr lang="en-IN" b="1" dirty="0" smtClean="0"/>
          </a:p>
          <a:p>
            <a:pPr marL="514350" indent="-514350">
              <a:lnSpc>
                <a:spcPct val="150000"/>
              </a:lnSpc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95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D4FD61-3630-43C0-9064-4212E978589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 bwMode="auto">
          <a:xfrm>
            <a:off x="1876408" y="1168723"/>
            <a:ext cx="6418246" cy="79940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/>
              <a:t>Example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2059" y="2868355"/>
            <a:ext cx="581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Lets have an Example…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 bwMode="auto">
          <a:xfrm>
            <a:off x="1914909" y="1183388"/>
            <a:ext cx="6418246" cy="5876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/>
              <a:t>Best Practices: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4993" y="2512329"/>
            <a:ext cx="571504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 smtClean="0"/>
              <a:t>Do’s :</a:t>
            </a:r>
          </a:p>
          <a:p>
            <a:pPr marL="514350" indent="-514350" algn="just">
              <a:lnSpc>
                <a:spcPct val="150000"/>
              </a:lnSpc>
              <a:buAutoNum type="arabicParenR"/>
            </a:pPr>
            <a:r>
              <a:rPr lang="en-IN" dirty="0" smtClean="0"/>
              <a:t>Use to implement logic related to view</a:t>
            </a:r>
          </a:p>
          <a:p>
            <a:pPr marL="514350" indent="-514350" algn="just">
              <a:lnSpc>
                <a:spcPct val="150000"/>
              </a:lnSpc>
              <a:buAutoNum type="arabicParenR" startAt="2"/>
            </a:pPr>
            <a:r>
              <a:rPr lang="en-IN" dirty="0" smtClean="0"/>
              <a:t>Set values in Scope Object</a:t>
            </a:r>
          </a:p>
          <a:p>
            <a:pPr marL="514350" indent="-514350" algn="just">
              <a:lnSpc>
                <a:spcPct val="150000"/>
              </a:lnSpc>
              <a:buAutoNum type="arabicParenR" startAt="2"/>
            </a:pPr>
            <a:r>
              <a:rPr lang="en-IN" dirty="0" smtClean="0"/>
              <a:t>Always use Array syntax of dependency injection</a:t>
            </a:r>
          </a:p>
          <a:p>
            <a:pPr marL="514350" indent="-514350" algn="just">
              <a:lnSpc>
                <a:spcPct val="150000"/>
              </a:lnSpc>
              <a:buAutoNum type="arabicParenR" startAt="2"/>
            </a:pPr>
            <a:endParaRPr lang="en-IN" b="1" dirty="0" smtClean="0"/>
          </a:p>
          <a:p>
            <a:pPr marL="514350" indent="-514350" algn="just">
              <a:lnSpc>
                <a:spcPct val="150000"/>
              </a:lnSpc>
            </a:pPr>
            <a:r>
              <a:rPr lang="en-IN" b="1" dirty="0" smtClean="0"/>
              <a:t>Don’ts:</a:t>
            </a:r>
          </a:p>
          <a:p>
            <a:pPr algn="just">
              <a:lnSpc>
                <a:spcPct val="150000"/>
              </a:lnSpc>
            </a:pPr>
            <a:r>
              <a:rPr lang="en-IN" b="1" dirty="0" smtClean="0"/>
              <a:t>1) Manipulate DOM</a:t>
            </a:r>
            <a:r>
              <a:rPr lang="en-IN" dirty="0" smtClean="0"/>
              <a:t> - Controllers should contain only view related logic. No direct Dom manipulations should be there.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5032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 bwMode="auto">
          <a:xfrm>
            <a:off x="1914909" y="1183388"/>
            <a:ext cx="6418246" cy="5876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/>
              <a:t>Best Practices:</a:t>
            </a:r>
            <a:endParaRPr lang="en-US" alt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70121" y="2598956"/>
            <a:ext cx="6324725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</a:pPr>
            <a:r>
              <a:rPr lang="en-IN" b="1" dirty="0" smtClean="0"/>
              <a:t>Don’ts:</a:t>
            </a:r>
          </a:p>
          <a:p>
            <a:pPr marL="509588" indent="-509588">
              <a:lnSpc>
                <a:spcPct val="150000"/>
              </a:lnSpc>
              <a:buAutoNum type="arabicParenR" startAt="2"/>
            </a:pPr>
            <a:r>
              <a:rPr lang="en-IN" b="1" dirty="0" smtClean="0"/>
              <a:t>Format input </a:t>
            </a:r>
            <a:r>
              <a:rPr lang="en-IN" dirty="0" smtClean="0"/>
              <a:t>— Use angular form controls instead.</a:t>
            </a:r>
          </a:p>
          <a:p>
            <a:pPr marL="509588" indent="-509588">
              <a:lnSpc>
                <a:spcPct val="150000"/>
              </a:lnSpc>
              <a:buAutoNum type="arabicParenR" startAt="2"/>
            </a:pPr>
            <a:r>
              <a:rPr lang="en-IN" b="1" dirty="0" smtClean="0"/>
              <a:t>Filter output </a:t>
            </a:r>
            <a:r>
              <a:rPr lang="en-IN" dirty="0" smtClean="0"/>
              <a:t>— Use angular filters instead.</a:t>
            </a:r>
          </a:p>
          <a:p>
            <a:pPr marL="514350" indent="-514350">
              <a:lnSpc>
                <a:spcPct val="150000"/>
              </a:lnSpc>
              <a:buAutoNum type="arabicParenR" startAt="4"/>
            </a:pPr>
            <a:r>
              <a:rPr lang="en-IN" b="1" dirty="0" smtClean="0"/>
              <a:t>Share code or state across controllers </a:t>
            </a:r>
            <a:r>
              <a:rPr lang="en-IN" dirty="0" smtClean="0"/>
              <a:t>— Use angular services instead.</a:t>
            </a:r>
          </a:p>
          <a:p>
            <a:pPr marL="514350" indent="-514350">
              <a:lnSpc>
                <a:spcPct val="150000"/>
              </a:lnSpc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7818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91157-3A67-4D69-92D0-E45F7027771D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9051" y="2551837"/>
            <a:ext cx="46858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Any </a:t>
            </a:r>
          </a:p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Questions?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2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757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09E19-E164-44B7-9AC0-961384ED02A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830601" y="779138"/>
            <a:ext cx="4964830" cy="57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kern="1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200" dirty="0" smtClean="0"/>
              <a:t>Agenda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475488" y="2162750"/>
            <a:ext cx="6245225" cy="23611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n-US" altLang="en-US" dirty="0"/>
              <a:t>Compilers </a:t>
            </a:r>
            <a:r>
              <a:rPr lang="en-US" altLang="en-US" dirty="0" smtClean="0"/>
              <a:t>and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Directives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Controllers</a:t>
            </a:r>
            <a:r>
              <a:rPr lang="en-US" altLang="en-US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Best </a:t>
            </a:r>
            <a:r>
              <a:rPr lang="en-US" altLang="en-US" dirty="0" smtClean="0"/>
              <a:t>Practices</a:t>
            </a:r>
            <a:endParaRPr lang="en-US" altLang="en-US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dirty="0" smtClean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06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1D145F-67FE-45B7-9075-9F00B065E482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Text Placeholder 3"/>
          <p:cNvSpPr txBox="1">
            <a:spLocks/>
          </p:cNvSpPr>
          <p:nvPr/>
        </p:nvSpPr>
        <p:spPr bwMode="auto">
          <a:xfrm>
            <a:off x="3586822" y="2888522"/>
            <a:ext cx="1970356" cy="108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en-US" dirty="0" smtClean="0">
                <a:solidFill>
                  <a:srgbClr val="404040"/>
                </a:solidFill>
                <a:latin typeface="Arial" charset="0"/>
                <a:cs typeface="Arial" charset="0"/>
              </a:rPr>
              <a:t>Recap??</a:t>
            </a:r>
          </a:p>
        </p:txBody>
      </p:sp>
    </p:spTree>
    <p:extLst>
      <p:ext uri="{BB962C8B-B14F-4D97-AF65-F5344CB8AC3E}">
        <p14:creationId xmlns:p14="http://schemas.microsoft.com/office/powerpoint/2010/main" val="361555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 bwMode="auto">
          <a:xfrm>
            <a:off x="1712784" y="1096763"/>
            <a:ext cx="6892208" cy="7320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HTML Compilers and Directives :</a:t>
            </a:r>
            <a:br>
              <a:rPr lang="en-US" altLang="en-US" dirty="0" smtClean="0"/>
            </a:br>
            <a:endParaRPr lang="en-US" alt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55376" y="2615614"/>
            <a:ext cx="6974738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Angular's HTML compiler allows for the HTML extensibility by enabling us to create custom elements/attributes/classes having custom behaviours.</a:t>
            </a:r>
          </a:p>
          <a:p>
            <a:pPr algn="just">
              <a:lnSpc>
                <a:spcPct val="150000"/>
              </a:lnSpc>
            </a:pPr>
            <a:endParaRPr lang="en-IN" dirty="0" smtClean="0"/>
          </a:p>
          <a:p>
            <a:pPr algn="just">
              <a:lnSpc>
                <a:spcPct val="150000"/>
              </a:lnSpc>
            </a:pPr>
            <a:r>
              <a:rPr lang="en-IN" dirty="0" smtClean="0"/>
              <a:t>These Custom Elements are called </a:t>
            </a:r>
            <a:r>
              <a:rPr lang="en-IN" b="1" dirty="0" smtClean="0"/>
              <a:t>Directives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09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 bwMode="auto">
          <a:xfrm>
            <a:off x="1712784" y="1096763"/>
            <a:ext cx="6892208" cy="7320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HTML Compilers and Directives :</a:t>
            </a:r>
            <a:br>
              <a:rPr lang="en-US" altLang="en-US" dirty="0" smtClean="0"/>
            </a:br>
            <a:endParaRPr lang="en-US" alt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55376" y="2423114"/>
            <a:ext cx="69747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Compiler is an angular service which traverses the DOM looking for </a:t>
            </a:r>
            <a:r>
              <a:rPr lang="en-IN" dirty="0" smtClean="0"/>
              <a:t>elements/attributes/classes. </a:t>
            </a:r>
            <a:r>
              <a:rPr lang="en-IN" dirty="0"/>
              <a:t>The compilation process happens in two phases.</a:t>
            </a:r>
          </a:p>
          <a:p>
            <a:pPr algn="just"/>
            <a:endParaRPr lang="en-IN" b="1" dirty="0"/>
          </a:p>
          <a:p>
            <a:pPr algn="just"/>
            <a:r>
              <a:rPr lang="en-IN" b="1" dirty="0" smtClean="0"/>
              <a:t>1) Compile</a:t>
            </a:r>
            <a:r>
              <a:rPr lang="en-IN" b="1" dirty="0"/>
              <a:t>:</a:t>
            </a:r>
            <a:r>
              <a:rPr lang="en-IN" dirty="0"/>
              <a:t> 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Traverse the DOM and collect all of the directives.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   </a:t>
            </a:r>
            <a:r>
              <a:rPr lang="en-IN" dirty="0" smtClean="0"/>
              <a:t>The </a:t>
            </a:r>
            <a:r>
              <a:rPr lang="en-IN" dirty="0"/>
              <a:t>result is a linking function</a:t>
            </a:r>
            <a:r>
              <a:rPr lang="en-IN" dirty="0" smtClean="0"/>
              <a:t>.</a:t>
            </a:r>
            <a:endParaRPr lang="en-IN" b="1" dirty="0" smtClean="0"/>
          </a:p>
          <a:p>
            <a:pPr>
              <a:lnSpc>
                <a:spcPct val="150000"/>
              </a:lnSpc>
            </a:pPr>
            <a:r>
              <a:rPr lang="en-IN" b="1" dirty="0" smtClean="0"/>
              <a:t>2</a:t>
            </a:r>
            <a:r>
              <a:rPr lang="en-IN" b="1" dirty="0"/>
              <a:t>) Link:</a:t>
            </a:r>
            <a:r>
              <a:rPr lang="en-IN" dirty="0"/>
              <a:t> 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   Combine the directives with a scope and produce a live view.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   User interactions with the view are reflected in the scope model </a:t>
            </a:r>
          </a:p>
          <a:p>
            <a:pPr>
              <a:lnSpc>
                <a:spcPct val="150000"/>
              </a:lnSpc>
            </a:pPr>
            <a:r>
              <a:rPr lang="en-IN" dirty="0"/>
              <a:t>    and vice </a:t>
            </a:r>
            <a:r>
              <a:rPr lang="en-IN" dirty="0" smtClean="0"/>
              <a:t>versa.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778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 bwMode="auto">
          <a:xfrm>
            <a:off x="1914909" y="1183388"/>
            <a:ext cx="6418246" cy="5876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/>
              <a:t>Directives: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8158" y="2376266"/>
            <a:ext cx="702970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600" dirty="0" smtClean="0"/>
              <a:t>Directives apply special behaviour to attributes or elements In HTML  – Attach behaviour, transform the DOM</a:t>
            </a:r>
          </a:p>
          <a:p>
            <a:pPr algn="just">
              <a:lnSpc>
                <a:spcPct val="150000"/>
              </a:lnSpc>
            </a:pPr>
            <a:r>
              <a:rPr lang="en-IN" sz="1600" b="1" dirty="0" smtClean="0"/>
              <a:t>Some directives : </a:t>
            </a:r>
          </a:p>
          <a:p>
            <a:pPr algn="just">
              <a:lnSpc>
                <a:spcPct val="150000"/>
              </a:lnSpc>
            </a:pPr>
            <a:r>
              <a:rPr lang="en-IN" sz="1600" dirty="0" smtClean="0"/>
              <a:t>–</a:t>
            </a:r>
            <a:r>
              <a:rPr lang="en-IN" sz="1600" b="1" dirty="0" smtClean="0"/>
              <a:t> ng-app </a:t>
            </a:r>
            <a:r>
              <a:rPr lang="en-IN" sz="1600" dirty="0" smtClean="0"/>
              <a:t>: Initializes the app</a:t>
            </a:r>
          </a:p>
          <a:p>
            <a:pPr algn="just">
              <a:lnSpc>
                <a:spcPct val="150000"/>
              </a:lnSpc>
            </a:pPr>
            <a:r>
              <a:rPr lang="en-IN" sz="1600" dirty="0" smtClean="0"/>
              <a:t>– </a:t>
            </a:r>
            <a:r>
              <a:rPr lang="en-IN" sz="1600" b="1" dirty="0" smtClean="0"/>
              <a:t>ng-model</a:t>
            </a:r>
            <a:r>
              <a:rPr lang="en-IN" sz="1600" dirty="0" smtClean="0"/>
              <a:t> : Stores/updates the value of the input field into a variable (It can be applied for input , select and  </a:t>
            </a:r>
            <a:r>
              <a:rPr lang="en-IN" sz="1600" dirty="0" err="1" smtClean="0"/>
              <a:t>textarea</a:t>
            </a:r>
            <a:r>
              <a:rPr lang="en-IN" sz="1600" dirty="0" smtClean="0"/>
              <a:t>)</a:t>
            </a:r>
          </a:p>
          <a:p>
            <a:pPr algn="just">
              <a:lnSpc>
                <a:spcPct val="150000"/>
              </a:lnSpc>
            </a:pPr>
            <a:r>
              <a:rPr lang="en-IN" sz="1600" dirty="0" smtClean="0"/>
              <a:t>– </a:t>
            </a:r>
            <a:r>
              <a:rPr lang="en-IN" sz="1600" b="1" dirty="0" smtClean="0"/>
              <a:t>ng-bind </a:t>
            </a:r>
            <a:r>
              <a:rPr lang="en-IN" sz="1600" dirty="0" smtClean="0"/>
              <a:t>: Replace the text content of the specified HTML with the value of given expression:</a:t>
            </a:r>
          </a:p>
          <a:p>
            <a:pPr algn="just">
              <a:lnSpc>
                <a:spcPct val="150000"/>
              </a:lnSpc>
            </a:pPr>
            <a:r>
              <a:rPr lang="en-IN" sz="1600" dirty="0" smtClean="0"/>
              <a:t>- </a:t>
            </a:r>
            <a:r>
              <a:rPr lang="en-IN" sz="1600" b="1" dirty="0" smtClean="0"/>
              <a:t>ng-repeat</a:t>
            </a:r>
            <a:r>
              <a:rPr lang="en-IN" sz="1600" dirty="0" smtClean="0"/>
              <a:t> : Iterating over object or array.</a:t>
            </a:r>
            <a:r>
              <a:rPr lang="en-US" sz="1600" dirty="0"/>
              <a:t> instantiates a template once per item from a collection</a:t>
            </a:r>
            <a:endParaRPr lang="en-IN" sz="1600" dirty="0" smtClean="0"/>
          </a:p>
          <a:p>
            <a:pPr algn="just">
              <a:lnSpc>
                <a:spcPct val="200000"/>
              </a:lnSpc>
            </a:pPr>
            <a:r>
              <a:rPr lang="en-IN" dirty="0" smtClean="0"/>
              <a:t>–  More inbuilt directives: </a:t>
            </a:r>
            <a:r>
              <a:rPr lang="en-IN" dirty="0" smtClean="0">
                <a:hlinkClick r:id="rId2"/>
              </a:rPr>
              <a:t>https://docs.angularjs.org/api/ng/directive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2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 bwMode="auto">
          <a:xfrm>
            <a:off x="1914909" y="1183388"/>
            <a:ext cx="6418246" cy="5876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/>
              <a:t>Controllers: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681175" y="2423729"/>
            <a:ext cx="70854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/>
              <a:t>Controllers </a:t>
            </a:r>
            <a:r>
              <a:rPr lang="en-IN" dirty="0" smtClean="0"/>
              <a:t>provide the </a:t>
            </a:r>
            <a:r>
              <a:rPr lang="en-IN" b="1" dirty="0" smtClean="0"/>
              <a:t>logic </a:t>
            </a:r>
            <a:r>
              <a:rPr lang="en-IN" dirty="0" smtClean="0"/>
              <a:t>behind your app.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– So use controller when you need logic behind your UI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• AngularJS apps are controlled by controllers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• Use </a:t>
            </a:r>
            <a:r>
              <a:rPr lang="en-IN" b="1" dirty="0" smtClean="0"/>
              <a:t>ng‐controller </a:t>
            </a:r>
            <a:r>
              <a:rPr lang="en-IN" dirty="0" smtClean="0"/>
              <a:t>to define the controller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Don’t Use controller for DOM manipulations . Add only business logic in angular controllers.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A </a:t>
            </a:r>
            <a:r>
              <a:rPr lang="en-IN" b="1" dirty="0" smtClean="0"/>
              <a:t>Controller </a:t>
            </a:r>
            <a:r>
              <a:rPr lang="en-IN" dirty="0" smtClean="0"/>
              <a:t>is a JavaScript </a:t>
            </a:r>
            <a:r>
              <a:rPr lang="en-IN" b="1" dirty="0" smtClean="0"/>
              <a:t>constructor function</a:t>
            </a:r>
            <a:r>
              <a:rPr lang="en-IN" dirty="0" smtClean="0"/>
              <a:t> (or a Js Object) that is used to augment the Angular Scope.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178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       : AngularJS synchronization between View and Controller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Controllers: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9CA7F7-F4C4-4DC2-8A57-21C659CD721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9" name="Picture 3" descr="C:\Users\DoNotConnect\Desktop\scope controller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t="4461" b="4461"/>
          <a:stretch>
            <a:fillRect/>
          </a:stretch>
        </p:blipFill>
        <p:spPr bwMode="auto">
          <a:xfrm>
            <a:off x="1752600" y="1855788"/>
            <a:ext cx="6832600" cy="3111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787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 bwMode="auto">
          <a:xfrm>
            <a:off x="1914909" y="1183388"/>
            <a:ext cx="6418246" cy="5876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/>
              <a:t>Controllers: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0121" y="2300581"/>
            <a:ext cx="63247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</a:pPr>
            <a:r>
              <a:rPr lang="en-IN" sz="1600" b="1" dirty="0" smtClean="0"/>
              <a:t>How to create one:</a:t>
            </a:r>
            <a:endParaRPr lang="en-IN" sz="1600" b="1" dirty="0"/>
          </a:p>
          <a:p>
            <a:pPr marL="514350" indent="-514350">
              <a:lnSpc>
                <a:spcPct val="150000"/>
              </a:lnSpc>
            </a:pPr>
            <a:r>
              <a:rPr lang="en-IN" sz="1600" b="1" i="1" dirty="0" err="1" smtClean="0"/>
              <a:t>module.controller</a:t>
            </a:r>
            <a:r>
              <a:rPr lang="en-IN" sz="1600" b="1" i="1" dirty="0"/>
              <a:t>(‘</a:t>
            </a:r>
            <a:r>
              <a:rPr lang="en-IN" sz="1600" b="1" i="1" dirty="0" err="1"/>
              <a:t>employeeController</a:t>
            </a:r>
            <a:r>
              <a:rPr lang="en-IN" sz="1600" b="1" i="1" dirty="0" smtClean="0"/>
              <a:t>’, ()=&gt; {</a:t>
            </a:r>
          </a:p>
          <a:p>
            <a:pPr marL="514350" indent="-514350">
              <a:lnSpc>
                <a:spcPct val="150000"/>
              </a:lnSpc>
            </a:pPr>
            <a:r>
              <a:rPr lang="en-IN" sz="1600" b="1" i="1" dirty="0"/>
              <a:t>	</a:t>
            </a:r>
            <a:r>
              <a:rPr lang="en-IN" sz="1600" b="1" i="1" dirty="0" smtClean="0"/>
              <a:t>// controller logic goes here</a:t>
            </a:r>
          </a:p>
          <a:p>
            <a:pPr marL="514350" indent="-514350">
              <a:lnSpc>
                <a:spcPct val="150000"/>
              </a:lnSpc>
            </a:pPr>
            <a:r>
              <a:rPr lang="en-IN" sz="1600" b="1" i="1" dirty="0"/>
              <a:t> </a:t>
            </a:r>
            <a:r>
              <a:rPr lang="en-IN" sz="1600" b="1" i="1" dirty="0" smtClean="0"/>
              <a:t>       });</a:t>
            </a:r>
            <a:endParaRPr lang="en-IN" sz="1600" b="1" i="1" dirty="0"/>
          </a:p>
          <a:p>
            <a:pPr marL="514350" indent="-514350">
              <a:lnSpc>
                <a:spcPct val="150000"/>
              </a:lnSpc>
            </a:pPr>
            <a:r>
              <a:rPr lang="en-IN" sz="1600" b="1" dirty="0" smtClean="0"/>
              <a:t>			</a:t>
            </a:r>
            <a:r>
              <a:rPr lang="en-IN" sz="1600" b="1" smtClean="0"/>
              <a:t>	</a:t>
            </a:r>
            <a:endParaRPr lang="en-IN" sz="1600" b="1" i="1" dirty="0"/>
          </a:p>
        </p:txBody>
      </p:sp>
    </p:spTree>
    <p:extLst>
      <p:ext uri="{BB962C8B-B14F-4D97-AF65-F5344CB8AC3E}">
        <p14:creationId xmlns:p14="http://schemas.microsoft.com/office/powerpoint/2010/main" val="412196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372</Words>
  <Application>Microsoft Office PowerPoint</Application>
  <PresentationFormat>On-screen Show (4:3)</PresentationFormat>
  <Paragraphs>81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1_Office Theme</vt:lpstr>
      <vt:lpstr>2_Office Theme</vt:lpstr>
      <vt:lpstr>AngularJS: Directives and Controllers   </vt:lpstr>
      <vt:lpstr>PowerPoint Presentation</vt:lpstr>
      <vt:lpstr>PowerPoint Presentation</vt:lpstr>
      <vt:lpstr>HTML Compilers and Directives : </vt:lpstr>
      <vt:lpstr>HTML Compilers and Directives : </vt:lpstr>
      <vt:lpstr>Directives:</vt:lpstr>
      <vt:lpstr>Controllers:</vt:lpstr>
      <vt:lpstr>Controllers: </vt:lpstr>
      <vt:lpstr>Controllers:</vt:lpstr>
      <vt:lpstr>Controllers:</vt:lpstr>
      <vt:lpstr>Example :</vt:lpstr>
      <vt:lpstr>Best Practices:</vt:lpstr>
      <vt:lpstr>Best Practices:</vt:lpstr>
      <vt:lpstr>PowerPoint Presentation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Komal Kadam</cp:lastModifiedBy>
  <cp:revision>358</cp:revision>
  <dcterms:created xsi:type="dcterms:W3CDTF">2009-07-20T04:26:09Z</dcterms:created>
  <dcterms:modified xsi:type="dcterms:W3CDTF">2016-06-16T05:41:12Z</dcterms:modified>
</cp:coreProperties>
</file>