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5" r:id="rId1"/>
    <p:sldMasterId id="2147484311" r:id="rId2"/>
  </p:sldMasterIdLst>
  <p:notesMasterIdLst>
    <p:notesMasterId r:id="rId15"/>
  </p:notesMasterIdLst>
  <p:handoutMasterIdLst>
    <p:handoutMasterId r:id="rId16"/>
  </p:handoutMasterIdLst>
  <p:sldIdLst>
    <p:sldId id="272" r:id="rId3"/>
    <p:sldId id="277" r:id="rId4"/>
    <p:sldId id="287" r:id="rId5"/>
    <p:sldId id="301" r:id="rId6"/>
    <p:sldId id="304" r:id="rId7"/>
    <p:sldId id="305" r:id="rId8"/>
    <p:sldId id="306" r:id="rId9"/>
    <p:sldId id="307" r:id="rId10"/>
    <p:sldId id="308" r:id="rId11"/>
    <p:sldId id="319" r:id="rId12"/>
    <p:sldId id="320" r:id="rId13"/>
    <p:sldId id="273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3DD"/>
    <a:srgbClr val="000000"/>
    <a:srgbClr val="FFFFFF"/>
    <a:srgbClr val="E46C0A"/>
    <a:srgbClr val="0075B0"/>
    <a:srgbClr val="00547E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2274" autoAdjust="0"/>
  </p:normalViewPr>
  <p:slideViewPr>
    <p:cSldViewPr snapToGrid="0" showGuides="1">
      <p:cViewPr varScale="1">
        <p:scale>
          <a:sx n="95" d="100"/>
          <a:sy n="95" d="100"/>
        </p:scale>
        <p:origin x="-2094" y="-108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7D275F5-F69B-460B-8F27-34AB843E6F9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9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04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2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2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0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6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8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4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0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7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1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8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5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12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9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71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63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2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3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1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5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8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620677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485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51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548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7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7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676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06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3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8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06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8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5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3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2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9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1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8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1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3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4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1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6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7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68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8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1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9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5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9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83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83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44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2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71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70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9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68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8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  <p:sldLayoutId id="2147484287" r:id="rId12"/>
    <p:sldLayoutId id="2147484288" r:id="rId13"/>
    <p:sldLayoutId id="2147484289" r:id="rId14"/>
    <p:sldLayoutId id="2147484290" r:id="rId15"/>
    <p:sldLayoutId id="2147484291" r:id="rId16"/>
    <p:sldLayoutId id="2147484292" r:id="rId17"/>
    <p:sldLayoutId id="2147484293" r:id="rId18"/>
    <p:sldLayoutId id="2147484294" r:id="rId19"/>
    <p:sldLayoutId id="2147484295" r:id="rId20"/>
    <p:sldLayoutId id="2147484296" r:id="rId21"/>
    <p:sldLayoutId id="2147484297" r:id="rId22"/>
    <p:sldLayoutId id="2147484298" r:id="rId23"/>
    <p:sldLayoutId id="2147484299" r:id="rId24"/>
    <p:sldLayoutId id="2147484300" r:id="rId25"/>
    <p:sldLayoutId id="2147484301" r:id="rId26"/>
    <p:sldLayoutId id="2147484302" r:id="rId27"/>
    <p:sldLayoutId id="2147484303" r:id="rId28"/>
    <p:sldLayoutId id="2147484304" r:id="rId29"/>
    <p:sldLayoutId id="2147484305" r:id="rId30"/>
    <p:sldLayoutId id="2147484306" r:id="rId31"/>
    <p:sldLayoutId id="2147484307" r:id="rId32"/>
    <p:sldLayoutId id="2147484308" r:id="rId33"/>
    <p:sldLayoutId id="2147484309" r:id="rId34"/>
    <p:sldLayoutId id="2147484310" r:id="rId35"/>
    <p:sldLayoutId id="2147484346" r:id="rId36"/>
    <p:sldLayoutId id="2147484347" r:id="rId3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9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  <p:sldLayoutId id="2147484329" r:id="rId18"/>
    <p:sldLayoutId id="2147484330" r:id="rId19"/>
    <p:sldLayoutId id="2147484331" r:id="rId20"/>
    <p:sldLayoutId id="2147484332" r:id="rId21"/>
    <p:sldLayoutId id="2147484333" r:id="rId22"/>
    <p:sldLayoutId id="2147484334" r:id="rId23"/>
    <p:sldLayoutId id="2147484335" r:id="rId24"/>
    <p:sldLayoutId id="2147484336" r:id="rId25"/>
    <p:sldLayoutId id="2147484337" r:id="rId26"/>
    <p:sldLayoutId id="2147484338" r:id="rId27"/>
    <p:sldLayoutId id="2147484339" r:id="rId28"/>
    <p:sldLayoutId id="2147484340" r:id="rId29"/>
    <p:sldLayoutId id="2147484341" r:id="rId30"/>
    <p:sldLayoutId id="2147484342" r:id="rId31"/>
    <p:sldLayoutId id="2147484343" r:id="rId32"/>
    <p:sldLayoutId id="2147484344" r:id="rId33"/>
    <p:sldLayoutId id="2147484345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ravigo@cybage.com" TargetMode="External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465" y="6300341"/>
            <a:ext cx="55088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This document and all its contents contain information from Cybage Software Private Limited which may be privileged, confidential, </a:t>
            </a:r>
            <a:b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or otherwise protected from disclosure. The information is intended to be for the addressee(s) only. Any unauthorized disclosure, </a:t>
            </a:r>
            <a:b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copy, distribution, or use of the contents of this message is strictly prohibited. </a:t>
            </a:r>
          </a:p>
          <a:p>
            <a:endParaRPr lang="en-US" sz="800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1658938" y="4822938"/>
            <a:ext cx="725805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altLang="en-US" dirty="0" smtClean="0"/>
              <a:t>AngularJS: Directives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658938" y="5364275"/>
            <a:ext cx="7302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Presented </a:t>
            </a:r>
            <a:r>
              <a:rPr lang="en-US" altLang="en-US" dirty="0">
                <a:solidFill>
                  <a:schemeClr val="bg1"/>
                </a:solidFill>
              </a:rPr>
              <a:t>by </a:t>
            </a:r>
            <a:r>
              <a:rPr lang="en-US" altLang="en-US" dirty="0" smtClean="0">
                <a:solidFill>
                  <a:schemeClr val="bg1"/>
                </a:solidFill>
              </a:rPr>
              <a:t>: Komal Kadam</a:t>
            </a:r>
          </a:p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Email : </a:t>
            </a:r>
            <a:r>
              <a:rPr lang="en-US" altLang="en-US" dirty="0" smtClean="0">
                <a:solidFill>
                  <a:schemeClr val="bg1"/>
                </a:solidFill>
                <a:hlinkClick r:id="rId5"/>
              </a:rPr>
              <a:t>ravigo@cybage.com</a:t>
            </a:r>
            <a:r>
              <a:rPr lang="en-US" altLang="en-US" dirty="0" smtClean="0">
                <a:solidFill>
                  <a:schemeClr val="bg1"/>
                </a:solidFill>
              </a:rPr>
              <a:t>       </a:t>
            </a:r>
            <a:r>
              <a:rPr lang="en-US" altLang="en-US" dirty="0" err="1" smtClean="0">
                <a:solidFill>
                  <a:schemeClr val="bg1"/>
                </a:solidFill>
              </a:rPr>
              <a:t>Extn</a:t>
            </a:r>
            <a:r>
              <a:rPr lang="en-US" altLang="en-US" dirty="0" smtClean="0">
                <a:solidFill>
                  <a:schemeClr val="bg1"/>
                </a:solidFill>
              </a:rPr>
              <a:t>. 8044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5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D4FD61-3630-43C0-9064-4212E978589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 bwMode="auto">
          <a:xfrm>
            <a:off x="1876408" y="1168723"/>
            <a:ext cx="6418246" cy="7994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/>
              <a:t>Example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2059" y="2868355"/>
            <a:ext cx="581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Lets have an Example…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91157-3A67-4D69-92D0-E45F7027771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9051" y="2551837"/>
            <a:ext cx="46858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Any </a:t>
            </a:r>
          </a:p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Questions?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54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757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09E19-E164-44B7-9AC0-961384ED02A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830601" y="779138"/>
            <a:ext cx="4964830" cy="57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200" dirty="0" smtClean="0"/>
              <a:t>Agenda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465863" y="2066031"/>
            <a:ext cx="6245225" cy="386641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Directives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Custom Directives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How Angular recognizes a Directive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Directive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your own (custom) Directive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06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1D145F-67FE-45B7-9075-9F00B065E482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Text Placeholder 3"/>
          <p:cNvSpPr txBox="1">
            <a:spLocks/>
          </p:cNvSpPr>
          <p:nvPr/>
        </p:nvSpPr>
        <p:spPr bwMode="auto">
          <a:xfrm>
            <a:off x="3586822" y="2888522"/>
            <a:ext cx="1970356" cy="108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en-US" dirty="0" smtClean="0">
                <a:solidFill>
                  <a:srgbClr val="404040"/>
                </a:solidFill>
                <a:latin typeface="Arial" charset="0"/>
                <a:cs typeface="Arial" charset="0"/>
              </a:rPr>
              <a:t>Recap??</a:t>
            </a:r>
          </a:p>
        </p:txBody>
      </p:sp>
    </p:spTree>
    <p:extLst>
      <p:ext uri="{BB962C8B-B14F-4D97-AF65-F5344CB8AC3E}">
        <p14:creationId xmlns:p14="http://schemas.microsoft.com/office/powerpoint/2010/main" val="361555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 bwMode="auto">
          <a:xfrm>
            <a:off x="1914909" y="1183388"/>
            <a:ext cx="6418246" cy="5876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/>
              <a:t>Directives: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2683" y="2965407"/>
            <a:ext cx="7111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Directives apply special behaviour to attributes or elements </a:t>
            </a:r>
            <a:r>
              <a:rPr lang="en-IN" dirty="0" smtClean="0"/>
              <a:t>in </a:t>
            </a:r>
            <a:r>
              <a:rPr lang="en-IN" dirty="0"/>
              <a:t>HTML  – Attach behaviour, transform the </a:t>
            </a:r>
            <a:r>
              <a:rPr lang="en-IN" dirty="0" smtClean="0"/>
              <a:t>DOM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Some Directives: ng-</a:t>
            </a:r>
            <a:r>
              <a:rPr lang="en-IN" dirty="0" err="1" smtClean="0"/>
              <a:t>src</a:t>
            </a:r>
            <a:r>
              <a:rPr lang="en-IN" dirty="0" smtClean="0"/>
              <a:t>, ng-bind etc..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2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 bwMode="auto">
          <a:xfrm>
            <a:off x="1914909" y="1183388"/>
            <a:ext cx="6418246" cy="5876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/>
              <a:t>Custom Directives: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7626" y="2401060"/>
            <a:ext cx="71687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With angular </a:t>
            </a:r>
            <a:r>
              <a:rPr lang="en-US" dirty="0"/>
              <a:t>y</a:t>
            </a:r>
            <a:r>
              <a:rPr lang="en-US" dirty="0" smtClean="0"/>
              <a:t>ou can also create your own custom directive.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Hence you can now create a Brand New (custom) HTML Mark-Up of your own that is having a desired behavior.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But how does Angular differentiate between a normal DOM and a custom Directive?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548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 bwMode="auto">
          <a:xfrm>
            <a:off x="1914909" y="1183388"/>
            <a:ext cx="6418246" cy="5876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/>
              <a:t>How Angular recognizes a Directive?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7626" y="2401060"/>
            <a:ext cx="71687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After the Compilation of HTML DOM, there is another phase called </a:t>
            </a:r>
            <a:r>
              <a:rPr lang="en-US" b="1" dirty="0" smtClean="0"/>
              <a:t>Normalization.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/>
              <a:t>NorMalization</a:t>
            </a:r>
            <a:r>
              <a:rPr lang="en-US" b="1" dirty="0" smtClean="0"/>
              <a:t>: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In Normalization step, Angular follows these process: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Strip x- and data- from the front of the element/attributes.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Convert the :, -, or _-delimited name to camelCase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Hence &lt;input ng-model="foo"&gt;</a:t>
            </a:r>
          </a:p>
        </p:txBody>
      </p:sp>
    </p:spTree>
    <p:extLst>
      <p:ext uri="{BB962C8B-B14F-4D97-AF65-F5344CB8AC3E}">
        <p14:creationId xmlns:p14="http://schemas.microsoft.com/office/powerpoint/2010/main" val="13567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 bwMode="auto">
          <a:xfrm>
            <a:off x="1914909" y="1183388"/>
            <a:ext cx="6418246" cy="5876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/>
              <a:t>How Angular recognizes a Directive?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34965" y="2616008"/>
            <a:ext cx="716874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Hence these markups below all have the same meaning: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93DD"/>
                </a:solidFill>
              </a:rPr>
              <a:t>&lt; </a:t>
            </a:r>
            <a:r>
              <a:rPr lang="en-US" dirty="0" smtClean="0">
                <a:solidFill>
                  <a:srgbClr val="C00000"/>
                </a:solidFill>
              </a:rPr>
              <a:t>input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ng-model</a:t>
            </a:r>
            <a:r>
              <a:rPr lang="en-US" dirty="0" smtClean="0"/>
              <a:t>="foo" </a:t>
            </a:r>
            <a:r>
              <a:rPr lang="en-US" dirty="0" smtClean="0">
                <a:solidFill>
                  <a:srgbClr val="0093DD"/>
                </a:solidFill>
              </a:rPr>
              <a:t>&gt;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93DD"/>
                </a:solidFill>
              </a:rPr>
              <a:t>&lt; </a:t>
            </a:r>
            <a:r>
              <a:rPr lang="en-US" dirty="0" smtClean="0">
                <a:solidFill>
                  <a:srgbClr val="C00000"/>
                </a:solidFill>
              </a:rPr>
              <a:t>input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ng_model</a:t>
            </a:r>
            <a:r>
              <a:rPr lang="en-US" dirty="0"/>
              <a:t>="</a:t>
            </a:r>
            <a:r>
              <a:rPr lang="en-US" dirty="0" smtClean="0"/>
              <a:t>foo" </a:t>
            </a:r>
            <a:r>
              <a:rPr lang="en-US" dirty="0" smtClean="0">
                <a:solidFill>
                  <a:srgbClr val="0093DD"/>
                </a:solidFill>
              </a:rPr>
              <a:t>&gt;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93DD"/>
                </a:solidFill>
              </a:rPr>
              <a:t>&lt; </a:t>
            </a:r>
            <a:r>
              <a:rPr lang="en-US" dirty="0" smtClean="0">
                <a:solidFill>
                  <a:srgbClr val="C00000"/>
                </a:solidFill>
              </a:rPr>
              <a:t>input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data-ng-model</a:t>
            </a:r>
            <a:r>
              <a:rPr lang="en-US" dirty="0"/>
              <a:t>="</a:t>
            </a:r>
            <a:r>
              <a:rPr lang="en-US" dirty="0" smtClean="0"/>
              <a:t>foo" </a:t>
            </a:r>
            <a:r>
              <a:rPr lang="en-US" dirty="0" smtClean="0">
                <a:solidFill>
                  <a:srgbClr val="0093DD"/>
                </a:solidFill>
              </a:rPr>
              <a:t>&gt;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93DD"/>
                </a:solidFill>
              </a:rPr>
              <a:t>&lt; </a:t>
            </a:r>
            <a:r>
              <a:rPr lang="en-US" dirty="0" smtClean="0">
                <a:solidFill>
                  <a:srgbClr val="C00000"/>
                </a:solidFill>
              </a:rPr>
              <a:t>input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x-ng-model</a:t>
            </a:r>
            <a:r>
              <a:rPr lang="en-US" dirty="0"/>
              <a:t>="</a:t>
            </a:r>
            <a:r>
              <a:rPr lang="en-US" dirty="0" smtClean="0"/>
              <a:t>foo" </a:t>
            </a:r>
            <a:r>
              <a:rPr lang="en-US" dirty="0" smtClean="0">
                <a:solidFill>
                  <a:srgbClr val="0093DD"/>
                </a:solidFill>
              </a:rPr>
              <a:t>&gt;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b="1" dirty="0"/>
              <a:t>Best Practice:</a:t>
            </a:r>
            <a:r>
              <a:rPr lang="en-US" dirty="0"/>
              <a:t> </a:t>
            </a:r>
            <a:r>
              <a:rPr lang="en-US" dirty="0" smtClean="0"/>
              <a:t>Use </a:t>
            </a:r>
            <a:r>
              <a:rPr lang="en-US" dirty="0"/>
              <a:t>the dash-delimited format (e.g. </a:t>
            </a:r>
            <a:r>
              <a:rPr lang="en-US" i="1" dirty="0" smtClean="0"/>
              <a:t>ng-bind</a:t>
            </a:r>
            <a:r>
              <a:rPr lang="en-US" i="1" dirty="0"/>
              <a:t> </a:t>
            </a:r>
            <a:r>
              <a:rPr lang="en-US" dirty="0"/>
              <a:t>for ngBind). If you want to use an HTML validating tool, you can instead use the data-prefixed </a:t>
            </a:r>
            <a:r>
              <a:rPr lang="en-US" dirty="0" smtClean="0"/>
              <a:t>version.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177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 bwMode="auto">
          <a:xfrm>
            <a:off x="1914909" y="1183388"/>
            <a:ext cx="6418246" cy="5876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/>
              <a:t>Directive Types: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34965" y="2515649"/>
            <a:ext cx="71687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We can create 4 types of directives, namely :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As Tag :                </a:t>
            </a:r>
            <a:r>
              <a:rPr lang="en-US" dirty="0" smtClean="0">
                <a:solidFill>
                  <a:srgbClr val="0093DD"/>
                </a:solidFill>
              </a:rPr>
              <a:t>&lt;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my-</a:t>
            </a:r>
            <a:r>
              <a:rPr lang="en-US" dirty="0" err="1" smtClean="0">
                <a:solidFill>
                  <a:srgbClr val="C00000"/>
                </a:solidFill>
              </a:rPr>
              <a:t>dir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93DD"/>
                </a:solidFill>
              </a:rPr>
              <a:t>&gt; &lt;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93DD"/>
                </a:solidFill>
              </a:rPr>
              <a:t>/ </a:t>
            </a:r>
            <a:r>
              <a:rPr lang="en-US" dirty="0" smtClean="0">
                <a:solidFill>
                  <a:srgbClr val="C00000"/>
                </a:solidFill>
              </a:rPr>
              <a:t>my-</a:t>
            </a:r>
            <a:r>
              <a:rPr lang="en-US" dirty="0" err="1" smtClean="0">
                <a:solidFill>
                  <a:srgbClr val="C00000"/>
                </a:solidFill>
              </a:rPr>
              <a:t>dir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0093DD"/>
                </a:solidFill>
              </a:rPr>
              <a:t>&gt; 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mtClean="0"/>
              <a:t>As </a:t>
            </a:r>
            <a:r>
              <a:rPr lang="en-US" dirty="0" smtClean="0"/>
              <a:t>an Attribute</a:t>
            </a:r>
            <a:r>
              <a:rPr lang="en-US" dirty="0" smtClean="0">
                <a:solidFill>
                  <a:srgbClr val="0093DD"/>
                </a:solidFill>
              </a:rPr>
              <a:t>     &lt;</a:t>
            </a:r>
            <a:r>
              <a:rPr lang="en-US" dirty="0">
                <a:solidFill>
                  <a:srgbClr val="C00000"/>
                </a:solidFill>
              </a:rPr>
              <a:t>span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my-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dir</a:t>
            </a:r>
            <a:r>
              <a:rPr lang="en-US" dirty="0"/>
              <a:t>="</a:t>
            </a:r>
            <a:r>
              <a:rPr lang="en-US" dirty="0" err="1"/>
              <a:t>exp</a:t>
            </a:r>
            <a:r>
              <a:rPr lang="en-US" dirty="0"/>
              <a:t>"</a:t>
            </a:r>
            <a:r>
              <a:rPr lang="en-US" dirty="0">
                <a:solidFill>
                  <a:srgbClr val="0093DD"/>
                </a:solidFill>
              </a:rPr>
              <a:t>&gt;&lt;/</a:t>
            </a:r>
            <a:r>
              <a:rPr lang="en-US" dirty="0">
                <a:solidFill>
                  <a:srgbClr val="C00000"/>
                </a:solidFill>
              </a:rPr>
              <a:t>span</a:t>
            </a:r>
            <a:r>
              <a:rPr lang="en-US" dirty="0">
                <a:solidFill>
                  <a:srgbClr val="0093DD"/>
                </a:solidFill>
              </a:rPr>
              <a:t>&gt;</a:t>
            </a:r>
            <a:endParaRPr lang="en-US" dirty="0" smtClean="0">
              <a:solidFill>
                <a:srgbClr val="0093DD"/>
              </a:solidFill>
            </a:endParaRP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As a Class :         </a:t>
            </a:r>
            <a:r>
              <a:rPr lang="en-US" dirty="0" smtClean="0">
                <a:solidFill>
                  <a:srgbClr val="0093DD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span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en-US" dirty="0"/>
              <a:t>="</a:t>
            </a:r>
            <a:r>
              <a:rPr lang="en-US" dirty="0">
                <a:solidFill>
                  <a:srgbClr val="0093DD"/>
                </a:solidFill>
              </a:rPr>
              <a:t>my-</a:t>
            </a:r>
            <a:r>
              <a:rPr lang="en-US" dirty="0" err="1">
                <a:solidFill>
                  <a:srgbClr val="0093DD"/>
                </a:solidFill>
              </a:rPr>
              <a:t>dir</a:t>
            </a:r>
            <a:r>
              <a:rPr lang="en-US" dirty="0"/>
              <a:t>: </a:t>
            </a:r>
            <a:r>
              <a:rPr lang="en-US" dirty="0" err="1"/>
              <a:t>exp</a:t>
            </a:r>
            <a:r>
              <a:rPr lang="en-US" dirty="0"/>
              <a:t>;"</a:t>
            </a:r>
            <a:r>
              <a:rPr lang="en-US" dirty="0">
                <a:solidFill>
                  <a:srgbClr val="0093DD"/>
                </a:solidFill>
              </a:rPr>
              <a:t>&gt;&lt;/</a:t>
            </a:r>
            <a:r>
              <a:rPr lang="en-US" dirty="0">
                <a:solidFill>
                  <a:srgbClr val="C00000"/>
                </a:solidFill>
              </a:rPr>
              <a:t>span</a:t>
            </a:r>
            <a:r>
              <a:rPr lang="en-US" dirty="0" smtClean="0">
                <a:solidFill>
                  <a:srgbClr val="0093DD"/>
                </a:solidFill>
              </a:rPr>
              <a:t>&gt;</a:t>
            </a:r>
            <a:endParaRPr lang="en-US" dirty="0" smtClean="0"/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As a Comment :   </a:t>
            </a:r>
            <a:r>
              <a:rPr lang="en-US" dirty="0" smtClean="0">
                <a:solidFill>
                  <a:srgbClr val="92D050"/>
                </a:solidFill>
              </a:rPr>
              <a:t>&lt;!-- </a:t>
            </a:r>
            <a:r>
              <a:rPr lang="en-US" dirty="0">
                <a:solidFill>
                  <a:srgbClr val="92D050"/>
                </a:solidFill>
              </a:rPr>
              <a:t>directive: my-</a:t>
            </a:r>
            <a:r>
              <a:rPr lang="en-US" dirty="0" err="1">
                <a:solidFill>
                  <a:srgbClr val="92D050"/>
                </a:solidFill>
              </a:rPr>
              <a:t>dir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exp</a:t>
            </a:r>
            <a:r>
              <a:rPr lang="en-US" dirty="0">
                <a:solidFill>
                  <a:srgbClr val="92D050"/>
                </a:solidFill>
              </a:rPr>
              <a:t> --&gt; </a:t>
            </a:r>
            <a:endParaRPr lang="en-US" dirty="0">
              <a:solidFill>
                <a:srgbClr val="0093DD"/>
              </a:solidFill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solidFill>
                <a:srgbClr val="0093D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b="1" dirty="0"/>
              <a:t>Best Practice:</a:t>
            </a:r>
            <a:r>
              <a:rPr lang="en-US" dirty="0"/>
              <a:t> </a:t>
            </a:r>
            <a:r>
              <a:rPr lang="en-US" dirty="0" smtClean="0"/>
              <a:t>Always prefer </a:t>
            </a:r>
            <a:r>
              <a:rPr lang="en-US" dirty="0"/>
              <a:t>using directives </a:t>
            </a:r>
            <a:r>
              <a:rPr lang="en-US" dirty="0" smtClean="0"/>
              <a:t>as </a:t>
            </a:r>
            <a:r>
              <a:rPr lang="en-US" dirty="0" smtClean="0">
                <a:solidFill>
                  <a:srgbClr val="C00000"/>
                </a:solidFill>
              </a:rPr>
              <a:t>tag-name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attributes </a:t>
            </a:r>
            <a:r>
              <a:rPr lang="en-US" dirty="0"/>
              <a:t>over </a:t>
            </a:r>
            <a:r>
              <a:rPr lang="en-US" dirty="0">
                <a:solidFill>
                  <a:srgbClr val="92D050"/>
                </a:solidFill>
              </a:rPr>
              <a:t>comment</a:t>
            </a:r>
            <a:r>
              <a:rPr lang="en-US" dirty="0"/>
              <a:t> and </a:t>
            </a:r>
            <a:r>
              <a:rPr lang="en-US" dirty="0">
                <a:solidFill>
                  <a:srgbClr val="0093DD"/>
                </a:solidFill>
              </a:rPr>
              <a:t>class</a:t>
            </a:r>
            <a:r>
              <a:rPr lang="en-US" dirty="0"/>
              <a:t> names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753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 bwMode="auto">
          <a:xfrm>
            <a:off x="1914909" y="1183388"/>
            <a:ext cx="6418246" cy="5876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/>
              <a:t>Creating Directives and DDO: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34965" y="2314931"/>
            <a:ext cx="7168742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Much like Controllers the directives are registered as: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sz="1400" dirty="0" err="1" smtClean="0"/>
              <a:t>mod.directive</a:t>
            </a:r>
            <a:r>
              <a:rPr lang="en-US" sz="1400" dirty="0" smtClean="0"/>
              <a:t>(‘</a:t>
            </a:r>
            <a:r>
              <a:rPr lang="en-US" sz="1400" dirty="0" err="1" smtClean="0"/>
              <a:t>directiveName</a:t>
            </a:r>
            <a:r>
              <a:rPr lang="en-US" sz="1400" dirty="0" smtClean="0"/>
              <a:t>’, () =&gt; </a:t>
            </a:r>
            <a:r>
              <a:rPr lang="en-US" sz="1400" dirty="0"/>
              <a:t>{ 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/>
              <a:t>                  return </a:t>
            </a:r>
            <a:r>
              <a:rPr lang="en-US" sz="1400" dirty="0"/>
              <a:t>{ </a:t>
            </a:r>
            <a:endParaRPr lang="en-US" sz="1400" dirty="0" smtClean="0"/>
          </a:p>
          <a:p>
            <a:pPr algn="just">
              <a:lnSpc>
                <a:spcPct val="150000"/>
              </a:lnSpc>
            </a:pPr>
            <a:r>
              <a:rPr lang="en-US" sz="1400" dirty="0" smtClean="0"/>
              <a:t>                            template</a:t>
            </a:r>
            <a:r>
              <a:rPr lang="en-US" sz="1400" dirty="0"/>
              <a:t>: </a:t>
            </a:r>
            <a:r>
              <a:rPr lang="en-US" sz="1400" dirty="0" smtClean="0"/>
              <a:t>“</a:t>
            </a:r>
            <a:r>
              <a:rPr lang="en-US" sz="1400" dirty="0" smtClean="0">
                <a:solidFill>
                  <a:srgbClr val="0093DD"/>
                </a:solidFill>
              </a:rPr>
              <a:t>&lt;</a:t>
            </a:r>
            <a:r>
              <a:rPr lang="en-US" sz="1400" dirty="0" smtClean="0">
                <a:solidFill>
                  <a:srgbClr val="C00000"/>
                </a:solidFill>
              </a:rPr>
              <a:t>div</a:t>
            </a:r>
            <a:r>
              <a:rPr lang="en-US" sz="1400" dirty="0" smtClean="0">
                <a:solidFill>
                  <a:srgbClr val="0093DD"/>
                </a:solidFill>
              </a:rPr>
              <a:t>&gt;</a:t>
            </a:r>
            <a:r>
              <a:rPr lang="en-US" sz="1400" dirty="0" smtClean="0"/>
              <a:t> Hi from Directive </a:t>
            </a:r>
            <a:r>
              <a:rPr lang="en-US" sz="1400" dirty="0" smtClean="0">
                <a:solidFill>
                  <a:srgbClr val="0093DD"/>
                </a:solidFill>
              </a:rPr>
              <a:t>&lt;/</a:t>
            </a:r>
            <a:r>
              <a:rPr lang="en-US" sz="1400" dirty="0" smtClean="0">
                <a:solidFill>
                  <a:srgbClr val="C00000"/>
                </a:solidFill>
              </a:rPr>
              <a:t>div</a:t>
            </a:r>
            <a:r>
              <a:rPr lang="en-US" sz="1400" dirty="0" smtClean="0">
                <a:solidFill>
                  <a:srgbClr val="0093DD"/>
                </a:solidFill>
              </a:rPr>
              <a:t>&gt;</a:t>
            </a:r>
            <a:r>
              <a:rPr lang="en-US" sz="1400" dirty="0" smtClean="0"/>
              <a:t>”;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               };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/>
              <a:t> }); </a:t>
            </a:r>
          </a:p>
          <a:p>
            <a:pPr algn="ctr">
              <a:lnSpc>
                <a:spcPct val="150000"/>
              </a:lnSpc>
            </a:pPr>
            <a:r>
              <a:rPr lang="en-US" sz="1400" dirty="0" smtClean="0"/>
              <a:t>OR</a:t>
            </a:r>
          </a:p>
          <a:p>
            <a:pPr algn="just">
              <a:lnSpc>
                <a:spcPct val="150000"/>
              </a:lnSpc>
            </a:pPr>
            <a:r>
              <a:rPr lang="en-US" sz="1400" dirty="0" err="1" smtClean="0"/>
              <a:t>DirectiveClass</a:t>
            </a:r>
            <a:r>
              <a:rPr lang="en-US" sz="1400" dirty="0" smtClean="0"/>
              <a:t>{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/>
              <a:t>// all DDO properties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/>
              <a:t>}</a:t>
            </a:r>
          </a:p>
          <a:p>
            <a:pPr algn="just">
              <a:lnSpc>
                <a:spcPct val="150000"/>
              </a:lnSpc>
            </a:pPr>
            <a:r>
              <a:rPr lang="en-US" sz="1400" dirty="0" err="1" smtClean="0"/>
              <a:t>Mod.directive</a:t>
            </a:r>
            <a:r>
              <a:rPr lang="en-US" sz="1400" dirty="0" smtClean="0"/>
              <a:t>(‘</a:t>
            </a:r>
            <a:r>
              <a:rPr lang="en-US" sz="1400" dirty="0" err="1" smtClean="0"/>
              <a:t>directiveName</a:t>
            </a:r>
            <a:r>
              <a:rPr lang="en-US" sz="1400" dirty="0" smtClean="0"/>
              <a:t>’,()=&gt;{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/>
              <a:t>Return new </a:t>
            </a:r>
            <a:r>
              <a:rPr lang="en-US" sz="1400" dirty="0" err="1" smtClean="0"/>
              <a:t>DirectiveClass</a:t>
            </a:r>
            <a:r>
              <a:rPr lang="en-US" sz="1400" dirty="0" smtClean="0"/>
              <a:t>();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33478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3290</TotalTime>
  <Words>349</Words>
  <Application>Microsoft Office PowerPoint</Application>
  <PresentationFormat>On-screen Show (4:3)</PresentationFormat>
  <Paragraphs>68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1_Office Theme</vt:lpstr>
      <vt:lpstr>2_Office Theme</vt:lpstr>
      <vt:lpstr>AngularJS: Directives</vt:lpstr>
      <vt:lpstr>PowerPoint Presentation</vt:lpstr>
      <vt:lpstr>PowerPoint Presentation</vt:lpstr>
      <vt:lpstr>Directives: </vt:lpstr>
      <vt:lpstr>Custom Directives:</vt:lpstr>
      <vt:lpstr>How Angular recognizes a Directive?</vt:lpstr>
      <vt:lpstr>How Angular recognizes a Directive?</vt:lpstr>
      <vt:lpstr>Directive Types:</vt:lpstr>
      <vt:lpstr>Creating Directives and DDO:</vt:lpstr>
      <vt:lpstr>Example :</vt:lpstr>
      <vt:lpstr>PowerPoint Presentation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Komal Kadam</cp:lastModifiedBy>
  <cp:revision>416</cp:revision>
  <dcterms:created xsi:type="dcterms:W3CDTF">2009-07-20T04:26:09Z</dcterms:created>
  <dcterms:modified xsi:type="dcterms:W3CDTF">2016-06-16T05:41:27Z</dcterms:modified>
</cp:coreProperties>
</file>