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9" r:id="rId22"/>
    <p:sldId id="280" r:id="rId23"/>
    <p:sldId id="281" r:id="rId24"/>
    <p:sldId id="283" r:id="rId25"/>
    <p:sldId id="282" r:id="rId26"/>
    <p:sldId id="284" r:id="rId27"/>
    <p:sldId id="285" r:id="rId28"/>
    <p:sldId id="271"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51" autoAdjust="0"/>
    <p:restoredTop sz="92692" autoAdjust="0"/>
  </p:normalViewPr>
  <p:slideViewPr>
    <p:cSldViewPr snapToGrid="0">
      <p:cViewPr varScale="1">
        <p:scale>
          <a:sx n="74" d="100"/>
          <a:sy n="74" d="100"/>
        </p:scale>
        <p:origin x="53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SLIDES_API211550256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SLIDES_API211550256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aa9ee673db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aa9ee673db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aa9ee673db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aa9ee673db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a9ee673db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a9ee673db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a9ee673db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a9ee673db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a9ee673db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aa9ee673db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SLIDES_API211550256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SLIDES_API211550256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SLIDES_API211550256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SLIDES_API211550256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SLIDES_API211550256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SLIDES_API211550256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SLIDES_API817123335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SLIDES_API817123335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SLIDES_API149048688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SLIDES_API149048688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SLIDES_API149048688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SLIDES_API149048688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SLIDES_API149048688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SLIDES_API149048688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SLIDES_API149048688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SLIDES_API149048688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aa9ee673d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aa9ee673d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1">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2" name="Google Shape;13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13"/>
          <p:cNvSpPr txBox="1">
            <a:spLocks noGrp="1"/>
          </p:cNvSpPr>
          <p:nvPr>
            <p:ph type="body" idx="1"/>
          </p:nvPr>
        </p:nvSpPr>
        <p:spPr>
          <a:xfrm>
            <a:off x="632175" y="1717350"/>
            <a:ext cx="5520900" cy="26523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sz="13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134" name="Google Shape;13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35" name="Google Shape;135;p13"/>
          <p:cNvPicPr preferRelativeResize="0"/>
          <p:nvPr/>
        </p:nvPicPr>
        <p:blipFill rotWithShape="1">
          <a:blip r:embed="rId3">
            <a:alphaModFix/>
          </a:blip>
          <a:srcRect l="7871" r="447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_no_image">
  <p:cSld name="TITLE_1_2">
    <p:spTree>
      <p:nvGrpSpPr>
        <p:cNvPr id="1" name="Shape 136"/>
        <p:cNvGrpSpPr/>
        <p:nvPr/>
      </p:nvGrpSpPr>
      <p:grpSpPr>
        <a:xfrm>
          <a:off x="0" y="0"/>
          <a:ext cx="0" cy="0"/>
          <a:chOff x="0" y="0"/>
          <a:chExt cx="0" cy="0"/>
        </a:xfrm>
      </p:grpSpPr>
      <p:sp>
        <p:nvSpPr>
          <p:cNvPr id="137" name="Google Shape;13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8" name="Google Shape;138;p14"/>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139" name="Google Shape;139;p14"/>
          <p:cNvSpPr txBox="1">
            <a:spLocks noGrp="1"/>
          </p:cNvSpPr>
          <p:nvPr>
            <p:ph type="title"/>
          </p:nvPr>
        </p:nvSpPr>
        <p:spPr>
          <a:xfrm>
            <a:off x="632175" y="920625"/>
            <a:ext cx="64851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pic>
        <p:nvPicPr>
          <p:cNvPr id="140" name="Google Shape;140;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41" name="Google Shape;141;p14"/>
          <p:cNvSpPr txBox="1">
            <a:spLocks noGrp="1"/>
          </p:cNvSpPr>
          <p:nvPr>
            <p:ph type="subTitle" idx="1"/>
          </p:nvPr>
        </p:nvSpPr>
        <p:spPr>
          <a:xfrm>
            <a:off x="642700" y="1589400"/>
            <a:ext cx="6474600" cy="30309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42"/>
        <p:cNvGrpSpPr/>
        <p:nvPr/>
      </p:nvGrpSpPr>
      <p:grpSpPr>
        <a:xfrm>
          <a:off x="0" y="0"/>
          <a:ext cx="0" cy="0"/>
          <a:chOff x="0" y="0"/>
          <a:chExt cx="0" cy="0"/>
        </a:xfrm>
      </p:grpSpPr>
      <p:sp>
        <p:nvSpPr>
          <p:cNvPr id="143" name="Google Shape;14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pic>
        <p:nvPicPr>
          <p:cNvPr id="145" name="Google Shape;145;p15"/>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167100" y="31047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and Analysis of Scissor Lift Mechanism</a:t>
            </a:r>
            <a:endParaRPr dirty="0"/>
          </a:p>
        </p:txBody>
      </p:sp>
      <p:sp>
        <p:nvSpPr>
          <p:cNvPr id="151" name="Google Shape;151;p16"/>
          <p:cNvSpPr txBox="1">
            <a:spLocks noGrp="1"/>
          </p:cNvSpPr>
          <p:nvPr>
            <p:ph type="body" idx="1"/>
          </p:nvPr>
        </p:nvSpPr>
        <p:spPr>
          <a:xfrm>
            <a:off x="732150" y="1513793"/>
            <a:ext cx="7757223" cy="311016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900" dirty="0"/>
              <a:t>	Muhammad Faiq Nasir (201075)</a:t>
            </a:r>
          </a:p>
          <a:p>
            <a:pPr marL="0" lvl="0" indent="0" algn="l" rtl="0">
              <a:spcBef>
                <a:spcPts val="0"/>
              </a:spcBef>
              <a:spcAft>
                <a:spcPts val="1200"/>
              </a:spcAft>
              <a:buNone/>
            </a:pPr>
            <a:r>
              <a:rPr lang="en-US" sz="1900" dirty="0"/>
              <a:t>	Muhammad Waleed Tariq (201111)</a:t>
            </a:r>
          </a:p>
          <a:p>
            <a:pPr marL="0" lvl="0" indent="0" algn="l" rtl="0">
              <a:spcBef>
                <a:spcPts val="0"/>
              </a:spcBef>
              <a:spcAft>
                <a:spcPts val="1200"/>
              </a:spcAft>
              <a:buNone/>
            </a:pPr>
            <a:r>
              <a:rPr lang="en-US" sz="1900" dirty="0"/>
              <a:t>	Saud Mubashir (201147)</a:t>
            </a:r>
          </a:p>
          <a:p>
            <a:pPr marL="0" lvl="0" indent="0" algn="l" rtl="0">
              <a:spcBef>
                <a:spcPts val="0"/>
              </a:spcBef>
              <a:spcAft>
                <a:spcPts val="1200"/>
              </a:spcAft>
              <a:buNone/>
            </a:pPr>
            <a:r>
              <a:rPr lang="en-US" sz="1900" dirty="0"/>
              <a:t>					</a:t>
            </a:r>
            <a:r>
              <a:rPr lang="en-US" sz="2400" dirty="0"/>
              <a:t>Submitted To:</a:t>
            </a:r>
          </a:p>
          <a:p>
            <a:pPr marL="0" lvl="0" indent="0" algn="l" rtl="0">
              <a:spcBef>
                <a:spcPts val="0"/>
              </a:spcBef>
              <a:spcAft>
                <a:spcPts val="1200"/>
              </a:spcAft>
              <a:buNone/>
            </a:pPr>
            <a:r>
              <a:rPr lang="en-US" sz="2400" dirty="0"/>
              <a:t>						Dr. Imran Shah</a:t>
            </a:r>
          </a:p>
          <a:p>
            <a:pPr marL="0" lvl="0" indent="0" algn="l" rtl="0">
              <a:spcBef>
                <a:spcPts val="0"/>
              </a:spcBef>
              <a:spcAft>
                <a:spcPts val="1200"/>
              </a:spcAft>
              <a:buNone/>
            </a:pPr>
            <a:endParaRPr lang="en-US" sz="1900" dirty="0"/>
          </a:p>
          <a:p>
            <a:pPr marL="0" lvl="0" indent="0" algn="l" rtl="0">
              <a:spcBef>
                <a:spcPts val="0"/>
              </a:spcBef>
              <a:spcAft>
                <a:spcPts val="1200"/>
              </a:spcAft>
              <a:buNone/>
            </a:pP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17250"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Kinematic Analysis</a:t>
            </a:r>
            <a:endParaRPr/>
          </a:p>
        </p:txBody>
      </p:sp>
      <p:sp>
        <p:nvSpPr>
          <p:cNvPr id="221" name="Google Shape;221;p26"/>
          <p:cNvSpPr txBox="1">
            <a:spLocks noGrp="1"/>
          </p:cNvSpPr>
          <p:nvPr>
            <p:ph type="subTitle" idx="1"/>
          </p:nvPr>
        </p:nvSpPr>
        <p:spPr>
          <a:xfrm>
            <a:off x="642700" y="1056300"/>
            <a:ext cx="7230900" cy="3030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500"/>
              <a:t>Hydraulic cylinder:</a:t>
            </a:r>
            <a:endParaRPr sz="6500"/>
          </a:p>
          <a:p>
            <a:pPr marL="63500" marR="2070100" lvl="0" indent="0" algn="l" rtl="0">
              <a:lnSpc>
                <a:spcPct val="100000"/>
              </a:lnSpc>
              <a:spcBef>
                <a:spcPts val="1200"/>
              </a:spcBef>
              <a:spcAft>
                <a:spcPts val="0"/>
              </a:spcAft>
              <a:buNone/>
            </a:pPr>
            <a:r>
              <a:rPr lang="en" sz="6000">
                <a:latin typeface="Arial"/>
                <a:ea typeface="Arial"/>
                <a:cs typeface="Arial"/>
                <a:sym typeface="Arial"/>
              </a:rPr>
              <a:t>The hydraulic cylinder is mounted in an inclined position. The total load acting on the cylinder consists of:</a:t>
            </a:r>
            <a:endParaRPr sz="6000">
              <a:latin typeface="Arial"/>
              <a:ea typeface="Arial"/>
              <a:cs typeface="Arial"/>
              <a:sym typeface="Arial"/>
            </a:endParaRPr>
          </a:p>
          <a:p>
            <a:pPr marL="457200" lvl="0" indent="-323850" algn="l" rtl="0">
              <a:lnSpc>
                <a:spcPct val="100000"/>
              </a:lnSpc>
              <a:spcBef>
                <a:spcPts val="1200"/>
              </a:spcBef>
              <a:spcAft>
                <a:spcPts val="0"/>
              </a:spcAft>
              <a:buSzPct val="100000"/>
              <a:buFont typeface="Arial"/>
              <a:buChar char="●"/>
            </a:pPr>
            <a:r>
              <a:rPr lang="en" sz="6000">
                <a:latin typeface="Arial"/>
                <a:ea typeface="Arial"/>
                <a:cs typeface="Arial"/>
                <a:sym typeface="Arial"/>
              </a:rPr>
              <a:t>Mass to be put on the lift = 500 kg.</a:t>
            </a:r>
            <a:endParaRPr sz="6000">
              <a:latin typeface="Arial"/>
              <a:ea typeface="Arial"/>
              <a:cs typeface="Arial"/>
              <a:sym typeface="Arial"/>
            </a:endParaRPr>
          </a:p>
          <a:p>
            <a:pPr marL="0" lvl="0" indent="0" algn="l" rtl="0">
              <a:lnSpc>
                <a:spcPct val="100000"/>
              </a:lnSpc>
              <a:spcBef>
                <a:spcPts val="1200"/>
              </a:spcBef>
              <a:spcAft>
                <a:spcPts val="0"/>
              </a:spcAft>
              <a:buNone/>
            </a:pPr>
            <a:r>
              <a:rPr lang="en" sz="6000">
                <a:latin typeface="Arial"/>
                <a:ea typeface="Arial"/>
                <a:cs typeface="Arial"/>
                <a:sym typeface="Arial"/>
              </a:rPr>
              <a:t> Taking FOS = 1.5 for mass in pallet 3000 x 1.5 = 4500 kg</a:t>
            </a:r>
            <a:endParaRPr sz="6000">
              <a:latin typeface="Arial"/>
              <a:ea typeface="Arial"/>
              <a:cs typeface="Arial"/>
              <a:sym typeface="Arial"/>
            </a:endParaRPr>
          </a:p>
          <a:p>
            <a:pPr marL="457200" lvl="0" indent="-323850" algn="l" rtl="0">
              <a:lnSpc>
                <a:spcPct val="100000"/>
              </a:lnSpc>
              <a:spcBef>
                <a:spcPts val="1200"/>
              </a:spcBef>
              <a:spcAft>
                <a:spcPts val="0"/>
              </a:spcAft>
              <a:buSzPct val="100000"/>
              <a:buFont typeface="Arial"/>
              <a:buChar char="●"/>
            </a:pPr>
            <a:r>
              <a:rPr lang="en" sz="6000">
                <a:latin typeface="Arial"/>
                <a:ea typeface="Arial"/>
                <a:cs typeface="Arial"/>
                <a:sym typeface="Arial"/>
              </a:rPr>
              <a:t>Mass of top frame= 460 kg </a:t>
            </a:r>
            <a:endParaRPr sz="6000">
              <a:latin typeface="Arial"/>
              <a:ea typeface="Arial"/>
              <a:cs typeface="Arial"/>
              <a:sym typeface="Arial"/>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Mass of each scissor arm = 63.57 kg </a:t>
            </a:r>
            <a:endParaRPr sz="6000">
              <a:latin typeface="Arial"/>
              <a:ea typeface="Arial"/>
              <a:cs typeface="Arial"/>
              <a:sym typeface="Arial"/>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Total mass of four Scissor arms = 254.308 kg </a:t>
            </a:r>
            <a:endParaRPr sz="6000">
              <a:latin typeface="Arial"/>
              <a:ea typeface="Arial"/>
              <a:cs typeface="Arial"/>
              <a:sym typeface="Arial"/>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Mass of links of cylinder mounting = 8 kg </a:t>
            </a:r>
            <a:endParaRPr sz="6000">
              <a:latin typeface="Arial"/>
              <a:ea typeface="Arial"/>
              <a:cs typeface="Arial"/>
              <a:sym typeface="Arial"/>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Mass of cylinder = 18kg </a:t>
            </a:r>
            <a:endParaRPr sz="6000">
              <a:latin typeface="Arial"/>
              <a:ea typeface="Arial"/>
              <a:cs typeface="Arial"/>
              <a:sym typeface="Arial"/>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Total Mass = 5266.308 kg</a:t>
            </a:r>
            <a:endParaRPr sz="6000">
              <a:latin typeface="Times New Roman"/>
              <a:ea typeface="Times New Roman"/>
              <a:cs typeface="Times New Roman"/>
              <a:sym typeface="Times New Roman"/>
            </a:endParaRPr>
          </a:p>
          <a:p>
            <a:pPr marL="457200" lvl="0" indent="-323850" algn="l" rtl="0">
              <a:lnSpc>
                <a:spcPct val="100000"/>
              </a:lnSpc>
              <a:spcBef>
                <a:spcPts val="0"/>
              </a:spcBef>
              <a:spcAft>
                <a:spcPts val="0"/>
              </a:spcAft>
              <a:buSzPct val="100000"/>
              <a:buFont typeface="Arial"/>
              <a:buChar char="●"/>
            </a:pPr>
            <a:r>
              <a:rPr lang="en" sz="6000">
                <a:latin typeface="Arial"/>
                <a:ea typeface="Arial"/>
                <a:cs typeface="Arial"/>
                <a:sym typeface="Arial"/>
              </a:rPr>
              <a:t>Total load = 5266.308x 9.81 = 51662.48N</a:t>
            </a:r>
            <a:endParaRPr sz="6000">
              <a:latin typeface="Arial"/>
              <a:ea typeface="Arial"/>
              <a:cs typeface="Arial"/>
              <a:sym typeface="Arial"/>
            </a:endParaRPr>
          </a:p>
          <a:p>
            <a:pPr marL="317500" lvl="0" indent="-177800" algn="l" rtl="0">
              <a:lnSpc>
                <a:spcPct val="100000"/>
              </a:lnSpc>
              <a:spcBef>
                <a:spcPts val="300"/>
              </a:spcBef>
              <a:spcAft>
                <a:spcPts val="0"/>
              </a:spcAft>
              <a:buNone/>
            </a:pPr>
            <a:endParaRPr sz="4800">
              <a:latin typeface="Arial"/>
              <a:ea typeface="Arial"/>
              <a:cs typeface="Arial"/>
              <a:sym typeface="Arial"/>
            </a:endParaRPr>
          </a:p>
          <a:p>
            <a:pPr marL="0" lvl="0" indent="0" algn="l" rtl="0">
              <a:lnSpc>
                <a:spcPct val="100000"/>
              </a:lnSpc>
              <a:spcBef>
                <a:spcPts val="0"/>
              </a:spcBef>
              <a:spcAft>
                <a:spcPts val="1200"/>
              </a:spcAft>
              <a:buNone/>
            </a:pP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subTitle" idx="1"/>
          </p:nvPr>
        </p:nvSpPr>
        <p:spPr>
          <a:xfrm>
            <a:off x="201300" y="897100"/>
            <a:ext cx="8867400" cy="4159800"/>
          </a:xfrm>
          <a:prstGeom prst="rect">
            <a:avLst/>
          </a:prstGeom>
        </p:spPr>
        <p:txBody>
          <a:bodyPr spcFirstLastPara="1" wrap="square" lIns="91425" tIns="91425" rIns="91425" bIns="91425" anchor="t" anchorCtr="0">
            <a:noAutofit/>
          </a:bodyPr>
          <a:lstStyle/>
          <a:p>
            <a:pPr marL="63500" marR="1943100" lvl="0" indent="0" algn="just" rtl="0">
              <a:lnSpc>
                <a:spcPct val="100000"/>
              </a:lnSpc>
              <a:spcBef>
                <a:spcPts val="1600"/>
              </a:spcBef>
              <a:spcAft>
                <a:spcPts val="0"/>
              </a:spcAft>
              <a:buNone/>
            </a:pPr>
            <a:r>
              <a:rPr lang="en" sz="1400">
                <a:latin typeface="Arial"/>
                <a:ea typeface="Arial"/>
                <a:cs typeface="Arial"/>
                <a:sym typeface="Arial"/>
              </a:rPr>
              <a:t>For a scissor lift Force required to lift the load is dependent on, Angle of link with horizontal Mounting of cylinder on the links The length of the link.</a:t>
            </a:r>
            <a:endParaRPr sz="1400">
              <a:latin typeface="Arial"/>
              <a:ea typeface="Arial"/>
              <a:cs typeface="Arial"/>
              <a:sym typeface="Arial"/>
            </a:endParaRPr>
          </a:p>
          <a:p>
            <a:pPr marL="63500" lvl="0" indent="0" algn="l" rtl="0">
              <a:lnSpc>
                <a:spcPct val="100000"/>
              </a:lnSpc>
              <a:spcBef>
                <a:spcPts val="1200"/>
              </a:spcBef>
              <a:spcAft>
                <a:spcPts val="0"/>
              </a:spcAft>
              <a:buNone/>
            </a:pPr>
            <a:r>
              <a:rPr lang="en" sz="1400">
                <a:latin typeface="Arial"/>
                <a:ea typeface="Arial"/>
                <a:cs typeface="Arial"/>
                <a:sym typeface="Arial"/>
              </a:rPr>
              <a:t>Formula used </a:t>
            </a:r>
            <a:endParaRPr sz="1400">
              <a:latin typeface="Arial"/>
              <a:ea typeface="Arial"/>
              <a:cs typeface="Arial"/>
              <a:sym typeface="Arial"/>
            </a:endParaRPr>
          </a:p>
          <a:p>
            <a:pPr marL="63500" lvl="0" indent="0" algn="l" rtl="0">
              <a:lnSpc>
                <a:spcPct val="100000"/>
              </a:lnSpc>
              <a:spcBef>
                <a:spcPts val="1200"/>
              </a:spcBef>
              <a:spcAft>
                <a:spcPts val="0"/>
              </a:spcAft>
              <a:buNone/>
            </a:pPr>
            <a:r>
              <a:rPr lang="en" sz="1400">
                <a:latin typeface="Arial"/>
                <a:ea typeface="Arial"/>
                <a:cs typeface="Arial"/>
                <a:sym typeface="Arial"/>
              </a:rPr>
              <a:t>Where W = Load to be lifted </a:t>
            </a:r>
            <a:endParaRPr sz="1400">
              <a:latin typeface="Arial"/>
              <a:ea typeface="Arial"/>
              <a:cs typeface="Arial"/>
              <a:sym typeface="Arial"/>
            </a:endParaRPr>
          </a:p>
          <a:p>
            <a:pPr marL="101600" lvl="0" indent="0" algn="l" rtl="0">
              <a:lnSpc>
                <a:spcPct val="100000"/>
              </a:lnSpc>
              <a:spcBef>
                <a:spcPts val="1200"/>
              </a:spcBef>
              <a:spcAft>
                <a:spcPts val="0"/>
              </a:spcAft>
              <a:buNone/>
            </a:pPr>
            <a:r>
              <a:rPr lang="en" sz="1400" b="1">
                <a:latin typeface="Arial"/>
                <a:ea typeface="Arial"/>
                <a:cs typeface="Arial"/>
                <a:sym typeface="Arial"/>
              </a:rPr>
              <a:t>S= a2 + L2-2aLcos α </a:t>
            </a:r>
            <a:endParaRPr sz="1400" b="1">
              <a:latin typeface="Arial"/>
              <a:ea typeface="Arial"/>
              <a:cs typeface="Arial"/>
              <a:sym typeface="Arial"/>
            </a:endParaRPr>
          </a:p>
          <a:p>
            <a:pPr marL="63500" marR="2743200" lvl="0" indent="0" algn="l" rtl="0">
              <a:lnSpc>
                <a:spcPct val="100000"/>
              </a:lnSpc>
              <a:spcBef>
                <a:spcPts val="0"/>
              </a:spcBef>
              <a:spcAft>
                <a:spcPts val="0"/>
              </a:spcAft>
              <a:buNone/>
            </a:pPr>
            <a:r>
              <a:rPr lang="en" sz="1400">
                <a:latin typeface="Arial"/>
                <a:ea typeface="Arial"/>
                <a:cs typeface="Arial"/>
                <a:sym typeface="Arial"/>
              </a:rPr>
              <a:t>S = Distance between end points of the cylinder L= length of Scissor arm= 4.2 m</a:t>
            </a:r>
            <a:endParaRPr sz="1400">
              <a:latin typeface="Arial"/>
              <a:ea typeface="Arial"/>
              <a:cs typeface="Arial"/>
              <a:sym typeface="Arial"/>
            </a:endParaRPr>
          </a:p>
          <a:p>
            <a:pPr marL="63500" lvl="0" indent="0" algn="l" rtl="0">
              <a:lnSpc>
                <a:spcPct val="100000"/>
              </a:lnSpc>
              <a:spcBef>
                <a:spcPts val="0"/>
              </a:spcBef>
              <a:spcAft>
                <a:spcPts val="0"/>
              </a:spcAft>
              <a:buNone/>
            </a:pPr>
            <a:r>
              <a:rPr lang="en" sz="1400">
                <a:latin typeface="Arial"/>
                <a:ea typeface="Arial"/>
                <a:cs typeface="Arial"/>
                <a:sym typeface="Arial"/>
              </a:rPr>
              <a:t>α = angle of cylinder with horizontal </a:t>
            </a:r>
            <a:endParaRPr sz="1400">
              <a:latin typeface="Arial"/>
              <a:ea typeface="Arial"/>
              <a:cs typeface="Arial"/>
              <a:sym typeface="Arial"/>
            </a:endParaRPr>
          </a:p>
          <a:p>
            <a:pPr marL="63500" lvl="0" indent="0" algn="l" rtl="0">
              <a:lnSpc>
                <a:spcPct val="100000"/>
              </a:lnSpc>
              <a:spcBef>
                <a:spcPts val="1200"/>
              </a:spcBef>
              <a:spcAft>
                <a:spcPts val="0"/>
              </a:spcAft>
              <a:buNone/>
            </a:pPr>
            <a:r>
              <a:rPr lang="en" sz="1400">
                <a:latin typeface="Arial"/>
                <a:ea typeface="Arial"/>
                <a:cs typeface="Arial"/>
                <a:sym typeface="Arial"/>
              </a:rPr>
              <a:t>Now the maximum force will act on the cylinder. When the cylinder is in shut down position i.e., when the scissor links are closed.</a:t>
            </a:r>
            <a:endParaRPr sz="1400">
              <a:latin typeface="Arial"/>
              <a:ea typeface="Arial"/>
              <a:cs typeface="Arial"/>
              <a:sym typeface="Arial"/>
            </a:endParaRPr>
          </a:p>
          <a:p>
            <a:pPr marL="63500" marR="3086100" lvl="0" indent="0" algn="l" rtl="0">
              <a:lnSpc>
                <a:spcPct val="100000"/>
              </a:lnSpc>
              <a:spcBef>
                <a:spcPts val="1200"/>
              </a:spcBef>
              <a:spcAft>
                <a:spcPts val="0"/>
              </a:spcAft>
              <a:buNone/>
            </a:pPr>
            <a:r>
              <a:rPr lang="en" sz="1400">
                <a:latin typeface="Arial"/>
                <a:ea typeface="Arial"/>
                <a:cs typeface="Arial"/>
                <a:sym typeface="Arial"/>
              </a:rPr>
              <a:t>For calculations, we will consider α=30</a:t>
            </a:r>
            <a:r>
              <a:rPr lang="en" sz="1400" baseline="30000">
                <a:latin typeface="Arial"/>
                <a:ea typeface="Arial"/>
                <a:cs typeface="Arial"/>
                <a:sym typeface="Arial"/>
              </a:rPr>
              <a:t>0</a:t>
            </a:r>
            <a:r>
              <a:rPr lang="en" sz="1400">
                <a:latin typeface="Arial"/>
                <a:ea typeface="Arial"/>
                <a:cs typeface="Arial"/>
                <a:sym typeface="Arial"/>
              </a:rPr>
              <a:t> Now substituting α= 30</a:t>
            </a:r>
            <a:r>
              <a:rPr lang="en" sz="1400" baseline="30000">
                <a:latin typeface="Arial"/>
                <a:ea typeface="Arial"/>
                <a:cs typeface="Arial"/>
                <a:sym typeface="Arial"/>
              </a:rPr>
              <a:t>0</a:t>
            </a:r>
            <a:r>
              <a:rPr lang="en" sz="1400">
                <a:latin typeface="Arial"/>
                <a:ea typeface="Arial"/>
                <a:cs typeface="Arial"/>
                <a:sym typeface="Arial"/>
              </a:rPr>
              <a:t>,</a:t>
            </a:r>
            <a:endParaRPr sz="1400">
              <a:latin typeface="Arial"/>
              <a:ea typeface="Arial"/>
              <a:cs typeface="Arial"/>
              <a:sym typeface="Arial"/>
            </a:endParaRPr>
          </a:p>
          <a:p>
            <a:pPr marL="63500" lvl="0" indent="0" algn="l" rtl="0">
              <a:lnSpc>
                <a:spcPct val="100000"/>
              </a:lnSpc>
              <a:spcBef>
                <a:spcPts val="0"/>
              </a:spcBef>
              <a:spcAft>
                <a:spcPts val="0"/>
              </a:spcAft>
              <a:buNone/>
            </a:pPr>
            <a:r>
              <a:rPr lang="en" sz="1400">
                <a:latin typeface="Arial"/>
                <a:ea typeface="Arial"/>
                <a:cs typeface="Arial"/>
                <a:sym typeface="Arial"/>
              </a:rPr>
              <a:t>F=51662.48 N </a:t>
            </a:r>
            <a:endParaRPr sz="1400">
              <a:latin typeface="Arial"/>
              <a:ea typeface="Arial"/>
              <a:cs typeface="Arial"/>
              <a:sym typeface="Arial"/>
            </a:endParaRPr>
          </a:p>
          <a:p>
            <a:pPr marL="63500" marR="2743200" lvl="0" indent="0" algn="l" rtl="0">
              <a:lnSpc>
                <a:spcPct val="100000"/>
              </a:lnSpc>
              <a:spcBef>
                <a:spcPts val="0"/>
              </a:spcBef>
              <a:spcAft>
                <a:spcPts val="0"/>
              </a:spcAft>
              <a:buNone/>
            </a:pPr>
            <a:r>
              <a:rPr lang="en" sz="1400">
                <a:latin typeface="Arial"/>
                <a:ea typeface="Arial"/>
                <a:cs typeface="Arial"/>
                <a:sym typeface="Arial"/>
              </a:rPr>
              <a:t>Selecting 70 mm bore diameter of the cylinder Area of the bore of the cylinder</a:t>
            </a:r>
            <a:endParaRPr sz="1400">
              <a:latin typeface="Arial"/>
              <a:ea typeface="Arial"/>
              <a:cs typeface="Arial"/>
              <a:sym typeface="Arial"/>
            </a:endParaRPr>
          </a:p>
          <a:p>
            <a:pPr marL="63500" lvl="0" indent="0" algn="l" rtl="0">
              <a:lnSpc>
                <a:spcPct val="100000"/>
              </a:lnSpc>
              <a:spcBef>
                <a:spcPts val="0"/>
              </a:spcBef>
              <a:spcAft>
                <a:spcPts val="0"/>
              </a:spcAft>
              <a:buNone/>
            </a:pPr>
            <a:r>
              <a:rPr lang="en" sz="1400">
                <a:latin typeface="Arial"/>
                <a:ea typeface="Arial"/>
                <a:cs typeface="Arial"/>
                <a:sym typeface="Arial"/>
              </a:rPr>
              <a:t>A = (3.14×70</a:t>
            </a:r>
            <a:r>
              <a:rPr lang="en" sz="1400" baseline="30000">
                <a:latin typeface="Arial"/>
                <a:ea typeface="Arial"/>
                <a:cs typeface="Arial"/>
                <a:sym typeface="Arial"/>
              </a:rPr>
              <a:t>2</a:t>
            </a:r>
            <a:r>
              <a:rPr lang="en" sz="1400">
                <a:latin typeface="Arial"/>
                <a:ea typeface="Arial"/>
                <a:cs typeface="Arial"/>
                <a:sym typeface="Arial"/>
              </a:rPr>
              <a:t>)/2=3848mm</a:t>
            </a:r>
            <a:r>
              <a:rPr lang="en" sz="1400" baseline="30000">
                <a:latin typeface="Arial"/>
                <a:ea typeface="Arial"/>
                <a:cs typeface="Arial"/>
                <a:sym typeface="Arial"/>
              </a:rPr>
              <a:t>2</a:t>
            </a:r>
            <a:r>
              <a:rPr lang="en"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1200"/>
              </a:spcAft>
              <a:buNone/>
            </a:pPr>
            <a:endParaRPr sz="1400"/>
          </a:p>
        </p:txBody>
      </p:sp>
      <p:sp>
        <p:nvSpPr>
          <p:cNvPr id="227" name="Google Shape;227;p27"/>
          <p:cNvSpPr txBox="1">
            <a:spLocks noGrp="1"/>
          </p:cNvSpPr>
          <p:nvPr>
            <p:ph type="title"/>
          </p:nvPr>
        </p:nvSpPr>
        <p:spPr>
          <a:xfrm>
            <a:off x="1217250"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Kinematic Analysis</a:t>
            </a:r>
            <a:endParaRPr/>
          </a:p>
        </p:txBody>
      </p:sp>
      <p:sp>
        <p:nvSpPr>
          <p:cNvPr id="228" name="Google Shape;228;p27"/>
          <p:cNvSpPr txBox="1"/>
          <p:nvPr/>
        </p:nvSpPr>
        <p:spPr>
          <a:xfrm>
            <a:off x="6343975" y="4129025"/>
            <a:ext cx="2507400" cy="777300"/>
          </a:xfrm>
          <a:prstGeom prst="rect">
            <a:avLst/>
          </a:prstGeom>
          <a:noFill/>
          <a:ln>
            <a:noFill/>
          </a:ln>
        </p:spPr>
        <p:txBody>
          <a:bodyPr spcFirstLastPara="1" wrap="square" lIns="91425" tIns="91425" rIns="91425" bIns="91425" anchor="t" anchorCtr="0">
            <a:noAutofit/>
          </a:bodyPr>
          <a:lstStyle/>
          <a:p>
            <a:pPr marL="63500" lvl="0" indent="0" algn="l" rtl="0">
              <a:spcBef>
                <a:spcPts val="1200"/>
              </a:spcBef>
              <a:spcAft>
                <a:spcPts val="1200"/>
              </a:spcAft>
              <a:buNone/>
            </a:pPr>
            <a:r>
              <a:rPr lang="en">
                <a:solidFill>
                  <a:schemeClr val="lt1"/>
                </a:solidFill>
              </a:rPr>
              <a:t>Pressure=(Force/Area) = (51662.48/3848×10</a:t>
            </a:r>
            <a:r>
              <a:rPr lang="en" baseline="30000">
                <a:solidFill>
                  <a:schemeClr val="lt1"/>
                </a:solidFill>
              </a:rPr>
              <a:t>6</a:t>
            </a:r>
            <a:r>
              <a:rPr lang="en">
                <a:solidFill>
                  <a:schemeClr val="lt1"/>
                </a:solidFill>
              </a:rPr>
              <a:t>) = 134.2 bar</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339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Forces on Beam</a:t>
            </a:r>
            <a:endParaRPr/>
          </a:p>
        </p:txBody>
      </p:sp>
      <p:sp>
        <p:nvSpPr>
          <p:cNvPr id="234" name="Google Shape;234;p28"/>
          <p:cNvSpPr txBox="1">
            <a:spLocks noGrp="1"/>
          </p:cNvSpPr>
          <p:nvPr>
            <p:ph type="subTitle" idx="1"/>
          </p:nvPr>
        </p:nvSpPr>
        <p:spPr>
          <a:xfrm>
            <a:off x="327175" y="997400"/>
            <a:ext cx="4856100" cy="4084500"/>
          </a:xfrm>
          <a:prstGeom prst="rect">
            <a:avLst/>
          </a:prstGeom>
        </p:spPr>
        <p:txBody>
          <a:bodyPr spcFirstLastPara="1" wrap="square" lIns="91425" tIns="91425" rIns="91425" bIns="91425" anchor="t" anchorCtr="0">
            <a:noAutofit/>
          </a:bodyPr>
          <a:lstStyle/>
          <a:p>
            <a:pPr marL="63500" lvl="0" indent="0" algn="just" rtl="0">
              <a:lnSpc>
                <a:spcPct val="100000"/>
              </a:lnSpc>
              <a:spcBef>
                <a:spcPts val="800"/>
              </a:spcBef>
              <a:spcAft>
                <a:spcPts val="0"/>
              </a:spcAft>
              <a:buSzPts val="440"/>
              <a:buNone/>
            </a:pPr>
            <a:r>
              <a:rPr lang="en" sz="1200" dirty="0">
                <a:latin typeface="Arial"/>
                <a:ea typeface="Arial"/>
                <a:cs typeface="Arial"/>
                <a:sym typeface="Arial"/>
              </a:rPr>
              <a:t>The force acting on the beam are:</a:t>
            </a:r>
            <a:endParaRPr sz="1200" dirty="0">
              <a:latin typeface="Arial"/>
              <a:ea typeface="Arial"/>
              <a:cs typeface="Arial"/>
              <a:sym typeface="Arial"/>
            </a:endParaRPr>
          </a:p>
          <a:p>
            <a:pPr marL="0" lvl="0" indent="0" algn="l" rtl="0">
              <a:lnSpc>
                <a:spcPct val="100000"/>
              </a:lnSpc>
              <a:spcBef>
                <a:spcPts val="800"/>
              </a:spcBef>
              <a:spcAft>
                <a:spcPts val="0"/>
              </a:spcAft>
              <a:buSzPts val="440"/>
              <a:buNone/>
            </a:pPr>
            <a:r>
              <a:rPr lang="en" sz="1200" dirty="0">
                <a:latin typeface="Arial"/>
                <a:ea typeface="Arial"/>
                <a:cs typeface="Arial"/>
                <a:sym typeface="Arial"/>
              </a:rPr>
              <a:t> a)      The reaction offered by the base to the roller, RA resolved into 2 components.</a:t>
            </a:r>
            <a:endParaRPr sz="1200" dirty="0">
              <a:latin typeface="Arial"/>
              <a:ea typeface="Arial"/>
              <a:cs typeface="Arial"/>
              <a:sym typeface="Arial"/>
            </a:endParaRPr>
          </a:p>
          <a:p>
            <a:pPr marL="0" lvl="0" indent="0" algn="l" rtl="0">
              <a:lnSpc>
                <a:spcPct val="100000"/>
              </a:lnSpc>
              <a:spcBef>
                <a:spcPts val="1200"/>
              </a:spcBef>
              <a:spcAft>
                <a:spcPts val="0"/>
              </a:spcAft>
              <a:buSzPts val="440"/>
              <a:buNone/>
            </a:pPr>
            <a:r>
              <a:rPr lang="en" sz="1200" dirty="0">
                <a:latin typeface="Arial"/>
                <a:ea typeface="Arial"/>
                <a:cs typeface="Arial"/>
                <a:sym typeface="Arial"/>
              </a:rPr>
              <a:t> b)  	The reaction offered by the intermediate pin, HB, VB.</a:t>
            </a:r>
            <a:endParaRPr sz="1200" dirty="0">
              <a:latin typeface="Arial"/>
              <a:ea typeface="Arial"/>
              <a:cs typeface="Arial"/>
              <a:sym typeface="Arial"/>
            </a:endParaRPr>
          </a:p>
          <a:p>
            <a:pPr marL="0" lvl="0" indent="0" algn="l" rtl="0">
              <a:lnSpc>
                <a:spcPct val="100000"/>
              </a:lnSpc>
              <a:spcBef>
                <a:spcPts val="1200"/>
              </a:spcBef>
              <a:spcAft>
                <a:spcPts val="0"/>
              </a:spcAft>
              <a:buSzPts val="440"/>
              <a:buNone/>
            </a:pPr>
            <a:r>
              <a:rPr lang="en" sz="1200" dirty="0">
                <a:latin typeface="Arial"/>
                <a:ea typeface="Arial"/>
                <a:cs typeface="Arial"/>
                <a:sym typeface="Arial"/>
              </a:rPr>
              <a:t> The force due to (Payload + Platform weight) resolved into two components, along with the length of the arms and perpendicular to the length of the scissor arm.</a:t>
            </a:r>
            <a:endParaRPr sz="1200" dirty="0">
              <a:latin typeface="Arial"/>
              <a:ea typeface="Arial"/>
              <a:cs typeface="Arial"/>
              <a:sym typeface="Arial"/>
            </a:endParaRPr>
          </a:p>
          <a:p>
            <a:pPr marL="63500" lvl="0" indent="0" algn="just" rtl="0">
              <a:lnSpc>
                <a:spcPct val="100000"/>
              </a:lnSpc>
              <a:spcBef>
                <a:spcPts val="1200"/>
              </a:spcBef>
              <a:spcAft>
                <a:spcPts val="0"/>
              </a:spcAft>
              <a:buSzPts val="440"/>
              <a:buNone/>
            </a:pPr>
            <a:r>
              <a:rPr lang="en" sz="1200" dirty="0">
                <a:latin typeface="Arial"/>
                <a:ea typeface="Arial"/>
                <a:cs typeface="Arial"/>
                <a:sym typeface="Arial"/>
              </a:rPr>
              <a:t>Now Let, </a:t>
            </a:r>
            <a:endParaRPr sz="1200" dirty="0">
              <a:latin typeface="Arial"/>
              <a:ea typeface="Arial"/>
              <a:cs typeface="Arial"/>
              <a:sym typeface="Arial"/>
            </a:endParaRPr>
          </a:p>
          <a:p>
            <a:pPr marL="63500" lvl="0" indent="0" algn="just" rtl="0">
              <a:lnSpc>
                <a:spcPct val="100000"/>
              </a:lnSpc>
              <a:spcBef>
                <a:spcPts val="1200"/>
              </a:spcBef>
              <a:spcAft>
                <a:spcPts val="0"/>
              </a:spcAft>
              <a:buSzPts val="440"/>
              <a:buNone/>
            </a:pPr>
            <a:r>
              <a:rPr lang="en" sz="1200" dirty="0">
                <a:latin typeface="Arial"/>
                <a:ea typeface="Arial"/>
                <a:cs typeface="Arial"/>
                <a:sym typeface="Arial"/>
              </a:rPr>
              <a:t>Hy0 =Mass applied on the lift = </a:t>
            </a:r>
            <a:r>
              <a:rPr lang="en" sz="1200" b="1" dirty="0">
                <a:latin typeface="Arial"/>
                <a:ea typeface="Arial"/>
                <a:cs typeface="Arial"/>
                <a:sym typeface="Arial"/>
              </a:rPr>
              <a:t>4500kg </a:t>
            </a:r>
            <a:endParaRPr sz="1200" b="1" dirty="0">
              <a:latin typeface="Arial"/>
              <a:ea typeface="Arial"/>
              <a:cs typeface="Arial"/>
              <a:sym typeface="Arial"/>
            </a:endParaRPr>
          </a:p>
          <a:p>
            <a:pPr marL="63500" lvl="0" indent="0" algn="just" rtl="0">
              <a:lnSpc>
                <a:spcPct val="100000"/>
              </a:lnSpc>
              <a:spcBef>
                <a:spcPts val="1200"/>
              </a:spcBef>
              <a:spcAft>
                <a:spcPts val="0"/>
              </a:spcAft>
              <a:buSzPts val="440"/>
              <a:buNone/>
            </a:pPr>
            <a:r>
              <a:rPr lang="en" sz="1200" dirty="0">
                <a:latin typeface="Arial"/>
                <a:ea typeface="Arial"/>
                <a:cs typeface="Arial"/>
                <a:sym typeface="Arial"/>
              </a:rPr>
              <a:t>B=Mass of the lift which the cylinder needs to lift = </a:t>
            </a:r>
            <a:r>
              <a:rPr lang="en" sz="1200" b="1" dirty="0">
                <a:latin typeface="Arial"/>
                <a:ea typeface="Arial"/>
                <a:cs typeface="Arial"/>
                <a:sym typeface="Arial"/>
              </a:rPr>
              <a:t>766.308kg </a:t>
            </a:r>
            <a:endParaRPr sz="1200" b="1" dirty="0">
              <a:latin typeface="Arial"/>
              <a:ea typeface="Arial"/>
              <a:cs typeface="Arial"/>
              <a:sym typeface="Arial"/>
            </a:endParaRPr>
          </a:p>
          <a:p>
            <a:pPr marL="63500" lvl="0" indent="0" algn="just" rtl="0">
              <a:lnSpc>
                <a:spcPct val="100000"/>
              </a:lnSpc>
              <a:spcBef>
                <a:spcPts val="1200"/>
              </a:spcBef>
              <a:spcAft>
                <a:spcPts val="0"/>
              </a:spcAft>
              <a:buSzPts val="440"/>
              <a:buNone/>
            </a:pPr>
            <a:r>
              <a:rPr lang="en" sz="1200" dirty="0">
                <a:latin typeface="Arial"/>
                <a:ea typeface="Arial"/>
                <a:cs typeface="Arial"/>
                <a:sym typeface="Arial"/>
              </a:rPr>
              <a:t>Hyi=Total weight = </a:t>
            </a:r>
            <a:r>
              <a:rPr lang="en" sz="1200" b="1" dirty="0">
                <a:latin typeface="Arial"/>
                <a:ea typeface="Arial"/>
                <a:cs typeface="Arial"/>
                <a:sym typeface="Arial"/>
              </a:rPr>
              <a:t>51662.48N </a:t>
            </a:r>
            <a:endParaRPr sz="1200" b="1" dirty="0">
              <a:latin typeface="Arial"/>
              <a:ea typeface="Arial"/>
              <a:cs typeface="Arial"/>
              <a:sym typeface="Arial"/>
            </a:endParaRPr>
          </a:p>
          <a:p>
            <a:pPr marL="63500" marR="2387600" lvl="0" indent="0" algn="l" rtl="0">
              <a:lnSpc>
                <a:spcPct val="100000"/>
              </a:lnSpc>
              <a:spcBef>
                <a:spcPts val="1200"/>
              </a:spcBef>
              <a:spcAft>
                <a:spcPts val="0"/>
              </a:spcAft>
              <a:buSzPts val="440"/>
              <a:buNone/>
            </a:pPr>
            <a:r>
              <a:rPr lang="en" sz="1200" dirty="0">
                <a:latin typeface="Arial"/>
                <a:ea typeface="Arial"/>
                <a:cs typeface="Arial"/>
                <a:sym typeface="Arial"/>
              </a:rPr>
              <a:t>W= force per unit length of scissor arm =1/2×base×w Hyi = 51662.48N</a:t>
            </a:r>
            <a:endParaRPr sz="1200" dirty="0">
              <a:latin typeface="Arial"/>
              <a:ea typeface="Arial"/>
              <a:cs typeface="Arial"/>
              <a:sym typeface="Arial"/>
            </a:endParaRPr>
          </a:p>
          <a:p>
            <a:pPr marL="63500" marR="2387600" lvl="0" indent="0" algn="l" rtl="0">
              <a:lnSpc>
                <a:spcPct val="100000"/>
              </a:lnSpc>
              <a:spcBef>
                <a:spcPts val="0"/>
              </a:spcBef>
              <a:spcAft>
                <a:spcPts val="0"/>
              </a:spcAft>
              <a:buSzPts val="440"/>
              <a:buNone/>
            </a:pPr>
            <a:r>
              <a:rPr lang="en" sz="1200" dirty="0">
                <a:latin typeface="Arial"/>
                <a:ea typeface="Arial"/>
                <a:cs typeface="Arial"/>
                <a:sym typeface="Arial"/>
              </a:rPr>
              <a:t>Hyi/4= 12915.62N</a:t>
            </a:r>
            <a:endParaRPr sz="1200" dirty="0"/>
          </a:p>
        </p:txBody>
      </p:sp>
      <p:sp>
        <p:nvSpPr>
          <p:cNvPr id="235" name="Google Shape;235;p28"/>
          <p:cNvSpPr txBox="1"/>
          <p:nvPr/>
        </p:nvSpPr>
        <p:spPr>
          <a:xfrm>
            <a:off x="5265675" y="1145000"/>
            <a:ext cx="4304700" cy="3936900"/>
          </a:xfrm>
          <a:prstGeom prst="rect">
            <a:avLst/>
          </a:prstGeom>
          <a:noFill/>
          <a:ln>
            <a:noFill/>
          </a:ln>
        </p:spPr>
        <p:txBody>
          <a:bodyPr spcFirstLastPara="1" wrap="square" lIns="91425" tIns="91425" rIns="91425" bIns="91425" anchor="t" anchorCtr="0">
            <a:noAutofit/>
          </a:bodyPr>
          <a:lstStyle/>
          <a:p>
            <a:pPr marL="63500" lvl="0" indent="0" algn="l" rtl="0">
              <a:lnSpc>
                <a:spcPct val="100000"/>
              </a:lnSpc>
              <a:spcBef>
                <a:spcPts val="400"/>
              </a:spcBef>
              <a:spcAft>
                <a:spcPts val="0"/>
              </a:spcAft>
              <a:buNone/>
            </a:pPr>
            <a:r>
              <a:rPr lang="en" sz="1200">
                <a:solidFill>
                  <a:schemeClr val="lt1"/>
                </a:solidFill>
              </a:rPr>
              <a:t>12915.62 Cos (30</a:t>
            </a:r>
            <a:r>
              <a:rPr lang="en" sz="1200" baseline="30000">
                <a:solidFill>
                  <a:schemeClr val="lt1"/>
                </a:solidFill>
              </a:rPr>
              <a:t>0</a:t>
            </a:r>
            <a:r>
              <a:rPr lang="en" sz="1200">
                <a:solidFill>
                  <a:schemeClr val="lt1"/>
                </a:solidFill>
              </a:rPr>
              <a:t>) = </a:t>
            </a:r>
            <a:r>
              <a:rPr lang="en" sz="1200" b="1">
                <a:solidFill>
                  <a:schemeClr val="lt1"/>
                </a:solidFill>
              </a:rPr>
              <a:t>11184.71N</a:t>
            </a:r>
            <a:endParaRPr sz="1200" b="1">
              <a:solidFill>
                <a:schemeClr val="lt1"/>
              </a:solidFill>
            </a:endParaRPr>
          </a:p>
          <a:p>
            <a:pPr marL="63500" lvl="0" indent="0" algn="l" rtl="0">
              <a:lnSpc>
                <a:spcPct val="100000"/>
              </a:lnSpc>
              <a:spcBef>
                <a:spcPts val="400"/>
              </a:spcBef>
              <a:spcAft>
                <a:spcPts val="0"/>
              </a:spcAft>
              <a:buNone/>
            </a:pPr>
            <a:r>
              <a:rPr lang="en" sz="1200">
                <a:solidFill>
                  <a:schemeClr val="lt1"/>
                </a:solidFill>
              </a:rPr>
              <a:t>12915.62 Sin (30</a:t>
            </a:r>
            <a:r>
              <a:rPr lang="en" sz="1200" baseline="30000">
                <a:solidFill>
                  <a:schemeClr val="lt1"/>
                </a:solidFill>
              </a:rPr>
              <a:t>0</a:t>
            </a:r>
            <a:r>
              <a:rPr lang="en" sz="1200">
                <a:solidFill>
                  <a:schemeClr val="lt1"/>
                </a:solidFill>
              </a:rPr>
              <a:t>) = </a:t>
            </a:r>
            <a:r>
              <a:rPr lang="en" sz="1200" b="1">
                <a:solidFill>
                  <a:schemeClr val="lt1"/>
                </a:solidFill>
              </a:rPr>
              <a:t>6457.5N </a:t>
            </a:r>
            <a:endParaRPr sz="1200" b="1">
              <a:solidFill>
                <a:schemeClr val="lt1"/>
              </a:solidFill>
            </a:endParaRPr>
          </a:p>
          <a:p>
            <a:pPr marL="63500" lvl="0" indent="0" algn="l" rtl="0">
              <a:lnSpc>
                <a:spcPct val="100000"/>
              </a:lnSpc>
              <a:spcBef>
                <a:spcPts val="400"/>
              </a:spcBef>
              <a:spcAft>
                <a:spcPts val="0"/>
              </a:spcAft>
              <a:buNone/>
            </a:pPr>
            <a:r>
              <a:rPr lang="en" sz="1200">
                <a:solidFill>
                  <a:schemeClr val="lt1"/>
                </a:solidFill>
              </a:rPr>
              <a:t>Now 11184.71= (1/2) ×2100×W</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63500" lvl="0" indent="0" algn="l" rtl="0">
              <a:lnSpc>
                <a:spcPct val="100000"/>
              </a:lnSpc>
              <a:spcBef>
                <a:spcPts val="400"/>
              </a:spcBef>
              <a:spcAft>
                <a:spcPts val="0"/>
              </a:spcAft>
              <a:buNone/>
            </a:pPr>
            <a:r>
              <a:rPr lang="en" sz="1200">
                <a:solidFill>
                  <a:schemeClr val="lt1"/>
                </a:solidFill>
              </a:rPr>
              <a:t>W=</a:t>
            </a:r>
            <a:r>
              <a:rPr lang="en" sz="1200" b="1">
                <a:solidFill>
                  <a:schemeClr val="lt1"/>
                </a:solidFill>
              </a:rPr>
              <a:t>10.65N/mm</a:t>
            </a:r>
            <a:endParaRPr sz="1200" b="1">
              <a:solidFill>
                <a:schemeClr val="lt1"/>
              </a:solidFill>
            </a:endParaRPr>
          </a:p>
          <a:p>
            <a:pPr marL="63500" lvl="0" indent="0" algn="l" rtl="0">
              <a:lnSpc>
                <a:spcPct val="100000"/>
              </a:lnSpc>
              <a:spcBef>
                <a:spcPts val="400"/>
              </a:spcBef>
              <a:spcAft>
                <a:spcPts val="0"/>
              </a:spcAft>
              <a:buNone/>
            </a:pPr>
            <a:r>
              <a:rPr lang="en" sz="1100">
                <a:solidFill>
                  <a:schemeClr val="lt1"/>
                </a:solidFill>
              </a:rPr>
              <a:t>Taking moment of Point A, </a:t>
            </a:r>
            <a:endParaRPr sz="1100">
              <a:solidFill>
                <a:schemeClr val="lt1"/>
              </a:solidFill>
            </a:endParaRPr>
          </a:p>
          <a:p>
            <a:pPr marL="63500" lvl="0" indent="0" algn="l" rtl="0">
              <a:lnSpc>
                <a:spcPct val="100000"/>
              </a:lnSpc>
              <a:spcBef>
                <a:spcPts val="400"/>
              </a:spcBef>
              <a:spcAft>
                <a:spcPts val="0"/>
              </a:spcAft>
              <a:buNone/>
            </a:pPr>
            <a:r>
              <a:rPr lang="en" sz="1100">
                <a:solidFill>
                  <a:schemeClr val="lt1"/>
                </a:solidFill>
              </a:rPr>
              <a:t>V</a:t>
            </a:r>
            <a:r>
              <a:rPr lang="en" sz="800">
                <a:solidFill>
                  <a:schemeClr val="lt1"/>
                </a:solidFill>
              </a:rPr>
              <a:t>B</a:t>
            </a:r>
            <a:r>
              <a:rPr lang="en" sz="1100">
                <a:solidFill>
                  <a:schemeClr val="lt1"/>
                </a:solidFill>
              </a:rPr>
              <a:t>×2100 – [(11184.71×2100×2/3)]</a:t>
            </a:r>
            <a:endParaRPr sz="1100">
              <a:solidFill>
                <a:schemeClr val="lt1"/>
              </a:solidFill>
            </a:endParaRPr>
          </a:p>
          <a:p>
            <a:pPr marL="0" lvl="0" indent="0" algn="l" rtl="0">
              <a:lnSpc>
                <a:spcPct val="100000"/>
              </a:lnSpc>
              <a:spcBef>
                <a:spcPts val="800"/>
              </a:spcBef>
              <a:spcAft>
                <a:spcPts val="0"/>
              </a:spcAft>
              <a:buNone/>
            </a:pPr>
            <a:r>
              <a:rPr lang="en" sz="1100" b="1">
                <a:solidFill>
                  <a:schemeClr val="lt1"/>
                </a:solidFill>
              </a:rPr>
              <a:t> </a:t>
            </a:r>
            <a:r>
              <a:rPr lang="en" sz="1100">
                <a:solidFill>
                  <a:schemeClr val="lt1"/>
                </a:solidFill>
              </a:rPr>
              <a:t>Therefore,</a:t>
            </a:r>
            <a:endParaRPr sz="1100">
              <a:solidFill>
                <a:schemeClr val="lt1"/>
              </a:solidFill>
            </a:endParaRPr>
          </a:p>
          <a:p>
            <a:pPr marL="63500" lvl="0" indent="0" algn="l" rtl="0">
              <a:lnSpc>
                <a:spcPct val="100000"/>
              </a:lnSpc>
              <a:spcBef>
                <a:spcPts val="1200"/>
              </a:spcBef>
              <a:spcAft>
                <a:spcPts val="0"/>
              </a:spcAft>
              <a:buNone/>
            </a:pPr>
            <a:r>
              <a:rPr lang="en" sz="1200">
                <a:solidFill>
                  <a:schemeClr val="lt1"/>
                </a:solidFill>
              </a:rPr>
              <a:t>V</a:t>
            </a:r>
            <a:r>
              <a:rPr lang="en" sz="800">
                <a:solidFill>
                  <a:schemeClr val="lt1"/>
                </a:solidFill>
              </a:rPr>
              <a:t>B </a:t>
            </a:r>
            <a:r>
              <a:rPr lang="en" sz="1200">
                <a:solidFill>
                  <a:schemeClr val="lt1"/>
                </a:solidFill>
              </a:rPr>
              <a:t>= </a:t>
            </a:r>
            <a:r>
              <a:rPr lang="en" sz="1200" b="1">
                <a:solidFill>
                  <a:schemeClr val="lt1"/>
                </a:solidFill>
              </a:rPr>
              <a:t>7456.47N</a:t>
            </a:r>
            <a:r>
              <a:rPr lang="en" sz="1100" b="1">
                <a:solidFill>
                  <a:schemeClr val="lt1"/>
                </a:solidFill>
              </a:rPr>
              <a:t> </a:t>
            </a:r>
            <a:endParaRPr sz="1100" b="1">
              <a:solidFill>
                <a:schemeClr val="lt1"/>
              </a:solidFill>
            </a:endParaRPr>
          </a:p>
          <a:p>
            <a:pPr marL="63500" lvl="0" indent="0" algn="l" rtl="0">
              <a:lnSpc>
                <a:spcPct val="100000"/>
              </a:lnSpc>
              <a:spcBef>
                <a:spcPts val="1200"/>
              </a:spcBef>
              <a:spcAft>
                <a:spcPts val="0"/>
              </a:spcAft>
              <a:buNone/>
            </a:pPr>
            <a:r>
              <a:rPr lang="en" sz="1100">
                <a:solidFill>
                  <a:schemeClr val="lt1"/>
                </a:solidFill>
              </a:rPr>
              <a:t>V</a:t>
            </a:r>
            <a:r>
              <a:rPr lang="en" sz="800">
                <a:solidFill>
                  <a:schemeClr val="lt1"/>
                </a:solidFill>
              </a:rPr>
              <a:t>B </a:t>
            </a:r>
            <a:r>
              <a:rPr lang="en" sz="1100">
                <a:solidFill>
                  <a:schemeClr val="lt1"/>
                </a:solidFill>
              </a:rPr>
              <a:t>+ R</a:t>
            </a:r>
            <a:r>
              <a:rPr lang="en" sz="800">
                <a:solidFill>
                  <a:schemeClr val="lt1"/>
                </a:solidFill>
              </a:rPr>
              <a:t>A </a:t>
            </a:r>
            <a:r>
              <a:rPr lang="en" sz="1100">
                <a:solidFill>
                  <a:schemeClr val="lt1"/>
                </a:solidFill>
              </a:rPr>
              <a:t>Cos (30</a:t>
            </a:r>
            <a:r>
              <a:rPr lang="en" sz="1100" baseline="30000">
                <a:solidFill>
                  <a:schemeClr val="lt1"/>
                </a:solidFill>
              </a:rPr>
              <a:t>0</a:t>
            </a:r>
            <a:r>
              <a:rPr lang="en" sz="1100">
                <a:solidFill>
                  <a:schemeClr val="lt1"/>
                </a:solidFill>
              </a:rPr>
              <a:t>) – 11184.71=0 </a:t>
            </a:r>
            <a:endParaRPr sz="1100">
              <a:solidFill>
                <a:schemeClr val="lt1"/>
              </a:solidFill>
            </a:endParaRPr>
          </a:p>
          <a:p>
            <a:pPr marL="63500" marR="1651000" lvl="0" indent="0" algn="l" rtl="0">
              <a:lnSpc>
                <a:spcPct val="100000"/>
              </a:lnSpc>
              <a:spcBef>
                <a:spcPts val="1200"/>
              </a:spcBef>
              <a:spcAft>
                <a:spcPts val="0"/>
              </a:spcAft>
              <a:buNone/>
            </a:pPr>
            <a:r>
              <a:rPr lang="en" sz="1100">
                <a:solidFill>
                  <a:schemeClr val="lt1"/>
                </a:solidFill>
              </a:rPr>
              <a:t>Putting value of V</a:t>
            </a:r>
            <a:r>
              <a:rPr lang="en" sz="800">
                <a:solidFill>
                  <a:schemeClr val="lt1"/>
                </a:solidFill>
              </a:rPr>
              <a:t>B </a:t>
            </a:r>
            <a:r>
              <a:rPr lang="en" sz="1100">
                <a:solidFill>
                  <a:schemeClr val="lt1"/>
                </a:solidFill>
              </a:rPr>
              <a:t>from equation (1) in equation (2), we get, 7456.47+R</a:t>
            </a:r>
            <a:r>
              <a:rPr lang="en" sz="800">
                <a:solidFill>
                  <a:schemeClr val="lt1"/>
                </a:solidFill>
              </a:rPr>
              <a:t>A</a:t>
            </a:r>
            <a:r>
              <a:rPr lang="en" sz="1100">
                <a:solidFill>
                  <a:schemeClr val="lt1"/>
                </a:solidFill>
              </a:rPr>
              <a:t>cos (30</a:t>
            </a:r>
            <a:r>
              <a:rPr lang="en" sz="1100" baseline="30000">
                <a:solidFill>
                  <a:schemeClr val="lt1"/>
                </a:solidFill>
              </a:rPr>
              <a:t>0</a:t>
            </a:r>
            <a:r>
              <a:rPr lang="en" sz="1100">
                <a:solidFill>
                  <a:schemeClr val="lt1"/>
                </a:solidFill>
              </a:rPr>
              <a:t>) – 11184.71 = 0</a:t>
            </a:r>
            <a:endParaRPr sz="1100">
              <a:solidFill>
                <a:schemeClr val="lt1"/>
              </a:solidFill>
            </a:endParaRPr>
          </a:p>
          <a:p>
            <a:pPr marL="63500" marR="1651000" lvl="0" indent="0" algn="l" rtl="0">
              <a:lnSpc>
                <a:spcPct val="100000"/>
              </a:lnSpc>
              <a:spcBef>
                <a:spcPts val="0"/>
              </a:spcBef>
              <a:spcAft>
                <a:spcPts val="0"/>
              </a:spcAft>
              <a:buNone/>
            </a:pPr>
            <a:r>
              <a:rPr lang="en" sz="1200">
                <a:solidFill>
                  <a:schemeClr val="lt1"/>
                </a:solidFill>
              </a:rPr>
              <a:t>Therefore R</a:t>
            </a:r>
            <a:r>
              <a:rPr lang="en" sz="800">
                <a:solidFill>
                  <a:schemeClr val="lt1"/>
                </a:solidFill>
              </a:rPr>
              <a:t>A </a:t>
            </a:r>
            <a:r>
              <a:rPr lang="en" sz="1200">
                <a:solidFill>
                  <a:schemeClr val="lt1"/>
                </a:solidFill>
              </a:rPr>
              <a:t>= </a:t>
            </a:r>
            <a:r>
              <a:rPr lang="en" sz="1200" b="1">
                <a:solidFill>
                  <a:schemeClr val="lt1"/>
                </a:solidFill>
              </a:rPr>
              <a:t>4305.00N</a:t>
            </a:r>
            <a:endParaRPr sz="1200" b="1">
              <a:solidFill>
                <a:schemeClr val="lt1"/>
              </a:solidFill>
            </a:endParaRPr>
          </a:p>
          <a:p>
            <a:pPr marL="63500" lvl="0" indent="0" algn="l" rtl="0">
              <a:lnSpc>
                <a:spcPct val="100000"/>
              </a:lnSpc>
              <a:spcBef>
                <a:spcPts val="1200"/>
              </a:spcBef>
              <a:spcAft>
                <a:spcPts val="0"/>
              </a:spcAft>
              <a:buNone/>
            </a:pPr>
            <a:r>
              <a:rPr lang="en" sz="1200">
                <a:solidFill>
                  <a:schemeClr val="lt1"/>
                </a:solidFill>
              </a:rPr>
              <a:t>R</a:t>
            </a:r>
            <a:r>
              <a:rPr lang="en" sz="800">
                <a:solidFill>
                  <a:schemeClr val="lt1"/>
                </a:solidFill>
              </a:rPr>
              <a:t>A </a:t>
            </a:r>
            <a:r>
              <a:rPr lang="en" sz="1200">
                <a:solidFill>
                  <a:schemeClr val="lt1"/>
                </a:solidFill>
              </a:rPr>
              <a:t>Cos (30) = </a:t>
            </a:r>
            <a:r>
              <a:rPr lang="en" sz="1200" b="1">
                <a:solidFill>
                  <a:schemeClr val="lt1"/>
                </a:solidFill>
              </a:rPr>
              <a:t>3728.239N</a:t>
            </a:r>
            <a:r>
              <a:rPr lang="en" sz="1100" b="1">
                <a:solidFill>
                  <a:schemeClr val="lt1"/>
                </a:solidFill>
              </a:rPr>
              <a:t> </a:t>
            </a:r>
            <a:endParaRPr sz="1100" b="1">
              <a:solidFill>
                <a:schemeClr val="lt1"/>
              </a:solidFill>
            </a:endParaRPr>
          </a:p>
          <a:p>
            <a:pPr marL="63500" lvl="0" indent="0" algn="l" rtl="0">
              <a:lnSpc>
                <a:spcPct val="100000"/>
              </a:lnSpc>
              <a:spcBef>
                <a:spcPts val="1200"/>
              </a:spcBef>
              <a:spcAft>
                <a:spcPts val="0"/>
              </a:spcAft>
              <a:buNone/>
            </a:pPr>
            <a:r>
              <a:rPr lang="en" sz="1200">
                <a:solidFill>
                  <a:schemeClr val="lt1"/>
                </a:solidFill>
              </a:rPr>
              <a:t>R</a:t>
            </a:r>
            <a:r>
              <a:rPr lang="en" sz="800">
                <a:solidFill>
                  <a:schemeClr val="lt1"/>
                </a:solidFill>
              </a:rPr>
              <a:t>A </a:t>
            </a:r>
            <a:r>
              <a:rPr lang="en" sz="1200">
                <a:solidFill>
                  <a:schemeClr val="lt1"/>
                </a:solidFill>
              </a:rPr>
              <a:t>Sin(30</a:t>
            </a:r>
            <a:r>
              <a:rPr lang="en" sz="1200" baseline="30000">
                <a:solidFill>
                  <a:schemeClr val="lt1"/>
                </a:solidFill>
              </a:rPr>
              <a:t>0</a:t>
            </a:r>
            <a:r>
              <a:rPr lang="en" sz="1200">
                <a:solidFill>
                  <a:schemeClr val="lt1"/>
                </a:solidFill>
              </a:rPr>
              <a:t>) = </a:t>
            </a:r>
            <a:r>
              <a:rPr lang="en" sz="1200" b="1">
                <a:solidFill>
                  <a:schemeClr val="lt1"/>
                </a:solidFill>
              </a:rPr>
              <a:t>2152.5N</a:t>
            </a:r>
            <a:r>
              <a:rPr lang="en" sz="1100" b="1">
                <a:solidFill>
                  <a:schemeClr val="lt1"/>
                </a:solidFill>
              </a:rPr>
              <a:t>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339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Forces on Beam</a:t>
            </a:r>
            <a:endParaRPr dirty="0"/>
          </a:p>
        </p:txBody>
      </p:sp>
      <p:sp>
        <p:nvSpPr>
          <p:cNvPr id="241" name="Google Shape;241;p29"/>
          <p:cNvSpPr txBox="1">
            <a:spLocks noGrp="1"/>
          </p:cNvSpPr>
          <p:nvPr>
            <p:ph type="subTitle" idx="1"/>
          </p:nvPr>
        </p:nvSpPr>
        <p:spPr>
          <a:xfrm>
            <a:off x="76075" y="997400"/>
            <a:ext cx="4856100" cy="4084500"/>
          </a:xfrm>
          <a:prstGeom prst="rect">
            <a:avLst/>
          </a:prstGeom>
        </p:spPr>
        <p:txBody>
          <a:bodyPr spcFirstLastPara="1" wrap="square" lIns="91425" tIns="91425" rIns="91425" bIns="91425" anchor="t" anchorCtr="0">
            <a:noAutofit/>
          </a:bodyPr>
          <a:lstStyle/>
          <a:p>
            <a:pPr marL="63500" lvl="0" indent="0" algn="l" rtl="0">
              <a:lnSpc>
                <a:spcPct val="100000"/>
              </a:lnSpc>
              <a:spcBef>
                <a:spcPts val="1200"/>
              </a:spcBef>
              <a:spcAft>
                <a:spcPts val="0"/>
              </a:spcAft>
              <a:buNone/>
            </a:pPr>
            <a:r>
              <a:rPr lang="en" sz="1200">
                <a:latin typeface="Arial"/>
                <a:ea typeface="Arial"/>
                <a:cs typeface="Arial"/>
                <a:sym typeface="Arial"/>
              </a:rPr>
              <a:t>𝛴𝐹</a:t>
            </a:r>
            <a:r>
              <a:rPr lang="en" sz="850">
                <a:latin typeface="Arial"/>
                <a:ea typeface="Arial"/>
                <a:cs typeface="Arial"/>
                <a:sym typeface="Arial"/>
              </a:rPr>
              <a:t>𝑥 </a:t>
            </a:r>
            <a:r>
              <a:rPr lang="en" sz="1200">
                <a:latin typeface="Arial"/>
                <a:ea typeface="Arial"/>
                <a:cs typeface="Arial"/>
                <a:sym typeface="Arial"/>
              </a:rPr>
              <a:t>= 0</a:t>
            </a:r>
            <a:endParaRPr sz="1200">
              <a:latin typeface="Arial"/>
              <a:ea typeface="Arial"/>
              <a:cs typeface="Arial"/>
              <a:sym typeface="Arial"/>
            </a:endParaRPr>
          </a:p>
          <a:p>
            <a:pPr marL="0" lvl="0" indent="0" algn="l" rtl="0">
              <a:lnSpc>
                <a:spcPct val="100000"/>
              </a:lnSpc>
              <a:spcBef>
                <a:spcPts val="1200"/>
              </a:spcBef>
              <a:spcAft>
                <a:spcPts val="0"/>
              </a:spcAft>
              <a:buNone/>
            </a:pPr>
            <a:r>
              <a:rPr lang="en" sz="1100">
                <a:latin typeface="Arial"/>
                <a:ea typeface="Arial"/>
                <a:cs typeface="Arial"/>
                <a:sym typeface="Arial"/>
              </a:rPr>
              <a:t> R</a:t>
            </a:r>
            <a:r>
              <a:rPr lang="en" sz="800">
                <a:latin typeface="Arial"/>
                <a:ea typeface="Arial"/>
                <a:cs typeface="Arial"/>
                <a:sym typeface="Arial"/>
              </a:rPr>
              <a:t>A</a:t>
            </a:r>
            <a:r>
              <a:rPr lang="en" sz="1100">
                <a:latin typeface="Arial"/>
                <a:ea typeface="Arial"/>
                <a:cs typeface="Arial"/>
                <a:sym typeface="Arial"/>
              </a:rPr>
              <a:t>sin (30</a:t>
            </a:r>
            <a:r>
              <a:rPr lang="en" sz="1100" baseline="30000">
                <a:latin typeface="Arial"/>
                <a:ea typeface="Arial"/>
                <a:cs typeface="Arial"/>
                <a:sym typeface="Arial"/>
              </a:rPr>
              <a:t>0</a:t>
            </a:r>
            <a:r>
              <a:rPr lang="en" sz="1100">
                <a:latin typeface="Arial"/>
                <a:ea typeface="Arial"/>
                <a:cs typeface="Arial"/>
                <a:sym typeface="Arial"/>
              </a:rPr>
              <a:t>) + 6457.5=H</a:t>
            </a:r>
            <a:r>
              <a:rPr lang="en" sz="800">
                <a:latin typeface="Arial"/>
                <a:ea typeface="Arial"/>
                <a:cs typeface="Arial"/>
                <a:sym typeface="Arial"/>
              </a:rPr>
              <a:t>B</a:t>
            </a:r>
            <a:r>
              <a:rPr lang="en" sz="1100">
                <a:latin typeface="Arial"/>
                <a:ea typeface="Arial"/>
                <a:cs typeface="Arial"/>
                <a:sym typeface="Arial"/>
              </a:rPr>
              <a:t> </a:t>
            </a:r>
            <a:endParaRPr sz="1100">
              <a:latin typeface="Arial"/>
              <a:ea typeface="Arial"/>
              <a:cs typeface="Arial"/>
              <a:sym typeface="Arial"/>
            </a:endParaRPr>
          </a:p>
          <a:p>
            <a:pPr marL="63500" lvl="0" indent="0" algn="l" rtl="0">
              <a:lnSpc>
                <a:spcPct val="100000"/>
              </a:lnSpc>
              <a:spcBef>
                <a:spcPts val="1200"/>
              </a:spcBef>
              <a:spcAft>
                <a:spcPts val="0"/>
              </a:spcAft>
              <a:buNone/>
            </a:pPr>
            <a:r>
              <a:rPr lang="en" sz="1200">
                <a:latin typeface="Arial"/>
                <a:ea typeface="Arial"/>
                <a:cs typeface="Arial"/>
                <a:sym typeface="Arial"/>
              </a:rPr>
              <a:t>Therefore, H</a:t>
            </a:r>
            <a:r>
              <a:rPr lang="en" sz="800">
                <a:latin typeface="Arial"/>
                <a:ea typeface="Arial"/>
                <a:cs typeface="Arial"/>
                <a:sym typeface="Arial"/>
              </a:rPr>
              <a:t>B </a:t>
            </a:r>
            <a:r>
              <a:rPr lang="en" sz="1200">
                <a:latin typeface="Arial"/>
                <a:ea typeface="Arial"/>
                <a:cs typeface="Arial"/>
                <a:sym typeface="Arial"/>
              </a:rPr>
              <a:t>= </a:t>
            </a:r>
            <a:r>
              <a:rPr lang="en" sz="1200" b="1">
                <a:latin typeface="Arial"/>
                <a:ea typeface="Arial"/>
                <a:cs typeface="Arial"/>
                <a:sym typeface="Arial"/>
              </a:rPr>
              <a:t>8610N</a:t>
            </a:r>
            <a:r>
              <a:rPr lang="en" sz="1100" b="1">
                <a:latin typeface="Arial"/>
                <a:ea typeface="Arial"/>
                <a:cs typeface="Arial"/>
                <a:sym typeface="Arial"/>
              </a:rPr>
              <a:t> </a:t>
            </a:r>
            <a:endParaRPr sz="1100" b="1">
              <a:latin typeface="Arial"/>
              <a:ea typeface="Arial"/>
              <a:cs typeface="Arial"/>
              <a:sym typeface="Arial"/>
            </a:endParaRPr>
          </a:p>
          <a:p>
            <a:pPr marL="0" marR="2730500" lvl="0" indent="0" algn="r" rtl="0">
              <a:lnSpc>
                <a:spcPct val="100000"/>
              </a:lnSpc>
              <a:spcBef>
                <a:spcPts val="1200"/>
              </a:spcBef>
              <a:spcAft>
                <a:spcPts val="0"/>
              </a:spcAft>
              <a:buNone/>
            </a:pPr>
            <a:r>
              <a:rPr lang="en" sz="1200">
                <a:latin typeface="Arial"/>
                <a:ea typeface="Arial"/>
                <a:cs typeface="Arial"/>
                <a:sym typeface="Arial"/>
              </a:rPr>
              <a:t>𝑴  	𝝈</a:t>
            </a:r>
            <a:endParaRPr sz="1200">
              <a:latin typeface="Arial"/>
              <a:ea typeface="Arial"/>
              <a:cs typeface="Arial"/>
              <a:sym typeface="Arial"/>
            </a:endParaRPr>
          </a:p>
          <a:p>
            <a:pPr marL="0" marR="2730500" lvl="0" indent="0" algn="ctr" rtl="0">
              <a:lnSpc>
                <a:spcPct val="100000"/>
              </a:lnSpc>
              <a:spcBef>
                <a:spcPts val="120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0" marR="2717800" lvl="0" indent="0" algn="r" rtl="0">
              <a:lnSpc>
                <a:spcPct val="100000"/>
              </a:lnSpc>
              <a:spcBef>
                <a:spcPts val="1200"/>
              </a:spcBef>
              <a:spcAft>
                <a:spcPts val="0"/>
              </a:spcAft>
              <a:buNone/>
            </a:pPr>
            <a:r>
              <a:rPr lang="en" sz="1200">
                <a:latin typeface="Arial"/>
                <a:ea typeface="Arial"/>
                <a:cs typeface="Arial"/>
                <a:sym typeface="Arial"/>
              </a:rPr>
              <a:t>𝑰 	𝒀</a:t>
            </a:r>
            <a:endParaRPr sz="1200">
              <a:latin typeface="Arial"/>
              <a:ea typeface="Arial"/>
              <a:cs typeface="Arial"/>
              <a:sym typeface="Arial"/>
            </a:endParaRPr>
          </a:p>
          <a:p>
            <a:pPr marL="63500" lvl="0" indent="0" algn="l" rtl="0">
              <a:lnSpc>
                <a:spcPct val="100000"/>
              </a:lnSpc>
              <a:spcBef>
                <a:spcPts val="1200"/>
              </a:spcBef>
              <a:spcAft>
                <a:spcPts val="0"/>
              </a:spcAft>
              <a:buNone/>
            </a:pPr>
            <a:r>
              <a:rPr lang="en" sz="1100">
                <a:latin typeface="Arial"/>
                <a:ea typeface="Arial"/>
                <a:cs typeface="Arial"/>
                <a:sym typeface="Arial"/>
              </a:rPr>
              <a:t>Where,</a:t>
            </a:r>
            <a:endParaRPr sz="1100">
              <a:latin typeface="Arial"/>
              <a:ea typeface="Arial"/>
              <a:cs typeface="Arial"/>
              <a:sym typeface="Arial"/>
            </a:endParaRPr>
          </a:p>
          <a:p>
            <a:pPr marL="63500" marR="1651000" lvl="0" indent="0" algn="l" rtl="0">
              <a:lnSpc>
                <a:spcPct val="100000"/>
              </a:lnSpc>
              <a:spcBef>
                <a:spcPts val="0"/>
              </a:spcBef>
              <a:spcAft>
                <a:spcPts val="0"/>
              </a:spcAft>
              <a:buNone/>
            </a:pPr>
            <a:r>
              <a:rPr lang="en" sz="1100">
                <a:latin typeface="Arial"/>
                <a:ea typeface="Arial"/>
                <a:cs typeface="Arial"/>
                <a:sym typeface="Arial"/>
              </a:rPr>
              <a:t>M = Maximum Bending moment on the link considered as a beam. Y = distance of the neutral axis from the farthest fiber = h/2.</a:t>
            </a:r>
            <a:endParaRPr sz="1100">
              <a:latin typeface="Arial"/>
              <a:ea typeface="Arial"/>
              <a:cs typeface="Arial"/>
              <a:sym typeface="Arial"/>
            </a:endParaRPr>
          </a:p>
          <a:p>
            <a:pPr marL="63500" lvl="0" indent="0" algn="l" rtl="0">
              <a:lnSpc>
                <a:spcPct val="100000"/>
              </a:lnSpc>
              <a:spcBef>
                <a:spcPts val="1200"/>
              </a:spcBef>
              <a:spcAft>
                <a:spcPts val="0"/>
              </a:spcAft>
              <a:buNone/>
            </a:pPr>
            <a:r>
              <a:rPr lang="en" sz="1200">
                <a:latin typeface="Arial"/>
                <a:ea typeface="Arial"/>
                <a:cs typeface="Arial"/>
                <a:sym typeface="Arial"/>
              </a:rPr>
              <a:t>σ</a:t>
            </a:r>
            <a:r>
              <a:rPr lang="en" sz="800">
                <a:latin typeface="Arial"/>
                <a:ea typeface="Arial"/>
                <a:cs typeface="Arial"/>
                <a:sym typeface="Arial"/>
              </a:rPr>
              <a:t>b </a:t>
            </a:r>
            <a:r>
              <a:rPr lang="en" sz="1200">
                <a:latin typeface="Arial"/>
                <a:ea typeface="Arial"/>
                <a:cs typeface="Arial"/>
                <a:sym typeface="Arial"/>
              </a:rPr>
              <a:t>= allowable bending stress = </a:t>
            </a:r>
            <a:r>
              <a:rPr lang="en" sz="850" u="sng">
                <a:latin typeface="Arial"/>
                <a:ea typeface="Arial"/>
                <a:cs typeface="Arial"/>
                <a:sym typeface="Arial"/>
              </a:rPr>
              <a:t> 𝑆</a:t>
            </a:r>
            <a:r>
              <a:rPr lang="en" sz="700" u="sng">
                <a:latin typeface="Arial"/>
                <a:ea typeface="Arial"/>
                <a:cs typeface="Arial"/>
                <a:sym typeface="Arial"/>
              </a:rPr>
              <a:t>𝑢𝑡 </a:t>
            </a:r>
            <a:r>
              <a:rPr lang="en" sz="700">
                <a:latin typeface="Arial"/>
                <a:ea typeface="Arial"/>
                <a:cs typeface="Arial"/>
                <a:sym typeface="Arial"/>
              </a:rPr>
              <a:t> </a:t>
            </a:r>
            <a:r>
              <a:rPr lang="en" sz="1200">
                <a:latin typeface="Arial"/>
                <a:ea typeface="Arial"/>
                <a:cs typeface="Arial"/>
                <a:sym typeface="Arial"/>
              </a:rPr>
              <a:t>= 400/4 = </a:t>
            </a:r>
            <a:r>
              <a:rPr lang="en" sz="1200" b="1">
                <a:latin typeface="Arial"/>
                <a:ea typeface="Arial"/>
                <a:cs typeface="Arial"/>
                <a:sym typeface="Arial"/>
              </a:rPr>
              <a:t>100 MPa</a:t>
            </a:r>
            <a:endParaRPr sz="1200" b="1">
              <a:latin typeface="Arial"/>
              <a:ea typeface="Arial"/>
              <a:cs typeface="Arial"/>
              <a:sym typeface="Arial"/>
            </a:endParaRPr>
          </a:p>
          <a:p>
            <a:pPr marL="63500" lvl="0" indent="0" algn="l" rtl="0">
              <a:spcBef>
                <a:spcPts val="1200"/>
              </a:spcBef>
              <a:spcAft>
                <a:spcPts val="0"/>
              </a:spcAft>
              <a:buNone/>
            </a:pPr>
            <a:r>
              <a:rPr lang="en" sz="1200">
                <a:latin typeface="Arial"/>
                <a:ea typeface="Arial"/>
                <a:cs typeface="Arial"/>
                <a:sym typeface="Arial"/>
              </a:rPr>
              <a:t>I=moment of inertia of beam = (BH3- bh</a:t>
            </a:r>
            <a:r>
              <a:rPr lang="en" sz="1200" baseline="30000">
                <a:latin typeface="Arial"/>
                <a:ea typeface="Arial"/>
                <a:cs typeface="Arial"/>
                <a:sym typeface="Arial"/>
              </a:rPr>
              <a:t>3</a:t>
            </a:r>
            <a:r>
              <a:rPr lang="en" sz="1200">
                <a:latin typeface="Arial"/>
                <a:ea typeface="Arial"/>
                <a:cs typeface="Arial"/>
                <a:sym typeface="Arial"/>
              </a:rPr>
              <a:t>)/12 = </a:t>
            </a:r>
            <a:r>
              <a:rPr lang="en" sz="1200" b="1">
                <a:latin typeface="Arial"/>
                <a:ea typeface="Arial"/>
                <a:cs typeface="Arial"/>
                <a:sym typeface="Arial"/>
              </a:rPr>
              <a:t>2363858.66mm</a:t>
            </a:r>
            <a:r>
              <a:rPr lang="en" sz="800" b="1">
                <a:latin typeface="Arial"/>
                <a:ea typeface="Arial"/>
                <a:cs typeface="Arial"/>
                <a:sym typeface="Arial"/>
              </a:rPr>
              <a:t>4</a:t>
            </a:r>
            <a:endParaRPr sz="800" b="1">
              <a:latin typeface="Arial"/>
              <a:ea typeface="Arial"/>
              <a:cs typeface="Arial"/>
              <a:sym typeface="Arial"/>
            </a:endParaRPr>
          </a:p>
          <a:p>
            <a:pPr marL="63500" lvl="0" indent="0" algn="l" rtl="0">
              <a:lnSpc>
                <a:spcPct val="100000"/>
              </a:lnSpc>
              <a:spcBef>
                <a:spcPts val="1200"/>
              </a:spcBef>
              <a:spcAft>
                <a:spcPts val="0"/>
              </a:spcAft>
              <a:buNone/>
            </a:pPr>
            <a:r>
              <a:rPr lang="en" sz="1100">
                <a:latin typeface="Arial"/>
                <a:ea typeface="Arial"/>
                <a:cs typeface="Arial"/>
                <a:sym typeface="Arial"/>
              </a:rPr>
              <a:t>Where,</a:t>
            </a:r>
            <a:endParaRPr sz="800" b="1">
              <a:latin typeface="Arial"/>
              <a:ea typeface="Arial"/>
              <a:cs typeface="Arial"/>
              <a:sym typeface="Arial"/>
            </a:endParaRPr>
          </a:p>
          <a:p>
            <a:pPr marL="63500" lvl="0" indent="0" algn="l" rtl="0">
              <a:lnSpc>
                <a:spcPct val="100000"/>
              </a:lnSpc>
              <a:spcBef>
                <a:spcPts val="1200"/>
              </a:spcBef>
              <a:spcAft>
                <a:spcPts val="0"/>
              </a:spcAft>
              <a:buNone/>
            </a:pPr>
            <a:endParaRPr sz="1200" b="1">
              <a:latin typeface="Arial"/>
              <a:ea typeface="Arial"/>
              <a:cs typeface="Arial"/>
              <a:sym typeface="Arial"/>
            </a:endParaRPr>
          </a:p>
          <a:p>
            <a:pPr marL="63500" lvl="0" indent="0" algn="l" rtl="0">
              <a:lnSpc>
                <a:spcPct val="100000"/>
              </a:lnSpc>
              <a:spcBef>
                <a:spcPts val="1200"/>
              </a:spcBef>
              <a:spcAft>
                <a:spcPts val="0"/>
              </a:spcAft>
              <a:buNone/>
            </a:pPr>
            <a:endParaRPr sz="1100">
              <a:latin typeface="Arial"/>
              <a:ea typeface="Arial"/>
              <a:cs typeface="Arial"/>
              <a:sym typeface="Arial"/>
            </a:endParaRPr>
          </a:p>
        </p:txBody>
      </p:sp>
      <p:sp>
        <p:nvSpPr>
          <p:cNvPr id="242" name="Google Shape;242;p29"/>
          <p:cNvSpPr txBox="1"/>
          <p:nvPr/>
        </p:nvSpPr>
        <p:spPr>
          <a:xfrm>
            <a:off x="4572000" y="957075"/>
            <a:ext cx="4945800" cy="3936900"/>
          </a:xfrm>
          <a:prstGeom prst="rect">
            <a:avLst/>
          </a:prstGeom>
          <a:noFill/>
          <a:ln>
            <a:noFill/>
          </a:ln>
        </p:spPr>
        <p:txBody>
          <a:bodyPr spcFirstLastPara="1" wrap="square" lIns="91425" tIns="91425" rIns="91425" bIns="91425" anchor="t" anchorCtr="0">
            <a:noAutofit/>
          </a:bodyPr>
          <a:lstStyle/>
          <a:p>
            <a:pPr marL="63500" lvl="0" indent="0" algn="l" rtl="0">
              <a:lnSpc>
                <a:spcPct val="100000"/>
              </a:lnSpc>
              <a:spcBef>
                <a:spcPts val="0"/>
              </a:spcBef>
              <a:spcAft>
                <a:spcPts val="0"/>
              </a:spcAft>
              <a:buNone/>
            </a:pPr>
            <a:r>
              <a:rPr lang="en" sz="1200">
                <a:solidFill>
                  <a:schemeClr val="lt1"/>
                </a:solidFill>
              </a:rPr>
              <a:t>b = inner width of the beam </a:t>
            </a:r>
            <a:endParaRPr sz="1200">
              <a:solidFill>
                <a:schemeClr val="lt1"/>
              </a:solidFill>
            </a:endParaRPr>
          </a:p>
          <a:p>
            <a:pPr marL="63500" lvl="0" indent="0" algn="l" rtl="0">
              <a:lnSpc>
                <a:spcPct val="100000"/>
              </a:lnSpc>
              <a:spcBef>
                <a:spcPts val="0"/>
              </a:spcBef>
              <a:spcAft>
                <a:spcPts val="0"/>
              </a:spcAft>
              <a:buNone/>
            </a:pPr>
            <a:r>
              <a:rPr lang="en" sz="1200">
                <a:solidFill>
                  <a:schemeClr val="lt1"/>
                </a:solidFill>
              </a:rPr>
              <a:t>h =inner depth of the beam </a:t>
            </a:r>
            <a:endParaRPr sz="1200">
              <a:solidFill>
                <a:schemeClr val="lt1"/>
              </a:solidFill>
            </a:endParaRPr>
          </a:p>
          <a:p>
            <a:pPr marL="63500" lvl="0" indent="0" algn="l" rtl="0">
              <a:lnSpc>
                <a:spcPct val="100000"/>
              </a:lnSpc>
              <a:spcBef>
                <a:spcPts val="0"/>
              </a:spcBef>
              <a:spcAft>
                <a:spcPts val="0"/>
              </a:spcAft>
              <a:buNone/>
            </a:pPr>
            <a:r>
              <a:rPr lang="en" sz="1200">
                <a:solidFill>
                  <a:schemeClr val="lt1"/>
                </a:solidFill>
              </a:rPr>
              <a:t>B = outer width of beam</a:t>
            </a:r>
            <a:endParaRPr sz="1200">
              <a:solidFill>
                <a:schemeClr val="lt1"/>
              </a:solidFill>
            </a:endParaRPr>
          </a:p>
          <a:p>
            <a:pPr marL="63500" lvl="0" indent="0" algn="l" rtl="0">
              <a:lnSpc>
                <a:spcPct val="100000"/>
              </a:lnSpc>
              <a:spcBef>
                <a:spcPts val="0"/>
              </a:spcBef>
              <a:spcAft>
                <a:spcPts val="0"/>
              </a:spcAft>
              <a:buNone/>
            </a:pPr>
            <a:r>
              <a:rPr lang="en" sz="1200">
                <a:solidFill>
                  <a:schemeClr val="lt1"/>
                </a:solidFill>
              </a:rPr>
              <a:t>H = outer depth of beam</a:t>
            </a:r>
            <a:endParaRPr sz="1200">
              <a:solidFill>
                <a:schemeClr val="lt1"/>
              </a:solidFill>
            </a:endParaRPr>
          </a:p>
          <a:p>
            <a:pPr marL="63500" lvl="0" indent="0" algn="l" rtl="0">
              <a:lnSpc>
                <a:spcPct val="100000"/>
              </a:lnSpc>
              <a:spcBef>
                <a:spcPts val="0"/>
              </a:spcBef>
              <a:spcAft>
                <a:spcPts val="0"/>
              </a:spcAft>
              <a:buNone/>
            </a:pPr>
            <a:r>
              <a:rPr lang="en" sz="1200">
                <a:solidFill>
                  <a:schemeClr val="lt1"/>
                </a:solidFill>
              </a:rPr>
              <a:t>Now the maximum bending moment is at the point of zero shear force. </a:t>
            </a:r>
            <a:endParaRPr sz="1200">
              <a:solidFill>
                <a:schemeClr val="lt1"/>
              </a:solidFill>
            </a:endParaRPr>
          </a:p>
          <a:p>
            <a:pPr marL="63500" marR="1270000" lvl="0" indent="0" algn="l" rtl="0">
              <a:lnSpc>
                <a:spcPct val="100000"/>
              </a:lnSpc>
              <a:spcBef>
                <a:spcPts val="0"/>
              </a:spcBef>
              <a:spcAft>
                <a:spcPts val="0"/>
              </a:spcAft>
              <a:buNone/>
            </a:pPr>
            <a:r>
              <a:rPr lang="en" sz="1200">
                <a:solidFill>
                  <a:schemeClr val="lt1"/>
                </a:solidFill>
              </a:rPr>
              <a:t>And Maximum bending moment is given by= </a:t>
            </a:r>
            <a:r>
              <a:rPr lang="en" sz="1200" b="1">
                <a:solidFill>
                  <a:schemeClr val="lt1"/>
                </a:solidFill>
              </a:rPr>
              <a:t>wl2 / 9(3)½</a:t>
            </a:r>
            <a:endParaRPr sz="1200" b="1">
              <a:solidFill>
                <a:schemeClr val="lt1"/>
              </a:solidFill>
            </a:endParaRPr>
          </a:p>
          <a:p>
            <a:pPr marL="63500" lvl="0" indent="0" algn="l" rtl="0">
              <a:lnSpc>
                <a:spcPct val="100000"/>
              </a:lnSpc>
              <a:spcBef>
                <a:spcPts val="1200"/>
              </a:spcBef>
              <a:spcAft>
                <a:spcPts val="0"/>
              </a:spcAft>
              <a:buNone/>
            </a:pPr>
            <a:r>
              <a:rPr lang="en" sz="1200">
                <a:solidFill>
                  <a:schemeClr val="lt1"/>
                </a:solidFill>
              </a:rPr>
              <a:t>Bmax = (10.65) × (21002) / (9√3) = </a:t>
            </a:r>
            <a:r>
              <a:rPr lang="en" sz="1200" b="1">
                <a:solidFill>
                  <a:schemeClr val="lt1"/>
                </a:solidFill>
              </a:rPr>
              <a:t>3012902.38 N.mm</a:t>
            </a:r>
            <a:endParaRPr sz="1200" b="1">
              <a:solidFill>
                <a:schemeClr val="lt1"/>
              </a:solidFill>
            </a:endParaRPr>
          </a:p>
          <a:p>
            <a:pPr marL="63500" lvl="0" indent="0" algn="l" rtl="0">
              <a:lnSpc>
                <a:spcPct val="100000"/>
              </a:lnSpc>
              <a:spcBef>
                <a:spcPts val="1200"/>
              </a:spcBef>
              <a:spcAft>
                <a:spcPts val="0"/>
              </a:spcAft>
              <a:buNone/>
            </a:pPr>
            <a:r>
              <a:rPr lang="en" sz="1200">
                <a:solidFill>
                  <a:schemeClr val="lt1"/>
                </a:solidFill>
              </a:rPr>
              <a:t>Substituting in (M/I) = (σb/Y)</a:t>
            </a:r>
            <a:endParaRPr sz="1200">
              <a:solidFill>
                <a:schemeClr val="lt1"/>
              </a:solidFill>
            </a:endParaRPr>
          </a:p>
          <a:p>
            <a:pPr marL="63500" lvl="0" indent="0" algn="l" rtl="0">
              <a:lnSpc>
                <a:spcPct val="100000"/>
              </a:lnSpc>
              <a:spcBef>
                <a:spcPts val="1200"/>
              </a:spcBef>
              <a:spcAft>
                <a:spcPts val="0"/>
              </a:spcAft>
              <a:buNone/>
            </a:pPr>
            <a:r>
              <a:rPr lang="en" sz="1200">
                <a:solidFill>
                  <a:schemeClr val="lt1"/>
                </a:solidFill>
              </a:rPr>
              <a:t>Assume Y=</a:t>
            </a:r>
            <a:r>
              <a:rPr lang="en" sz="1200" b="1">
                <a:solidFill>
                  <a:schemeClr val="lt1"/>
                </a:solidFill>
              </a:rPr>
              <a:t>b/2 </a:t>
            </a:r>
            <a:endParaRPr sz="1200" b="1">
              <a:solidFill>
                <a:schemeClr val="lt1"/>
              </a:solidFill>
            </a:endParaRPr>
          </a:p>
          <a:p>
            <a:pPr marL="63500" lvl="0" indent="0" algn="l" rtl="0">
              <a:lnSpc>
                <a:spcPct val="100000"/>
              </a:lnSpc>
              <a:spcBef>
                <a:spcPts val="1200"/>
              </a:spcBef>
              <a:spcAft>
                <a:spcPts val="0"/>
              </a:spcAft>
              <a:buNone/>
            </a:pPr>
            <a:r>
              <a:rPr lang="en" sz="1200">
                <a:solidFill>
                  <a:schemeClr val="lt1"/>
                </a:solidFill>
              </a:rPr>
              <a:t>h=</a:t>
            </a:r>
            <a:r>
              <a:rPr lang="en" sz="1200" b="1">
                <a:solidFill>
                  <a:schemeClr val="lt1"/>
                </a:solidFill>
              </a:rPr>
              <a:t>2b </a:t>
            </a:r>
            <a:endParaRPr sz="1200" b="1">
              <a:solidFill>
                <a:schemeClr val="lt1"/>
              </a:solidFill>
            </a:endParaRPr>
          </a:p>
          <a:p>
            <a:pPr marL="63500" lvl="0" indent="0" algn="l" rtl="0">
              <a:lnSpc>
                <a:spcPct val="100000"/>
              </a:lnSpc>
              <a:spcBef>
                <a:spcPts val="1200"/>
              </a:spcBef>
              <a:spcAft>
                <a:spcPts val="0"/>
              </a:spcAft>
              <a:buNone/>
            </a:pPr>
            <a:r>
              <a:rPr lang="en" sz="1200">
                <a:solidFill>
                  <a:schemeClr val="lt1"/>
                </a:solidFill>
              </a:rPr>
              <a:t>b=</a:t>
            </a:r>
            <a:r>
              <a:rPr lang="en" sz="1200" b="1">
                <a:solidFill>
                  <a:schemeClr val="lt1"/>
                </a:solidFill>
              </a:rPr>
              <a:t>35.61mm</a:t>
            </a:r>
            <a:endParaRPr sz="1200" b="1">
              <a:solidFill>
                <a:schemeClr val="lt1"/>
              </a:solidFill>
            </a:endParaRPr>
          </a:p>
          <a:p>
            <a:pPr marL="63500" marR="990600" lvl="0" indent="0" algn="l" rtl="0">
              <a:lnSpc>
                <a:spcPct val="100000"/>
              </a:lnSpc>
              <a:spcBef>
                <a:spcPts val="1200"/>
              </a:spcBef>
              <a:spcAft>
                <a:spcPts val="0"/>
              </a:spcAft>
              <a:buNone/>
            </a:pPr>
            <a:r>
              <a:rPr lang="en" sz="1200">
                <a:solidFill>
                  <a:schemeClr val="lt1"/>
                </a:solidFill>
              </a:rPr>
              <a:t>Selecting the standard reference value close to calculated value (35.61mm) as: b = </a:t>
            </a:r>
            <a:r>
              <a:rPr lang="en" sz="1200" b="1">
                <a:solidFill>
                  <a:schemeClr val="lt1"/>
                </a:solidFill>
              </a:rPr>
              <a:t>50mm </a:t>
            </a:r>
            <a:r>
              <a:rPr lang="en" sz="1200">
                <a:solidFill>
                  <a:schemeClr val="lt1"/>
                </a:solidFill>
              </a:rPr>
              <a:t>; so h=2(50)= </a:t>
            </a:r>
            <a:r>
              <a:rPr lang="en" sz="1200" b="1">
                <a:solidFill>
                  <a:schemeClr val="lt1"/>
                </a:solidFill>
              </a:rPr>
              <a:t>100mm</a:t>
            </a:r>
            <a:endParaRPr sz="1200">
              <a:solidFill>
                <a:schemeClr val="lt1"/>
              </a:solidFill>
            </a:endParaRPr>
          </a:p>
        </p:txBody>
      </p:sp>
      <p:cxnSp>
        <p:nvCxnSpPr>
          <p:cNvPr id="243" name="Google Shape;243;p29"/>
          <p:cNvCxnSpPr/>
          <p:nvPr/>
        </p:nvCxnSpPr>
        <p:spPr>
          <a:xfrm>
            <a:off x="1453275" y="2533700"/>
            <a:ext cx="182700" cy="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29"/>
          <p:cNvCxnSpPr/>
          <p:nvPr/>
        </p:nvCxnSpPr>
        <p:spPr>
          <a:xfrm>
            <a:off x="1917650" y="2533700"/>
            <a:ext cx="182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1233275" y="32715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CAD Model</a:t>
            </a:r>
            <a:endParaRPr dirty="0"/>
          </a:p>
        </p:txBody>
      </p:sp>
      <p:sp>
        <p:nvSpPr>
          <p:cNvPr id="250" name="Google Shape;250;p30"/>
          <p:cNvSpPr txBox="1">
            <a:spLocks noGrp="1"/>
          </p:cNvSpPr>
          <p:nvPr>
            <p:ph type="subTitle" idx="1"/>
          </p:nvPr>
        </p:nvSpPr>
        <p:spPr>
          <a:xfrm>
            <a:off x="642700" y="1589400"/>
            <a:ext cx="6474600" cy="3030900"/>
          </a:xfrm>
          <a:prstGeom prst="rect">
            <a:avLst/>
          </a:prstGeom>
        </p:spPr>
        <p:txBody>
          <a:bodyPr spcFirstLastPara="1" wrap="square" lIns="91425" tIns="91425" rIns="91425" bIns="91425" anchor="t" anchorCtr="0">
            <a:normAutofit/>
          </a:bodyPr>
          <a:lstStyle/>
          <a:p>
            <a:pPr marL="0" lvl="0" indent="0" algn="l" rtl="0">
              <a:spcBef>
                <a:spcPts val="800"/>
              </a:spcBef>
              <a:spcAft>
                <a:spcPts val="0"/>
              </a:spcAft>
              <a:buNone/>
            </a:pPr>
            <a:r>
              <a:rPr lang="en" sz="700" dirty="0">
                <a:solidFill>
                  <a:schemeClr val="bg1"/>
                </a:solidFill>
                <a:latin typeface="Arial"/>
                <a:ea typeface="Arial"/>
                <a:cs typeface="Arial"/>
                <a:sym typeface="Arial"/>
              </a:rPr>
              <a:t>      </a:t>
            </a:r>
            <a:r>
              <a:rPr lang="en" sz="1700" b="1" dirty="0">
                <a:solidFill>
                  <a:schemeClr val="bg1"/>
                </a:solidFill>
                <a:latin typeface="Arial"/>
                <a:ea typeface="Arial"/>
                <a:cs typeface="Arial"/>
                <a:sym typeface="Arial"/>
              </a:rPr>
              <a:t>Creating a base platform:</a:t>
            </a:r>
            <a:endParaRPr sz="1700" b="1" dirty="0">
              <a:solidFill>
                <a:schemeClr val="bg1"/>
              </a:solidFill>
              <a:latin typeface="Arial"/>
              <a:ea typeface="Arial"/>
              <a:cs typeface="Arial"/>
              <a:sym typeface="Arial"/>
            </a:endParaRPr>
          </a:p>
          <a:p>
            <a:pPr marL="0" lvl="0" indent="0" algn="l" rtl="0">
              <a:spcBef>
                <a:spcPts val="400"/>
              </a:spcBef>
              <a:spcAft>
                <a:spcPts val="1200"/>
              </a:spcAft>
              <a:buNone/>
            </a:pPr>
            <a:endParaRPr dirty="0"/>
          </a:p>
        </p:txBody>
      </p:sp>
      <p:pic>
        <p:nvPicPr>
          <p:cNvPr id="251" name="Google Shape;251;p30"/>
          <p:cNvPicPr preferRelativeResize="0"/>
          <p:nvPr/>
        </p:nvPicPr>
        <p:blipFill>
          <a:blip r:embed="rId3">
            <a:alphaModFix/>
          </a:blip>
          <a:stretch>
            <a:fillRect/>
          </a:stretch>
        </p:blipFill>
        <p:spPr>
          <a:xfrm>
            <a:off x="1284437" y="2178816"/>
            <a:ext cx="5191125" cy="28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p:txBody>
          <a:bodyPr/>
          <a:lstStyle/>
          <a:p>
            <a:r>
              <a:rPr lang="en-US" sz="1700" b="1" dirty="0">
                <a:latin typeface="+mj-lt"/>
              </a:rPr>
              <a:t>Modeling the scissor arms:</a:t>
            </a:r>
          </a:p>
          <a:p>
            <a:endParaRPr lang="en-US" dirty="0"/>
          </a:p>
        </p:txBody>
      </p:sp>
      <p:pic>
        <p:nvPicPr>
          <p:cNvPr id="4" name="Image 7" descr="A screenshot of a computer  Description automatically generated"/>
          <p:cNvPicPr/>
          <p:nvPr/>
        </p:nvPicPr>
        <p:blipFill>
          <a:blip r:embed="rId2" cstate="print"/>
          <a:stretch>
            <a:fillRect/>
          </a:stretch>
        </p:blipFill>
        <p:spPr>
          <a:xfrm>
            <a:off x="1501486" y="2316300"/>
            <a:ext cx="4746478" cy="2239229"/>
          </a:xfrm>
          <a:prstGeom prst="rect">
            <a:avLst/>
          </a:prstGeom>
        </p:spPr>
      </p:pic>
    </p:spTree>
    <p:extLst>
      <p:ext uri="{BB962C8B-B14F-4D97-AF65-F5344CB8AC3E}">
        <p14:creationId xmlns:p14="http://schemas.microsoft.com/office/powerpoint/2010/main" val="166901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r>
              <a:rPr lang="en-US" sz="1700" b="1" dirty="0">
                <a:latin typeface="+mj-lt"/>
              </a:rPr>
              <a:t>Create a lifting platform:</a:t>
            </a:r>
          </a:p>
          <a:p>
            <a:endParaRPr lang="en-US" dirty="0"/>
          </a:p>
        </p:txBody>
      </p:sp>
      <p:pic>
        <p:nvPicPr>
          <p:cNvPr id="4" name="Image 8" descr="A screenshot of a computer  Description automatically generated"/>
          <p:cNvPicPr/>
          <p:nvPr/>
        </p:nvPicPr>
        <p:blipFill>
          <a:blip r:embed="rId2" cstate="print"/>
          <a:stretch>
            <a:fillRect/>
          </a:stretch>
        </p:blipFill>
        <p:spPr>
          <a:xfrm>
            <a:off x="1456581" y="2366663"/>
            <a:ext cx="4836287" cy="1909705"/>
          </a:xfrm>
          <a:prstGeom prst="rect">
            <a:avLst/>
          </a:prstGeom>
        </p:spPr>
      </p:pic>
    </p:spTree>
    <p:extLst>
      <p:ext uri="{BB962C8B-B14F-4D97-AF65-F5344CB8AC3E}">
        <p14:creationId xmlns:p14="http://schemas.microsoft.com/office/powerpoint/2010/main" val="33147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1700" b="1" dirty="0">
                <a:latin typeface="+mj-lt"/>
              </a:rPr>
              <a:t>Adding actuators:</a:t>
            </a:r>
          </a:p>
          <a:p>
            <a:endParaRPr lang="en-US" sz="1700" dirty="0">
              <a:latin typeface="+mj-lt"/>
            </a:endParaRPr>
          </a:p>
        </p:txBody>
      </p:sp>
      <p:pic>
        <p:nvPicPr>
          <p:cNvPr id="4" name="Image 9" descr="A screenshot of a computer  Description automatically generated"/>
          <p:cNvPicPr/>
          <p:nvPr/>
        </p:nvPicPr>
        <p:blipFill>
          <a:blip r:embed="rId2" cstate="print"/>
          <a:stretch>
            <a:fillRect/>
          </a:stretch>
        </p:blipFill>
        <p:spPr>
          <a:xfrm>
            <a:off x="642700" y="2316300"/>
            <a:ext cx="1998345" cy="2195195"/>
          </a:xfrm>
          <a:prstGeom prst="rect">
            <a:avLst/>
          </a:prstGeom>
        </p:spPr>
      </p:pic>
      <p:pic>
        <p:nvPicPr>
          <p:cNvPr id="5" name="Image 10" descr="A screenshot of a computer  Description automatically generated"/>
          <p:cNvPicPr/>
          <p:nvPr/>
        </p:nvPicPr>
        <p:blipFill>
          <a:blip r:embed="rId3" cstate="print"/>
          <a:stretch>
            <a:fillRect/>
          </a:stretch>
        </p:blipFill>
        <p:spPr>
          <a:xfrm>
            <a:off x="3013782" y="2656342"/>
            <a:ext cx="2868930" cy="1515110"/>
          </a:xfrm>
          <a:prstGeom prst="rect">
            <a:avLst/>
          </a:prstGeom>
        </p:spPr>
      </p:pic>
      <p:pic>
        <p:nvPicPr>
          <p:cNvPr id="6" name="Image 11" descr="A screenshot of a computer  Description automatically generated"/>
          <p:cNvPicPr/>
          <p:nvPr/>
        </p:nvPicPr>
        <p:blipFill>
          <a:blip r:embed="rId4" cstate="print"/>
          <a:stretch>
            <a:fillRect/>
          </a:stretch>
        </p:blipFill>
        <p:spPr>
          <a:xfrm>
            <a:off x="6192450" y="2475367"/>
            <a:ext cx="2850515" cy="1877060"/>
          </a:xfrm>
          <a:prstGeom prst="rect">
            <a:avLst/>
          </a:prstGeom>
        </p:spPr>
      </p:pic>
    </p:spTree>
    <p:extLst>
      <p:ext uri="{BB962C8B-B14F-4D97-AF65-F5344CB8AC3E}">
        <p14:creationId xmlns:p14="http://schemas.microsoft.com/office/powerpoint/2010/main" val="118021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Image 12" descr="A screenshot of a computer  Description automatically generated"/>
          <p:cNvPicPr/>
          <p:nvPr/>
        </p:nvPicPr>
        <p:blipFill>
          <a:blip r:embed="rId2" cstate="print"/>
          <a:stretch>
            <a:fillRect/>
          </a:stretch>
        </p:blipFill>
        <p:spPr>
          <a:xfrm>
            <a:off x="136105" y="2144730"/>
            <a:ext cx="2642870" cy="1920240"/>
          </a:xfrm>
          <a:prstGeom prst="rect">
            <a:avLst/>
          </a:prstGeom>
        </p:spPr>
      </p:pic>
      <p:pic>
        <p:nvPicPr>
          <p:cNvPr id="5" name="Image 13" descr="A screenshot of a computer  Description automatically generated"/>
          <p:cNvPicPr/>
          <p:nvPr/>
        </p:nvPicPr>
        <p:blipFill>
          <a:blip r:embed="rId3" cstate="print"/>
          <a:stretch>
            <a:fillRect/>
          </a:stretch>
        </p:blipFill>
        <p:spPr>
          <a:xfrm>
            <a:off x="3383058" y="2232995"/>
            <a:ext cx="2047875" cy="1743710"/>
          </a:xfrm>
          <a:prstGeom prst="rect">
            <a:avLst/>
          </a:prstGeom>
        </p:spPr>
      </p:pic>
      <p:pic>
        <p:nvPicPr>
          <p:cNvPr id="6" name="Image 14"/>
          <p:cNvPicPr/>
          <p:nvPr/>
        </p:nvPicPr>
        <p:blipFill>
          <a:blip r:embed="rId4" cstate="print"/>
          <a:stretch>
            <a:fillRect/>
          </a:stretch>
        </p:blipFill>
        <p:spPr>
          <a:xfrm>
            <a:off x="5757141" y="1942165"/>
            <a:ext cx="3047365" cy="2325370"/>
          </a:xfrm>
          <a:prstGeom prst="rect">
            <a:avLst/>
          </a:prstGeom>
        </p:spPr>
      </p:pic>
    </p:spTree>
    <p:extLst>
      <p:ext uri="{BB962C8B-B14F-4D97-AF65-F5344CB8AC3E}">
        <p14:creationId xmlns:p14="http://schemas.microsoft.com/office/powerpoint/2010/main" val="53614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Finite Element Analysis – ANSYS</a:t>
            </a:r>
            <a:br>
              <a:rPr lang="en-US" sz="2800" b="1" dirty="0"/>
            </a:br>
            <a:endParaRPr lang="en-US" sz="2800" dirty="0"/>
          </a:p>
        </p:txBody>
      </p:sp>
      <p:sp>
        <p:nvSpPr>
          <p:cNvPr id="3" name="Subtitle 2"/>
          <p:cNvSpPr>
            <a:spLocks noGrp="1"/>
          </p:cNvSpPr>
          <p:nvPr>
            <p:ph type="subTitle" idx="1"/>
          </p:nvPr>
        </p:nvSpPr>
        <p:spPr/>
        <p:txBody>
          <a:bodyPr/>
          <a:lstStyle/>
          <a:p>
            <a:r>
              <a:rPr lang="en-US" b="1" dirty="0"/>
              <a:t>1. CAD Model Preparation: </a:t>
            </a:r>
          </a:p>
          <a:p>
            <a:pPr>
              <a:buFont typeface="Arial" panose="020B0604020202020204" pitchFamily="34" charset="0"/>
              <a:buChar char="•"/>
            </a:pPr>
            <a:r>
              <a:rPr lang="en-US" dirty="0"/>
              <a:t>Create detailed 3D CAD model in </a:t>
            </a:r>
            <a:r>
              <a:rPr lang="en-US" dirty="0" err="1"/>
              <a:t>Solidworks</a:t>
            </a:r>
            <a:endParaRPr lang="en-US" dirty="0"/>
          </a:p>
          <a:p>
            <a:pPr>
              <a:buFont typeface="Arial" panose="020B0604020202020204" pitchFamily="34" charset="0"/>
              <a:buChar char="•"/>
            </a:pPr>
            <a:r>
              <a:rPr lang="en-US" dirty="0"/>
              <a:t>Include all components, joints, and connections</a:t>
            </a:r>
          </a:p>
          <a:p>
            <a:pPr>
              <a:buFont typeface="Arial" panose="020B0604020202020204" pitchFamily="34" charset="0"/>
              <a:buChar char="•"/>
            </a:pPr>
            <a:r>
              <a:rPr lang="en-US" dirty="0"/>
              <a:t>Save file in compatible format</a:t>
            </a:r>
          </a:p>
          <a:p>
            <a:pPr>
              <a:buFont typeface="Arial" panose="020B0604020202020204" pitchFamily="34" charset="0"/>
              <a:buChar char="•"/>
            </a:pPr>
            <a:r>
              <a:rPr lang="en-US" dirty="0"/>
              <a:t>Upload CAD file to ANSYS for analysis</a:t>
            </a:r>
          </a:p>
          <a:p>
            <a:pPr>
              <a:buFont typeface="Arial" panose="020B0604020202020204" pitchFamily="34" charset="0"/>
              <a:buChar char="•"/>
            </a:pPr>
            <a:endParaRPr lang="en-US" dirty="0"/>
          </a:p>
          <a:p>
            <a:r>
              <a:rPr lang="en-US" b="1" dirty="0"/>
              <a:t>2. Material Properties:</a:t>
            </a:r>
          </a:p>
          <a:p>
            <a:pPr>
              <a:buFont typeface="Arial" panose="020B0604020202020204" pitchFamily="34" charset="0"/>
              <a:buChar char="•"/>
            </a:pPr>
            <a:r>
              <a:rPr lang="en-US" dirty="0"/>
              <a:t>Assign material properties in ANSYS</a:t>
            </a:r>
          </a:p>
          <a:p>
            <a:pPr>
              <a:buFont typeface="Arial" panose="020B0604020202020204" pitchFamily="34" charset="0"/>
              <a:buChar char="•"/>
            </a:pPr>
            <a:r>
              <a:rPr lang="en-US" dirty="0"/>
              <a:t>Consider modulus of elasticity, Poisson's ratio, and yield strength</a:t>
            </a:r>
          </a:p>
          <a:p>
            <a:pPr>
              <a:buFont typeface="Arial" panose="020B0604020202020204" pitchFamily="34" charset="0"/>
              <a:buChar char="•"/>
            </a:pPr>
            <a:r>
              <a:rPr lang="en-US" dirty="0"/>
              <a:t>Select Mild Steel as the material for components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8677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329450"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Problem Statement</a:t>
            </a:r>
            <a:endParaRPr sz="3000" dirty="0"/>
          </a:p>
        </p:txBody>
      </p:sp>
      <p:sp>
        <p:nvSpPr>
          <p:cNvPr id="157" name="Google Shape;157;p17"/>
          <p:cNvSpPr txBox="1">
            <a:spLocks noGrp="1"/>
          </p:cNvSpPr>
          <p:nvPr>
            <p:ph type="subTitle" idx="1"/>
          </p:nvPr>
        </p:nvSpPr>
        <p:spPr>
          <a:xfrm>
            <a:off x="257689" y="997400"/>
            <a:ext cx="6474600" cy="3939845"/>
          </a:xfrm>
          <a:prstGeom prst="rect">
            <a:avLst/>
          </a:prstGeom>
        </p:spPr>
        <p:txBody>
          <a:bodyPr spcFirstLastPara="1" wrap="square" lIns="91425" tIns="91425" rIns="91425" bIns="91425" anchor="t" anchorCtr="0">
            <a:noAutofit/>
          </a:bodyPr>
          <a:lstStyle/>
          <a:p>
            <a:pPr marL="457200" lvl="0" indent="0" algn="l" rtl="0">
              <a:lnSpc>
                <a:spcPct val="110000"/>
              </a:lnSpc>
              <a:spcBef>
                <a:spcPts val="0"/>
              </a:spcBef>
              <a:spcAft>
                <a:spcPts val="1200"/>
              </a:spcAft>
              <a:buNone/>
            </a:pPr>
            <a:r>
              <a:rPr lang="en" sz="1900" dirty="0"/>
              <a:t>The purpose of this project is to perform stress analysis and design optimization for a scissor lift mechanism used in the field of Mechanics of Machines.</a:t>
            </a:r>
          </a:p>
          <a:p>
            <a:pPr marL="457200" lvl="0" indent="0" algn="l" rtl="0">
              <a:lnSpc>
                <a:spcPct val="110000"/>
              </a:lnSpc>
              <a:spcBef>
                <a:spcPts val="0"/>
              </a:spcBef>
              <a:spcAft>
                <a:spcPts val="1200"/>
              </a:spcAft>
              <a:buNone/>
            </a:pPr>
            <a:endParaRPr lang="en" sz="1900" dirty="0"/>
          </a:p>
          <a:p>
            <a:pPr marL="457200" lvl="0" indent="0" algn="l" rtl="0">
              <a:lnSpc>
                <a:spcPct val="110000"/>
              </a:lnSpc>
              <a:spcBef>
                <a:spcPts val="0"/>
              </a:spcBef>
              <a:spcAft>
                <a:spcPts val="1200"/>
              </a:spcAft>
              <a:buNone/>
            </a:pPr>
            <a:endParaRPr lang="en" sz="2200" dirty="0"/>
          </a:p>
          <a:p>
            <a:pPr marL="488950" indent="-342900">
              <a:buFont typeface="Arial" panose="020B0604020202020204" pitchFamily="34" charset="0"/>
              <a:buChar char="•"/>
            </a:pPr>
            <a:r>
              <a:rPr lang="en-US" sz="2000" dirty="0"/>
              <a:t>Kinematic Analysis</a:t>
            </a:r>
          </a:p>
          <a:p>
            <a:pPr marL="488950" indent="-342900">
              <a:buFont typeface="Arial" panose="020B0604020202020204" pitchFamily="34" charset="0"/>
              <a:buChar char="•"/>
            </a:pPr>
            <a:r>
              <a:rPr lang="en-US" sz="2000" dirty="0"/>
              <a:t>Stress Analysis</a:t>
            </a:r>
          </a:p>
          <a:p>
            <a:pPr marL="488950" indent="-342900">
              <a:buFont typeface="Arial" panose="020B0604020202020204" pitchFamily="34" charset="0"/>
              <a:buChar char="•"/>
            </a:pPr>
            <a:r>
              <a:rPr lang="en-US" sz="2000" dirty="0"/>
              <a:t>Dimensional Optimization</a:t>
            </a:r>
          </a:p>
          <a:p>
            <a:pPr marL="488950" indent="-342900">
              <a:buFont typeface="Arial" panose="020B0604020202020204" pitchFamily="34" charset="0"/>
              <a:buChar char="•"/>
            </a:pPr>
            <a:r>
              <a:rPr lang="en-US" sz="2000" dirty="0"/>
              <a:t>Design Optimization</a:t>
            </a:r>
          </a:p>
          <a:p>
            <a:pPr marL="488950" indent="-342900">
              <a:buFont typeface="Arial" panose="020B0604020202020204" pitchFamily="34" charset="0"/>
              <a:buChar char="•"/>
            </a:pPr>
            <a:r>
              <a:rPr lang="en-US" sz="2000" dirty="0"/>
              <a:t>Computational Simulation</a:t>
            </a:r>
          </a:p>
          <a:p>
            <a:pPr lvl="0" indent="-323850">
              <a:lnSpc>
                <a:spcPct val="110000"/>
              </a:lnSpc>
              <a:buSzPts val="1500"/>
              <a:buChar char="●"/>
            </a:pPr>
            <a:endParaRPr lang="en-US" sz="2400" dirty="0"/>
          </a:p>
          <a:p>
            <a:pPr marL="457200" lvl="0" indent="0" algn="l" rtl="0">
              <a:lnSpc>
                <a:spcPct val="110000"/>
              </a:lnSpc>
              <a:spcBef>
                <a:spcPts val="0"/>
              </a:spcBef>
              <a:spcAft>
                <a:spcPts val="1200"/>
              </a:spcAft>
              <a:buNone/>
            </a:pPr>
            <a:endParaRPr sz="1900" dirty="0"/>
          </a:p>
        </p:txBody>
      </p:sp>
      <p:sp>
        <p:nvSpPr>
          <p:cNvPr id="4" name="Google Shape;156;p17"/>
          <p:cNvSpPr txBox="1">
            <a:spLocks/>
          </p:cNvSpPr>
          <p:nvPr/>
        </p:nvSpPr>
        <p:spPr>
          <a:xfrm>
            <a:off x="1261844" y="2347953"/>
            <a:ext cx="6485100" cy="7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Poppins"/>
                <a:ea typeface="Poppins"/>
                <a:cs typeface="Poppins"/>
                <a:sym typeface="Poppins"/>
              </a:defRPr>
            </a:lvl9pPr>
          </a:lstStyle>
          <a:p>
            <a:r>
              <a:rPr lang="en-US" sz="3000" dirty="0"/>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p:txBody>
          <a:bodyPr/>
          <a:lstStyle/>
          <a:p>
            <a:r>
              <a:rPr lang="en-US" b="1" dirty="0"/>
              <a:t>3. Mesh Generation: </a:t>
            </a:r>
          </a:p>
          <a:p>
            <a:pPr>
              <a:buFont typeface="Arial" panose="020B0604020202020204" pitchFamily="34" charset="0"/>
              <a:buChar char="•"/>
            </a:pPr>
            <a:r>
              <a:rPr lang="en-US" dirty="0"/>
              <a:t>Divide CAD model into finite elements in ANSYS</a:t>
            </a:r>
          </a:p>
          <a:p>
            <a:pPr>
              <a:buFont typeface="Arial" panose="020B0604020202020204" pitchFamily="34" charset="0"/>
              <a:buChar char="•"/>
            </a:pPr>
            <a:r>
              <a:rPr lang="en-US" dirty="0"/>
              <a:t>Choose element type (e.g., tetrahedral, hexahedral) based on geometry complexity</a:t>
            </a:r>
          </a:p>
          <a:p>
            <a:pPr>
              <a:buFont typeface="Arial" panose="020B0604020202020204" pitchFamily="34" charset="0"/>
              <a:buChar char="•"/>
            </a:pPr>
            <a:r>
              <a:rPr lang="en-US" dirty="0"/>
              <a:t>Determine element size for desired accuracy in the simulation</a:t>
            </a:r>
          </a:p>
          <a:p>
            <a:endParaRPr lang="en-US" dirty="0"/>
          </a:p>
        </p:txBody>
      </p:sp>
      <p:pic>
        <p:nvPicPr>
          <p:cNvPr id="4" name="Image 15"/>
          <p:cNvPicPr/>
          <p:nvPr/>
        </p:nvPicPr>
        <p:blipFill>
          <a:blip r:embed="rId2" cstate="print"/>
          <a:stretch>
            <a:fillRect/>
          </a:stretch>
        </p:blipFill>
        <p:spPr>
          <a:xfrm>
            <a:off x="1584853" y="2805077"/>
            <a:ext cx="4579744" cy="2283611"/>
          </a:xfrm>
          <a:prstGeom prst="rect">
            <a:avLst/>
          </a:prstGeom>
        </p:spPr>
      </p:pic>
    </p:spTree>
    <p:extLst>
      <p:ext uri="{BB962C8B-B14F-4D97-AF65-F5344CB8AC3E}">
        <p14:creationId xmlns:p14="http://schemas.microsoft.com/office/powerpoint/2010/main" val="44078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r>
              <a:rPr lang="en-US" b="1" dirty="0"/>
              <a:t>4. Boundary Conditions: </a:t>
            </a:r>
          </a:p>
          <a:p>
            <a:pPr>
              <a:buFont typeface="Arial" panose="020B0604020202020204" pitchFamily="34" charset="0"/>
              <a:buChar char="•"/>
            </a:pPr>
            <a:r>
              <a:rPr lang="en-US" dirty="0"/>
              <a:t>Define constraints in FEA software</a:t>
            </a:r>
          </a:p>
          <a:p>
            <a:pPr>
              <a:buFont typeface="Arial" panose="020B0604020202020204" pitchFamily="34" charset="0"/>
              <a:buChar char="•"/>
            </a:pPr>
            <a:r>
              <a:rPr lang="en-US" dirty="0"/>
              <a:t>Fix points or faces representing connections to ground or support</a:t>
            </a:r>
          </a:p>
          <a:p>
            <a:pPr>
              <a:buFont typeface="Arial" panose="020B0604020202020204" pitchFamily="34" charset="0"/>
              <a:buChar char="•"/>
            </a:pPr>
            <a:r>
              <a:rPr lang="en-US" dirty="0"/>
              <a:t>Apply remote force of 51662 on top of scissor lift mechanism</a:t>
            </a:r>
          </a:p>
          <a:p>
            <a:pPr>
              <a:buFont typeface="Arial" panose="020B0604020202020204" pitchFamily="34" charset="0"/>
              <a:buChar char="•"/>
            </a:pPr>
            <a:r>
              <a:rPr lang="en-US" dirty="0"/>
              <a:t>Implement fixed support boundary condition on bottom surface</a:t>
            </a:r>
          </a:p>
          <a:p>
            <a:endParaRPr lang="en-US" dirty="0"/>
          </a:p>
        </p:txBody>
      </p:sp>
      <p:pic>
        <p:nvPicPr>
          <p:cNvPr id="4" name="Image 16" descr="A picture containing screenshot, diagram, text, design  Description automatically generated"/>
          <p:cNvPicPr/>
          <p:nvPr/>
        </p:nvPicPr>
        <p:blipFill>
          <a:blip r:embed="rId2" cstate="print"/>
          <a:stretch>
            <a:fillRect/>
          </a:stretch>
        </p:blipFill>
        <p:spPr>
          <a:xfrm>
            <a:off x="1736852" y="2941021"/>
            <a:ext cx="4275746" cy="2202479"/>
          </a:xfrm>
          <a:prstGeom prst="rect">
            <a:avLst/>
          </a:prstGeom>
        </p:spPr>
      </p:pic>
    </p:spTree>
    <p:extLst>
      <p:ext uri="{BB962C8B-B14F-4D97-AF65-F5344CB8AC3E}">
        <p14:creationId xmlns:p14="http://schemas.microsoft.com/office/powerpoint/2010/main" val="263494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r>
              <a:rPr lang="en-US" b="1" dirty="0"/>
              <a:t>5. Load Application: </a:t>
            </a:r>
          </a:p>
          <a:p>
            <a:pPr>
              <a:buFont typeface="Arial" panose="020B0604020202020204" pitchFamily="34" charset="0"/>
              <a:buChar char="•"/>
            </a:pPr>
            <a:r>
              <a:rPr lang="en-US" dirty="0"/>
              <a:t>Apply loads based on intended operating conditions</a:t>
            </a:r>
          </a:p>
          <a:p>
            <a:pPr>
              <a:buFont typeface="Arial" panose="020B0604020202020204" pitchFamily="34" charset="0"/>
              <a:buChar char="•"/>
            </a:pPr>
            <a:r>
              <a:rPr lang="en-US" dirty="0"/>
              <a:t>Consider weight of lifted load, dynamic forces, and external loads</a:t>
            </a:r>
          </a:p>
          <a:p>
            <a:pPr>
              <a:buFont typeface="Arial" panose="020B0604020202020204" pitchFamily="34" charset="0"/>
              <a:buChar char="•"/>
            </a:pPr>
            <a:r>
              <a:rPr lang="en-US" dirty="0"/>
              <a:t>Simulate realistic operating scenarios for accurate analysis</a:t>
            </a:r>
          </a:p>
          <a:p>
            <a:pPr>
              <a:buFont typeface="Arial" panose="020B0604020202020204" pitchFamily="34" charset="0"/>
              <a:buChar char="•"/>
            </a:pPr>
            <a:endParaRPr lang="en-US" dirty="0"/>
          </a:p>
          <a:p>
            <a:pPr marL="146050" indent="0"/>
            <a:r>
              <a:rPr lang="en-US" b="1" dirty="0"/>
              <a:t>6. Analysis Setup: </a:t>
            </a:r>
          </a:p>
          <a:p>
            <a:pPr>
              <a:buFont typeface="Arial" panose="020B0604020202020204" pitchFamily="34" charset="0"/>
              <a:buChar char="•"/>
            </a:pPr>
            <a:r>
              <a:rPr lang="en-US" dirty="0"/>
              <a:t>Specify analysis type (static, dynamic, etc.)</a:t>
            </a:r>
          </a:p>
          <a:p>
            <a:pPr>
              <a:buFont typeface="Arial" panose="020B0604020202020204" pitchFamily="34" charset="0"/>
              <a:buChar char="•"/>
            </a:pPr>
            <a:r>
              <a:rPr lang="en-US" dirty="0"/>
              <a:t>Choose appropriate solution techniques in FEA software</a:t>
            </a:r>
          </a:p>
          <a:p>
            <a:pPr>
              <a:buFont typeface="Arial" panose="020B0604020202020204" pitchFamily="34" charset="0"/>
              <a:buChar char="•"/>
            </a:pPr>
            <a:r>
              <a:rPr lang="en-US" dirty="0"/>
              <a:t>Define solver settings and convergence criteria for accurate results</a:t>
            </a:r>
          </a:p>
          <a:p>
            <a:pPr marL="146050" indent="0"/>
            <a:endParaRPr lang="en-US" dirty="0"/>
          </a:p>
          <a:p>
            <a:endParaRPr lang="en-US" dirty="0"/>
          </a:p>
        </p:txBody>
      </p:sp>
    </p:spTree>
    <p:extLst>
      <p:ext uri="{BB962C8B-B14F-4D97-AF65-F5344CB8AC3E}">
        <p14:creationId xmlns:p14="http://schemas.microsoft.com/office/powerpoint/2010/main" val="264648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23" y="859980"/>
            <a:ext cx="6485100" cy="726900"/>
          </a:xfrm>
        </p:spPr>
        <p:txBody>
          <a:bodyPr/>
          <a:lstStyle/>
          <a:p>
            <a:endParaRPr lang="en-US"/>
          </a:p>
        </p:txBody>
      </p:sp>
      <p:sp>
        <p:nvSpPr>
          <p:cNvPr id="3" name="Subtitle 2"/>
          <p:cNvSpPr>
            <a:spLocks noGrp="1"/>
          </p:cNvSpPr>
          <p:nvPr>
            <p:ph type="subTitle" idx="1"/>
          </p:nvPr>
        </p:nvSpPr>
        <p:spPr>
          <a:xfrm>
            <a:off x="1117088" y="461869"/>
            <a:ext cx="1969871" cy="521283"/>
          </a:xfrm>
        </p:spPr>
        <p:txBody>
          <a:bodyPr/>
          <a:lstStyle/>
          <a:p>
            <a:r>
              <a:rPr lang="en-US" b="1" dirty="0"/>
              <a:t>7. Solve and Analyze: </a:t>
            </a:r>
          </a:p>
          <a:p>
            <a:endParaRPr lang="en-US" dirty="0"/>
          </a:p>
        </p:txBody>
      </p:sp>
      <p:pic>
        <p:nvPicPr>
          <p:cNvPr id="4" name="Image 17"/>
          <p:cNvPicPr/>
          <p:nvPr/>
        </p:nvPicPr>
        <p:blipFill>
          <a:blip r:embed="rId2" cstate="print"/>
          <a:stretch>
            <a:fillRect/>
          </a:stretch>
        </p:blipFill>
        <p:spPr>
          <a:xfrm>
            <a:off x="155111" y="2309425"/>
            <a:ext cx="4190007" cy="2189780"/>
          </a:xfrm>
          <a:prstGeom prst="rect">
            <a:avLst/>
          </a:prstGeom>
        </p:spPr>
      </p:pic>
      <p:pic>
        <p:nvPicPr>
          <p:cNvPr id="5" name="Image 18" descr="A picture containing screenshot, text  Description automatically generated"/>
          <p:cNvPicPr/>
          <p:nvPr/>
        </p:nvPicPr>
        <p:blipFill>
          <a:blip r:embed="rId3" cstate="print"/>
          <a:stretch>
            <a:fillRect/>
          </a:stretch>
        </p:blipFill>
        <p:spPr>
          <a:xfrm>
            <a:off x="4674575" y="163560"/>
            <a:ext cx="4190008" cy="2182906"/>
          </a:xfrm>
          <a:prstGeom prst="rect">
            <a:avLst/>
          </a:prstGeom>
        </p:spPr>
      </p:pic>
      <p:pic>
        <p:nvPicPr>
          <p:cNvPr id="6" name="Image 19"/>
          <p:cNvPicPr/>
          <p:nvPr/>
        </p:nvPicPr>
        <p:blipFill>
          <a:blip r:embed="rId4" cstate="print"/>
          <a:stretch>
            <a:fillRect/>
          </a:stretch>
        </p:blipFill>
        <p:spPr>
          <a:xfrm>
            <a:off x="4674576" y="2584600"/>
            <a:ext cx="4190007" cy="2245941"/>
          </a:xfrm>
          <a:prstGeom prst="rect">
            <a:avLst/>
          </a:prstGeom>
        </p:spPr>
      </p:pic>
    </p:spTree>
    <p:extLst>
      <p:ext uri="{BB962C8B-B14F-4D97-AF65-F5344CB8AC3E}">
        <p14:creationId xmlns:p14="http://schemas.microsoft.com/office/powerpoint/2010/main" val="101720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187" y="473738"/>
            <a:ext cx="6485100" cy="726900"/>
          </a:xfrm>
        </p:spPr>
        <p:txBody>
          <a:bodyPr/>
          <a:lstStyle/>
          <a:p>
            <a:r>
              <a:rPr lang="en-US" b="1" dirty="0"/>
              <a:t>Evaluation of Software Results</a:t>
            </a:r>
            <a:br>
              <a:rPr lang="en-US" b="1" dirty="0"/>
            </a:br>
            <a:endParaRPr lang="en-US" dirty="0"/>
          </a:p>
        </p:txBody>
      </p:sp>
      <p:sp>
        <p:nvSpPr>
          <p:cNvPr id="3" name="Subtitle 2"/>
          <p:cNvSpPr>
            <a:spLocks noGrp="1"/>
          </p:cNvSpPr>
          <p:nvPr>
            <p:ph type="subTitle" idx="1"/>
          </p:nvPr>
        </p:nvSpPr>
        <p:spPr/>
        <p:txBody>
          <a:bodyPr/>
          <a:lstStyle/>
          <a:p>
            <a:r>
              <a:rPr lang="en-US" dirty="0"/>
              <a:t>1. </a:t>
            </a:r>
            <a:r>
              <a:rPr lang="en-US" b="1" dirty="0"/>
              <a:t>Maximum Equivalent Stress</a:t>
            </a:r>
          </a:p>
          <a:p>
            <a:pPr>
              <a:buFont typeface="Arial" panose="020B0604020202020204" pitchFamily="34" charset="0"/>
              <a:buChar char="•"/>
            </a:pPr>
            <a:r>
              <a:rPr lang="en-US" dirty="0"/>
              <a:t>Value: 316.42 MPa</a:t>
            </a:r>
          </a:p>
          <a:p>
            <a:pPr>
              <a:buFont typeface="Arial" panose="020B0604020202020204" pitchFamily="34" charset="0"/>
              <a:buChar char="•"/>
            </a:pPr>
            <a:r>
              <a:rPr lang="en-US" dirty="0"/>
              <a:t>Represents highest stress under applied loads</a:t>
            </a:r>
          </a:p>
          <a:p>
            <a:pPr>
              <a:buFont typeface="Arial" panose="020B0604020202020204" pitchFamily="34" charset="0"/>
              <a:buChar char="•"/>
            </a:pPr>
            <a:r>
              <a:rPr lang="en-US" dirty="0"/>
              <a:t>Compare with material's yield strength for safety assessment</a:t>
            </a:r>
          </a:p>
          <a:p>
            <a:pPr>
              <a:buFont typeface="Arial" panose="020B0604020202020204" pitchFamily="34" charset="0"/>
              <a:buChar char="•"/>
            </a:pPr>
            <a:endParaRPr lang="en-US" dirty="0"/>
          </a:p>
          <a:p>
            <a:pPr marL="146050" indent="0"/>
            <a:r>
              <a:rPr lang="en-US" dirty="0"/>
              <a:t>2. </a:t>
            </a:r>
            <a:r>
              <a:rPr lang="en-US" b="1" dirty="0"/>
              <a:t>Total Deformation</a:t>
            </a:r>
          </a:p>
          <a:p>
            <a:pPr>
              <a:buFont typeface="Arial" panose="020B0604020202020204" pitchFamily="34" charset="0"/>
              <a:buChar char="•"/>
            </a:pPr>
            <a:r>
              <a:rPr lang="en-US" dirty="0"/>
              <a:t>Measurement: 0.32822 mm</a:t>
            </a:r>
          </a:p>
          <a:p>
            <a:pPr>
              <a:buFont typeface="Arial" panose="020B0604020202020204" pitchFamily="34" charset="0"/>
              <a:buChar char="•"/>
            </a:pPr>
            <a:r>
              <a:rPr lang="en-US" dirty="0"/>
              <a:t>Represents overall displacement/deformation under applied loads</a:t>
            </a:r>
          </a:p>
          <a:p>
            <a:pPr>
              <a:buFont typeface="Arial" panose="020B0604020202020204" pitchFamily="34" charset="0"/>
              <a:buChar char="•"/>
            </a:pPr>
            <a:r>
              <a:rPr lang="en-US" dirty="0"/>
              <a:t>Assesses potential interference issues due to deformation</a:t>
            </a:r>
          </a:p>
          <a:p>
            <a:pPr marL="146050" indent="0"/>
            <a:endParaRPr lang="en-US" dirty="0"/>
          </a:p>
          <a:p>
            <a:endParaRPr lang="en-US" dirty="0"/>
          </a:p>
        </p:txBody>
      </p:sp>
    </p:spTree>
    <p:extLst>
      <p:ext uri="{BB962C8B-B14F-4D97-AF65-F5344CB8AC3E}">
        <p14:creationId xmlns:p14="http://schemas.microsoft.com/office/powerpoint/2010/main" val="125694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r>
              <a:rPr lang="en-US" b="1" dirty="0"/>
              <a:t>3. Maximum Factor of Safety</a:t>
            </a:r>
          </a:p>
          <a:p>
            <a:pPr>
              <a:buFont typeface="Arial" panose="020B0604020202020204" pitchFamily="34" charset="0"/>
              <a:buChar char="•"/>
            </a:pPr>
            <a:r>
              <a:rPr lang="en-US" dirty="0"/>
              <a:t>Maximum FOS: 15</a:t>
            </a:r>
          </a:p>
          <a:p>
            <a:pPr>
              <a:buFont typeface="Arial" panose="020B0604020202020204" pitchFamily="34" charset="0"/>
              <a:buChar char="•"/>
            </a:pPr>
            <a:r>
              <a:rPr lang="en-US" dirty="0"/>
              <a:t>Indicates design's margin of safety</a:t>
            </a:r>
          </a:p>
          <a:p>
            <a:pPr>
              <a:buFont typeface="Arial" panose="020B0604020202020204" pitchFamily="34" charset="0"/>
              <a:buChar char="•"/>
            </a:pPr>
            <a:r>
              <a:rPr lang="en-US" dirty="0"/>
              <a:t>Higher value suggests robust and conservative design</a:t>
            </a:r>
          </a:p>
          <a:p>
            <a:pPr>
              <a:buFont typeface="Arial" panose="020B0604020202020204" pitchFamily="34" charset="0"/>
              <a:buChar char="•"/>
            </a:pPr>
            <a:r>
              <a:rPr lang="en-US" dirty="0"/>
              <a:t>FOS of 15 indicates the structure can withstand loads with a considerable safety margin.</a:t>
            </a:r>
          </a:p>
          <a:p>
            <a:r>
              <a:rPr lang="en-US" b="1" dirty="0"/>
              <a:t>4. Minimum Factor of Safety</a:t>
            </a:r>
          </a:p>
          <a:p>
            <a:pPr>
              <a:buFont typeface="Arial" panose="020B0604020202020204" pitchFamily="34" charset="0"/>
              <a:buChar char="•"/>
            </a:pPr>
            <a:r>
              <a:rPr lang="en-US" dirty="0"/>
              <a:t>Value: 1.399</a:t>
            </a:r>
          </a:p>
          <a:p>
            <a:pPr>
              <a:buFont typeface="Arial" panose="020B0604020202020204" pitchFamily="34" charset="0"/>
              <a:buChar char="•"/>
            </a:pPr>
            <a:r>
              <a:rPr lang="en-US" dirty="0"/>
              <a:t>Represents lowest observed FOS in any part of the structure</a:t>
            </a:r>
          </a:p>
          <a:p>
            <a:pPr>
              <a:buFont typeface="Arial" panose="020B0604020202020204" pitchFamily="34" charset="0"/>
              <a:buChar char="•"/>
            </a:pPr>
            <a:r>
              <a:rPr lang="en-US" dirty="0"/>
              <a:t>Ensure minimum FOS stays above 1 for design safety</a:t>
            </a:r>
          </a:p>
          <a:p>
            <a:pPr>
              <a:buFont typeface="Arial" panose="020B0604020202020204" pitchFamily="34" charset="0"/>
              <a:buChar char="•"/>
            </a:pPr>
            <a:r>
              <a:rPr lang="en-US" dirty="0"/>
              <a:t>Indicates structure can withstand loads without exceeding material's yield strength</a:t>
            </a:r>
          </a:p>
          <a:p>
            <a:endParaRPr lang="en-US" b="1" dirty="0"/>
          </a:p>
          <a:p>
            <a:endParaRPr lang="en-US" dirty="0"/>
          </a:p>
        </p:txBody>
      </p:sp>
    </p:spTree>
    <p:extLst>
      <p:ext uri="{BB962C8B-B14F-4D97-AF65-F5344CB8AC3E}">
        <p14:creationId xmlns:p14="http://schemas.microsoft.com/office/powerpoint/2010/main" val="879417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89" y="404986"/>
            <a:ext cx="6485100" cy="726900"/>
          </a:xfrm>
        </p:spPr>
        <p:txBody>
          <a:bodyPr/>
          <a:lstStyle/>
          <a:p>
            <a:r>
              <a:rPr lang="en-US" b="1" dirty="0"/>
              <a:t>Physical Applications</a:t>
            </a:r>
            <a:br>
              <a:rPr lang="en-US" b="1" dirty="0"/>
            </a:br>
            <a:endParaRPr lang="en-US" sz="1300" dirty="0"/>
          </a:p>
        </p:txBody>
      </p:sp>
      <p:sp>
        <p:nvSpPr>
          <p:cNvPr id="3" name="Subtitle 2"/>
          <p:cNvSpPr>
            <a:spLocks noGrp="1"/>
          </p:cNvSpPr>
          <p:nvPr>
            <p:ph type="subTitle" idx="1"/>
          </p:nvPr>
        </p:nvSpPr>
        <p:spPr>
          <a:xfrm>
            <a:off x="677076" y="987507"/>
            <a:ext cx="6474600" cy="4011614"/>
          </a:xfrm>
        </p:spPr>
        <p:txBody>
          <a:bodyPr>
            <a:noAutofit/>
          </a:bodyPr>
          <a:lstStyle/>
          <a:p>
            <a:pPr marL="431800" indent="-285750">
              <a:buFont typeface="Arial" panose="020B0604020202020204" pitchFamily="34" charset="0"/>
              <a:buChar char="•"/>
            </a:pPr>
            <a:r>
              <a:rPr lang="en-US" b="1" dirty="0"/>
              <a:t>Automotive maintenance</a:t>
            </a:r>
          </a:p>
          <a:p>
            <a:pPr marL="146050" indent="0"/>
            <a:endParaRPr lang="en-US" b="1" dirty="0"/>
          </a:p>
          <a:p>
            <a:pPr marL="431800" indent="-285750">
              <a:buFont typeface="Arial" panose="020B0604020202020204" pitchFamily="34" charset="0"/>
              <a:buChar char="•"/>
            </a:pPr>
            <a:r>
              <a:rPr lang="en-US" b="1" dirty="0"/>
              <a:t>Warehousing and logistics </a:t>
            </a:r>
            <a:br>
              <a:rPr lang="en-US" dirty="0"/>
            </a:br>
            <a:endParaRPr lang="en-US" dirty="0"/>
          </a:p>
          <a:p>
            <a:pPr marL="431800" indent="-285750">
              <a:buFont typeface="Arial" panose="020B0604020202020204" pitchFamily="34" charset="0"/>
              <a:buChar char="•"/>
            </a:pPr>
            <a:r>
              <a:rPr lang="en-US" b="1" dirty="0"/>
              <a:t>Manufacturing industry</a:t>
            </a:r>
            <a:br>
              <a:rPr lang="en-US" dirty="0"/>
            </a:br>
            <a:endParaRPr lang="en-US" dirty="0"/>
          </a:p>
          <a:p>
            <a:pPr marL="431800" indent="-285750">
              <a:buFont typeface="Arial" panose="020B0604020202020204" pitchFamily="34" charset="0"/>
              <a:buChar char="•"/>
            </a:pPr>
            <a:r>
              <a:rPr lang="en-US" b="1" dirty="0"/>
              <a:t>Loading docks </a:t>
            </a:r>
            <a:br>
              <a:rPr lang="en-US" dirty="0"/>
            </a:br>
            <a:endParaRPr lang="en-US" dirty="0"/>
          </a:p>
          <a:p>
            <a:pPr marL="431800" indent="-285750">
              <a:buFont typeface="Arial" panose="020B0604020202020204" pitchFamily="34" charset="0"/>
              <a:buChar char="•"/>
            </a:pPr>
            <a:r>
              <a:rPr lang="en-US" b="1" dirty="0"/>
              <a:t>Aircraft maintenance</a:t>
            </a:r>
            <a:br>
              <a:rPr lang="en-US" dirty="0"/>
            </a:br>
            <a:endParaRPr lang="en-US" dirty="0"/>
          </a:p>
          <a:p>
            <a:pPr marL="431800" indent="-285750">
              <a:buFont typeface="Arial" panose="020B0604020202020204" pitchFamily="34" charset="0"/>
              <a:buChar char="•"/>
            </a:pPr>
            <a:r>
              <a:rPr lang="en-US" b="1" dirty="0"/>
              <a:t>Exhibition and event setup</a:t>
            </a:r>
            <a:br>
              <a:rPr lang="en-US" dirty="0"/>
            </a:br>
            <a:endParaRPr lang="en-US" dirty="0"/>
          </a:p>
          <a:p>
            <a:pPr marL="431800" indent="-285750">
              <a:buFont typeface="Arial" panose="020B0604020202020204" pitchFamily="34" charset="0"/>
              <a:buChar char="•"/>
            </a:pPr>
            <a:r>
              <a:rPr lang="en-US" b="1" dirty="0"/>
              <a:t>Hospital and healthcare</a:t>
            </a:r>
            <a:br>
              <a:rPr lang="en-US" dirty="0"/>
            </a:br>
            <a:endParaRPr lang="en-US" dirty="0"/>
          </a:p>
          <a:p>
            <a:pPr marL="431800" indent="-285750">
              <a:buFont typeface="Arial" panose="020B0604020202020204" pitchFamily="34" charset="0"/>
              <a:buChar char="•"/>
            </a:pPr>
            <a:r>
              <a:rPr lang="en-US" b="1" dirty="0"/>
              <a:t>Retail and inventory management</a:t>
            </a:r>
            <a:br>
              <a:rPr lang="en-US" dirty="0"/>
            </a:br>
            <a:endParaRPr lang="en-US" dirty="0"/>
          </a:p>
          <a:p>
            <a:pPr marL="431800" indent="-285750">
              <a:buFont typeface="Arial" panose="020B0604020202020204" pitchFamily="34" charset="0"/>
              <a:buChar char="•"/>
            </a:pPr>
            <a:r>
              <a:rPr lang="en-US" b="1" dirty="0"/>
              <a:t>Agriculture</a:t>
            </a:r>
            <a:endParaRPr lang="en-US" dirty="0"/>
          </a:p>
        </p:txBody>
      </p:sp>
    </p:spTree>
    <p:extLst>
      <p:ext uri="{BB962C8B-B14F-4D97-AF65-F5344CB8AC3E}">
        <p14:creationId xmlns:p14="http://schemas.microsoft.com/office/powerpoint/2010/main" val="1664725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188" y="466863"/>
            <a:ext cx="6485100" cy="726900"/>
          </a:xfrm>
        </p:spPr>
        <p:txBody>
          <a:bodyPr/>
          <a:lstStyle/>
          <a:p>
            <a:r>
              <a:rPr lang="en-US" b="1" dirty="0"/>
              <a:t>References</a:t>
            </a:r>
            <a:br>
              <a:rPr lang="en-US" b="1" dirty="0"/>
            </a:br>
            <a:endParaRPr lang="en-US" dirty="0"/>
          </a:p>
        </p:txBody>
      </p:sp>
      <p:sp>
        <p:nvSpPr>
          <p:cNvPr id="3" name="Subtitle 2"/>
          <p:cNvSpPr>
            <a:spLocks noGrp="1"/>
          </p:cNvSpPr>
          <p:nvPr>
            <p:ph type="subTitle" idx="1"/>
          </p:nvPr>
        </p:nvSpPr>
        <p:spPr/>
        <p:txBody>
          <a:bodyPr/>
          <a:lstStyle/>
          <a:p>
            <a:r>
              <a:rPr lang="en-US" b="1" dirty="0"/>
              <a:t> </a:t>
            </a:r>
            <a:endParaRPr lang="en-US" dirty="0"/>
          </a:p>
          <a:p>
            <a:r>
              <a:rPr lang="en-US" dirty="0"/>
              <a:t>[1]. </a:t>
            </a:r>
            <a:r>
              <a:rPr lang="en-US" dirty="0" err="1"/>
              <a:t>M.Kiran</a:t>
            </a:r>
            <a:r>
              <a:rPr lang="en-US" dirty="0"/>
              <a:t> Kumar, </a:t>
            </a:r>
            <a:r>
              <a:rPr lang="en-US" dirty="0" err="1"/>
              <a:t>J.Chandrashekhar</a:t>
            </a:r>
            <a:r>
              <a:rPr lang="en-US" dirty="0"/>
              <a:t>, </a:t>
            </a:r>
            <a:r>
              <a:rPr lang="en-US" dirty="0" err="1"/>
              <a:t>Mahipal</a:t>
            </a:r>
            <a:r>
              <a:rPr lang="en-US" dirty="0"/>
              <a:t> Manda, </a:t>
            </a:r>
            <a:r>
              <a:rPr lang="en-US" dirty="0" err="1"/>
              <a:t>D.vijay</a:t>
            </a:r>
            <a:r>
              <a:rPr lang="en-US" dirty="0"/>
              <a:t> Kumar (2016), Design &amp; Analysis of Hydraulic Scissor Lift. IRJET Vol.3 page.1647.</a:t>
            </a:r>
          </a:p>
          <a:p>
            <a:r>
              <a:rPr lang="en-US" dirty="0"/>
              <a:t>[2]. </a:t>
            </a:r>
            <a:r>
              <a:rPr lang="en-US" dirty="0" err="1"/>
              <a:t>Jaydeep</a:t>
            </a:r>
            <a:r>
              <a:rPr lang="en-US" dirty="0"/>
              <a:t> M. Bhatt, Milan J. Pandya(2013), Design and Analysis of an Aerial Scissor Lift, Journal of information, knowledge and research in mechanical engineering,Vol.02 Page 452.</a:t>
            </a:r>
          </a:p>
          <a:p>
            <a:r>
              <a:rPr lang="en-US" dirty="0"/>
              <a:t>[3]. Georgy </a:t>
            </a:r>
            <a:r>
              <a:rPr lang="en-US" dirty="0" err="1"/>
              <a:t>Olenin</a:t>
            </a:r>
            <a:r>
              <a:rPr lang="en-US" dirty="0"/>
              <a:t>,(2016) Design of hydraulic scissor lifting platform, Saimaa University Of Applied Sciences Lappeenranta, Page no.13-14.</a:t>
            </a:r>
          </a:p>
          <a:p>
            <a:r>
              <a:rPr lang="en-US" dirty="0"/>
              <a:t>[4]. </a:t>
            </a:r>
            <a:r>
              <a:rPr lang="en-US" dirty="0" err="1"/>
              <a:t>Gaffar</a:t>
            </a:r>
            <a:r>
              <a:rPr lang="en-US" dirty="0"/>
              <a:t> G. </a:t>
            </a:r>
            <a:r>
              <a:rPr lang="en-US" dirty="0" err="1"/>
              <a:t>Momin</a:t>
            </a:r>
            <a:r>
              <a:rPr lang="en-US" dirty="0"/>
              <a:t>, Rohan Hatti, Karan </a:t>
            </a:r>
            <a:r>
              <a:rPr lang="en-US" dirty="0" err="1"/>
              <a:t>Dalvi</a:t>
            </a:r>
            <a:r>
              <a:rPr lang="en-US" dirty="0"/>
              <a:t>, Faisal </a:t>
            </a:r>
            <a:r>
              <a:rPr lang="en-US" dirty="0" err="1"/>
              <a:t>Bargi</a:t>
            </a:r>
            <a:r>
              <a:rPr lang="en-US" dirty="0"/>
              <a:t>, </a:t>
            </a:r>
            <a:r>
              <a:rPr lang="en-US" dirty="0" err="1"/>
              <a:t>Rohit</a:t>
            </a:r>
            <a:r>
              <a:rPr lang="en-US" dirty="0"/>
              <a:t> </a:t>
            </a:r>
            <a:r>
              <a:rPr lang="en-US" dirty="0" err="1"/>
              <a:t>Devare</a:t>
            </a:r>
            <a:r>
              <a:rPr lang="en-US" dirty="0"/>
              <a:t>,(2015), Design, Manufacturing &amp; Analysis of Hydraulic Scissor </a:t>
            </a:r>
            <a:r>
              <a:rPr lang="en-US" dirty="0" err="1"/>
              <a:t>Lift,IJERGS</a:t>
            </a:r>
            <a:r>
              <a:rPr lang="en-US" dirty="0"/>
              <a:t>, Vol.3 Page 735-738</a:t>
            </a:r>
          </a:p>
          <a:p>
            <a:endParaRPr lang="en-US" dirty="0"/>
          </a:p>
        </p:txBody>
      </p:sp>
    </p:spTree>
    <p:extLst>
      <p:ext uri="{BB962C8B-B14F-4D97-AF65-F5344CB8AC3E}">
        <p14:creationId xmlns:p14="http://schemas.microsoft.com/office/powerpoint/2010/main" val="109299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329450"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Introduction</a:t>
            </a:r>
            <a:endParaRPr sz="3100"/>
          </a:p>
        </p:txBody>
      </p:sp>
      <p:sp>
        <p:nvSpPr>
          <p:cNvPr id="2" name="Subtitle 1"/>
          <p:cNvSpPr>
            <a:spLocks noGrp="1" noChangeArrowheads="1"/>
          </p:cNvSpPr>
          <p:nvPr>
            <p:ph type="subTitle" idx="1"/>
          </p:nvPr>
        </p:nvSpPr>
        <p:spPr bwMode="auto">
          <a:xfrm>
            <a:off x="801737" y="1270693"/>
            <a:ext cx="75405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bg1"/>
                </a:solidFill>
                <a:effectLst/>
                <a:latin typeface="+mj-lt"/>
              </a:rPr>
              <a:t>Scissor Lift Overview:</a:t>
            </a:r>
            <a:endParaRPr kumimoji="0" lang="en-US" altLang="en-US" sz="1700" b="0" i="0" u="none" strike="noStrike" cap="none" normalizeH="0" baseline="0" dirty="0">
              <a:ln>
                <a:noFill/>
              </a:ln>
              <a:solidFill>
                <a:schemeClr val="bg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Lifting devices using scissor mechanisms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Selection criteria: lifting height, weight, and equipment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bg1"/>
                </a:solidFill>
                <a:effectLst/>
                <a:latin typeface="+mj-lt"/>
              </a:rPr>
              <a:t>Layout Variations:</a:t>
            </a:r>
            <a:endParaRPr kumimoji="0" lang="en-US" altLang="en-US" sz="1700" b="0" i="0" u="none" strike="noStrike" cap="none" normalizeH="0" baseline="0" dirty="0">
              <a:ln>
                <a:noFill/>
              </a:ln>
              <a:solidFill>
                <a:schemeClr val="bg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Different layouts based on cylinder arrangement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Cylinder arrangement affects platform movement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bg1"/>
                </a:solidFill>
                <a:effectLst/>
                <a:latin typeface="+mj-lt"/>
              </a:rPr>
              <a:t>Research Focus:</a:t>
            </a:r>
            <a:endParaRPr kumimoji="0" lang="en-US" altLang="en-US" sz="1700" b="0" i="0" u="none" strike="noStrike" cap="none" normalizeH="0" baseline="0" dirty="0">
              <a:ln>
                <a:noFill/>
              </a:ln>
              <a:solidFill>
                <a:schemeClr val="bg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Studies commonly address simulation software and lift component strength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bg1"/>
                </a:solidFill>
                <a:effectLst/>
                <a:latin typeface="+mj-lt"/>
              </a:rPr>
              <a:t>Limited focus on cylinder arrangement and thrust force calculations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bg1"/>
              </a:solidFill>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1921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Main Components of Scissor Lift</a:t>
            </a:r>
            <a:endParaRPr/>
          </a:p>
        </p:txBody>
      </p:sp>
      <p:sp>
        <p:nvSpPr>
          <p:cNvPr id="175" name="Google Shape;175;p20"/>
          <p:cNvSpPr txBox="1">
            <a:spLocks noGrp="1"/>
          </p:cNvSpPr>
          <p:nvPr>
            <p:ph type="subTitle" idx="1"/>
          </p:nvPr>
        </p:nvSpPr>
        <p:spPr>
          <a:xfrm>
            <a:off x="642700" y="1504800"/>
            <a:ext cx="6474600" cy="3030900"/>
          </a:xfrm>
          <a:prstGeom prst="rect">
            <a:avLst/>
          </a:prstGeom>
        </p:spPr>
        <p:txBody>
          <a:bodyPr spcFirstLastPara="1" wrap="square" lIns="91425" tIns="91425" rIns="91425" bIns="91425" anchor="t" anchorCtr="0">
            <a:noAutofit/>
          </a:bodyPr>
          <a:lstStyle/>
          <a:p>
            <a:pPr marL="457200" lvl="0" indent="-336550" algn="l" rtl="0">
              <a:lnSpc>
                <a:spcPct val="110000"/>
              </a:lnSpc>
              <a:spcBef>
                <a:spcPts val="0"/>
              </a:spcBef>
              <a:spcAft>
                <a:spcPts val="0"/>
              </a:spcAft>
              <a:buSzPts val="1700"/>
              <a:buChar char="●"/>
            </a:pPr>
            <a:r>
              <a:rPr lang="en" sz="1700"/>
              <a:t>Hydraulic Cylinder</a:t>
            </a:r>
            <a:endParaRPr sz="1700"/>
          </a:p>
          <a:p>
            <a:pPr marL="457200" lvl="0" indent="-336550" algn="l" rtl="0">
              <a:lnSpc>
                <a:spcPct val="110000"/>
              </a:lnSpc>
              <a:spcBef>
                <a:spcPts val="0"/>
              </a:spcBef>
              <a:spcAft>
                <a:spcPts val="0"/>
              </a:spcAft>
              <a:buSzPts val="1700"/>
              <a:buChar char="●"/>
            </a:pPr>
            <a:r>
              <a:rPr lang="en" sz="1700"/>
              <a:t>Top platform</a:t>
            </a:r>
            <a:endParaRPr sz="1700"/>
          </a:p>
          <a:p>
            <a:pPr marL="457200" lvl="0" indent="-336550" algn="l" rtl="0">
              <a:lnSpc>
                <a:spcPct val="110000"/>
              </a:lnSpc>
              <a:spcBef>
                <a:spcPts val="0"/>
              </a:spcBef>
              <a:spcAft>
                <a:spcPts val="0"/>
              </a:spcAft>
              <a:buSzPts val="1700"/>
              <a:buChar char="●"/>
            </a:pPr>
            <a:r>
              <a:rPr lang="en" sz="1700"/>
              <a:t>Scissor Arm</a:t>
            </a:r>
            <a:endParaRPr sz="1700"/>
          </a:p>
          <a:p>
            <a:pPr marL="457200" lvl="0" indent="-336550" algn="l" rtl="0">
              <a:lnSpc>
                <a:spcPct val="110000"/>
              </a:lnSpc>
              <a:spcBef>
                <a:spcPts val="0"/>
              </a:spcBef>
              <a:spcAft>
                <a:spcPts val="0"/>
              </a:spcAft>
              <a:buSzPts val="1700"/>
              <a:buChar char="●"/>
            </a:pPr>
            <a:r>
              <a:rPr lang="en" sz="1700"/>
              <a:t>Base support frame</a:t>
            </a:r>
            <a:endParaRPr sz="1700"/>
          </a:p>
          <a:p>
            <a:pPr marL="457200" lvl="0" indent="-336550" algn="l" rtl="0">
              <a:lnSpc>
                <a:spcPct val="110000"/>
              </a:lnSpc>
              <a:spcBef>
                <a:spcPts val="0"/>
              </a:spcBef>
              <a:spcAft>
                <a:spcPts val="0"/>
              </a:spcAft>
              <a:buSzPts val="1700"/>
              <a:buChar char="●"/>
            </a:pPr>
            <a:r>
              <a:rPr lang="en" sz="1700"/>
              <a:t>Support hinges</a:t>
            </a:r>
            <a:endParaRPr sz="1700"/>
          </a:p>
          <a:p>
            <a:pPr marL="457200" lvl="0" indent="-336550" algn="l" rtl="0">
              <a:lnSpc>
                <a:spcPct val="110000"/>
              </a:lnSpc>
              <a:spcBef>
                <a:spcPts val="0"/>
              </a:spcBef>
              <a:spcAft>
                <a:spcPts val="0"/>
              </a:spcAft>
              <a:buSzPts val="1700"/>
              <a:buChar char="●"/>
            </a:pPr>
            <a:r>
              <a:rPr lang="en" sz="1700"/>
              <a:t>Rollers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92900" y="1088025"/>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Kinematic Analysis</a:t>
            </a:r>
            <a:endParaRPr/>
          </a:p>
        </p:txBody>
      </p:sp>
      <p:sp>
        <p:nvSpPr>
          <p:cNvPr id="181" name="Google Shape;181;p21"/>
          <p:cNvSpPr txBox="1">
            <a:spLocks noGrp="1"/>
          </p:cNvSpPr>
          <p:nvPr>
            <p:ph type="subTitle" idx="1"/>
          </p:nvPr>
        </p:nvSpPr>
        <p:spPr>
          <a:xfrm>
            <a:off x="291650" y="1731725"/>
            <a:ext cx="3126900" cy="30309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500"/>
              <a:t>Thorough understanding and analysis of the kinematics of the scissor lift mechanism</a:t>
            </a:r>
            <a:endParaRPr sz="1500"/>
          </a:p>
          <a:p>
            <a:pPr marL="457200" lvl="0" indent="-323850" algn="l" rtl="0">
              <a:lnSpc>
                <a:spcPct val="110000"/>
              </a:lnSpc>
              <a:spcBef>
                <a:spcPts val="0"/>
              </a:spcBef>
              <a:spcAft>
                <a:spcPts val="0"/>
              </a:spcAft>
              <a:buSzPts val="1500"/>
              <a:buChar char="●"/>
            </a:pPr>
            <a:r>
              <a:rPr lang="en" sz="1500"/>
              <a:t>Studying the motion, geometric relationships, and constraints within the mechanism</a:t>
            </a:r>
            <a:endParaRPr sz="1500"/>
          </a:p>
          <a:p>
            <a:pPr marL="457200" lvl="0" indent="-323850" algn="l" rtl="0">
              <a:lnSpc>
                <a:spcPct val="110000"/>
              </a:lnSpc>
              <a:spcBef>
                <a:spcPts val="0"/>
              </a:spcBef>
              <a:spcAft>
                <a:spcPts val="0"/>
              </a:spcAft>
              <a:buSzPts val="1500"/>
              <a:buChar char="●"/>
            </a:pPr>
            <a:r>
              <a:rPr lang="en" sz="1500"/>
              <a:t>Ensuring proper functioning and desired performance</a:t>
            </a:r>
            <a:endParaRPr sz="1500"/>
          </a:p>
        </p:txBody>
      </p:sp>
      <p:sp>
        <p:nvSpPr>
          <p:cNvPr id="182" name="Google Shape;182;p21"/>
          <p:cNvSpPr txBox="1">
            <a:spLocks noGrp="1"/>
          </p:cNvSpPr>
          <p:nvPr>
            <p:ph type="title"/>
          </p:nvPr>
        </p:nvSpPr>
        <p:spPr>
          <a:xfrm>
            <a:off x="3841800" y="1088025"/>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Stress Analysis</a:t>
            </a:r>
            <a:endParaRPr/>
          </a:p>
        </p:txBody>
      </p:sp>
      <p:sp>
        <p:nvSpPr>
          <p:cNvPr id="183" name="Google Shape;183;p21"/>
          <p:cNvSpPr txBox="1">
            <a:spLocks noGrp="1"/>
          </p:cNvSpPr>
          <p:nvPr>
            <p:ph type="subTitle" idx="1"/>
          </p:nvPr>
        </p:nvSpPr>
        <p:spPr>
          <a:xfrm>
            <a:off x="3559775" y="1673200"/>
            <a:ext cx="3168600" cy="30309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500"/>
              <a:t>Performing stress analysis using principles from Mechanics of Materials</a:t>
            </a:r>
            <a:endParaRPr sz="1500"/>
          </a:p>
          <a:p>
            <a:pPr marL="457200" lvl="0" indent="-323850" algn="l" rtl="0">
              <a:lnSpc>
                <a:spcPct val="110000"/>
              </a:lnSpc>
              <a:spcBef>
                <a:spcPts val="0"/>
              </a:spcBef>
              <a:spcAft>
                <a:spcPts val="0"/>
              </a:spcAft>
              <a:buSzPts val="1500"/>
              <a:buChar char="●"/>
            </a:pPr>
            <a:r>
              <a:rPr lang="en" sz="1500"/>
              <a:t>Analyzing internal stresses and forces on critical components</a:t>
            </a:r>
            <a:endParaRPr sz="1500"/>
          </a:p>
          <a:p>
            <a:pPr marL="457200" lvl="0" indent="-323850" algn="l" rtl="0">
              <a:lnSpc>
                <a:spcPct val="110000"/>
              </a:lnSpc>
              <a:spcBef>
                <a:spcPts val="0"/>
              </a:spcBef>
              <a:spcAft>
                <a:spcPts val="0"/>
              </a:spcAft>
              <a:buSzPts val="1500"/>
              <a:buChar char="●"/>
            </a:pPr>
            <a:r>
              <a:rPr lang="en" sz="1500"/>
              <a:t>Ensuring strength and durability</a:t>
            </a:r>
            <a:endParaRPr sz="1500"/>
          </a:p>
          <a:p>
            <a:pPr marL="457200" lvl="0" indent="-323850" algn="l" rtl="0">
              <a:lnSpc>
                <a:spcPct val="110000"/>
              </a:lnSpc>
              <a:spcBef>
                <a:spcPts val="0"/>
              </a:spcBef>
              <a:spcAft>
                <a:spcPts val="0"/>
              </a:spcAft>
              <a:buSzPts val="1500"/>
              <a:buChar char="●"/>
            </a:pPr>
            <a:r>
              <a:rPr lang="en" sz="1500"/>
              <a:t>Considering applied loads, material properties, and design constraints</a:t>
            </a:r>
            <a:endParaRPr sz="1500"/>
          </a:p>
        </p:txBody>
      </p:sp>
      <p:sp>
        <p:nvSpPr>
          <p:cNvPr id="184" name="Google Shape;184;p21"/>
          <p:cNvSpPr txBox="1">
            <a:spLocks noGrp="1"/>
          </p:cNvSpPr>
          <p:nvPr>
            <p:ph type="title"/>
          </p:nvPr>
        </p:nvSpPr>
        <p:spPr>
          <a:xfrm>
            <a:off x="11626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Constraints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556075" y="1126050"/>
            <a:ext cx="2987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Statistics</a:t>
            </a:r>
            <a:endParaRPr/>
          </a:p>
        </p:txBody>
      </p:sp>
      <p:sp>
        <p:nvSpPr>
          <p:cNvPr id="190" name="Google Shape;190;p22"/>
          <p:cNvSpPr txBox="1">
            <a:spLocks noGrp="1"/>
          </p:cNvSpPr>
          <p:nvPr>
            <p:ph type="subTitle" idx="1"/>
          </p:nvPr>
        </p:nvSpPr>
        <p:spPr>
          <a:xfrm>
            <a:off x="560923" y="1794825"/>
            <a:ext cx="2982000" cy="30309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500"/>
              <a:t>Utilizing statistical concepts to incorporate a factor of safety (F.S) of 1.3 in the design</a:t>
            </a:r>
            <a:endParaRPr sz="1500"/>
          </a:p>
          <a:p>
            <a:pPr marL="457200" lvl="0" indent="-323850" algn="l" rtl="0">
              <a:lnSpc>
                <a:spcPct val="110000"/>
              </a:lnSpc>
              <a:spcBef>
                <a:spcPts val="0"/>
              </a:spcBef>
              <a:spcAft>
                <a:spcPts val="0"/>
              </a:spcAft>
              <a:buSzPts val="1500"/>
              <a:buChar char="●"/>
            </a:pPr>
            <a:r>
              <a:rPr lang="en" sz="1500"/>
              <a:t>Ensuring scissor lift mechanism can withstand anticipated loads and operating conditions</a:t>
            </a:r>
            <a:endParaRPr sz="1500"/>
          </a:p>
        </p:txBody>
      </p:sp>
      <p:sp>
        <p:nvSpPr>
          <p:cNvPr id="191" name="Google Shape;191;p22"/>
          <p:cNvSpPr txBox="1">
            <a:spLocks noGrp="1"/>
          </p:cNvSpPr>
          <p:nvPr>
            <p:ph type="title"/>
          </p:nvPr>
        </p:nvSpPr>
        <p:spPr>
          <a:xfrm>
            <a:off x="3543175" y="1126050"/>
            <a:ext cx="3581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Machine Design</a:t>
            </a:r>
            <a:endParaRPr/>
          </a:p>
        </p:txBody>
      </p:sp>
      <p:sp>
        <p:nvSpPr>
          <p:cNvPr id="192" name="Google Shape;192;p22"/>
          <p:cNvSpPr txBox="1">
            <a:spLocks noGrp="1"/>
          </p:cNvSpPr>
          <p:nvPr>
            <p:ph type="subTitle" idx="1"/>
          </p:nvPr>
        </p:nvSpPr>
        <p:spPr>
          <a:xfrm>
            <a:off x="3548988" y="1794825"/>
            <a:ext cx="3576000" cy="30309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500"/>
              <a:t>Applying principles of machine design to develop an efficient and reliable scissor lift mechanism</a:t>
            </a:r>
            <a:endParaRPr sz="1500"/>
          </a:p>
          <a:p>
            <a:pPr marL="457200" lvl="0" indent="-323850" algn="l" rtl="0">
              <a:lnSpc>
                <a:spcPct val="110000"/>
              </a:lnSpc>
              <a:spcBef>
                <a:spcPts val="0"/>
              </a:spcBef>
              <a:spcAft>
                <a:spcPts val="0"/>
              </a:spcAft>
              <a:buSzPts val="1500"/>
              <a:buChar char="●"/>
            </a:pPr>
            <a:r>
              <a:rPr lang="en" sz="1500"/>
              <a:t>Considering component selection, dimensioning, material choices, and system optimization</a:t>
            </a:r>
            <a:endParaRPr sz="1500"/>
          </a:p>
          <a:p>
            <a:pPr marL="457200" lvl="0" indent="-323850" algn="l" rtl="0">
              <a:lnSpc>
                <a:spcPct val="110000"/>
              </a:lnSpc>
              <a:spcBef>
                <a:spcPts val="0"/>
              </a:spcBef>
              <a:spcAft>
                <a:spcPts val="0"/>
              </a:spcAft>
              <a:buSzPts val="1500"/>
              <a:buChar char="●"/>
            </a:pPr>
            <a:r>
              <a:rPr lang="en" sz="1500"/>
              <a:t>Meeting load capacity and factor of safety requirements</a:t>
            </a:r>
            <a:endParaRPr sz="1500"/>
          </a:p>
        </p:txBody>
      </p:sp>
      <p:sp>
        <p:nvSpPr>
          <p:cNvPr id="193" name="Google Shape;193;p22"/>
          <p:cNvSpPr txBox="1">
            <a:spLocks noGrp="1"/>
          </p:cNvSpPr>
          <p:nvPr>
            <p:ph type="title"/>
          </p:nvPr>
        </p:nvSpPr>
        <p:spPr>
          <a:xfrm>
            <a:off x="11626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p:nvPr/>
        </p:nvSpPr>
        <p:spPr>
          <a:xfrm>
            <a:off x="534925" y="869275"/>
            <a:ext cx="8325000" cy="354000"/>
          </a:xfrm>
          <a:prstGeom prst="rect">
            <a:avLst/>
          </a:prstGeom>
          <a:noFill/>
          <a:ln>
            <a:noFill/>
          </a:ln>
        </p:spPr>
        <p:txBody>
          <a:bodyPr spcFirstLastPara="1" wrap="square" lIns="91425" tIns="91425" rIns="91425" bIns="91425" anchor="t" anchorCtr="0">
            <a:spAutoFit/>
          </a:bodyPr>
          <a:lstStyle/>
          <a:p>
            <a:pPr marL="292100" marR="76200" lvl="0" indent="228600" algn="just" rtl="0">
              <a:lnSpc>
                <a:spcPct val="200000"/>
              </a:lnSpc>
              <a:spcBef>
                <a:spcPts val="0"/>
              </a:spcBef>
              <a:spcAft>
                <a:spcPts val="0"/>
              </a:spcAft>
              <a:buNone/>
            </a:pPr>
            <a:endParaRPr sz="1100"/>
          </a:p>
        </p:txBody>
      </p:sp>
      <p:sp>
        <p:nvSpPr>
          <p:cNvPr id="199" name="Google Shape;199;p23"/>
          <p:cNvSpPr txBox="1">
            <a:spLocks noGrp="1"/>
          </p:cNvSpPr>
          <p:nvPr>
            <p:ph type="title"/>
          </p:nvPr>
        </p:nvSpPr>
        <p:spPr>
          <a:xfrm>
            <a:off x="534925" y="1088025"/>
            <a:ext cx="2987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Weight Consideration</a:t>
            </a:r>
            <a:endParaRPr/>
          </a:p>
        </p:txBody>
      </p:sp>
      <p:sp>
        <p:nvSpPr>
          <p:cNvPr id="200" name="Google Shape;200;p23"/>
          <p:cNvSpPr txBox="1">
            <a:spLocks noGrp="1"/>
          </p:cNvSpPr>
          <p:nvPr>
            <p:ph type="subTitle" idx="1"/>
          </p:nvPr>
        </p:nvSpPr>
        <p:spPr>
          <a:xfrm>
            <a:off x="537473" y="1814925"/>
            <a:ext cx="2982000" cy="3030900"/>
          </a:xfrm>
          <a:prstGeom prst="rect">
            <a:avLst/>
          </a:prstGeom>
        </p:spPr>
        <p:txBody>
          <a:bodyPr spcFirstLastPara="1" wrap="square" lIns="91425" tIns="91425" rIns="91425" bIns="91425" anchor="t" anchorCtr="0">
            <a:noAutofit/>
          </a:bodyPr>
          <a:lstStyle/>
          <a:p>
            <a:pPr marL="0" marR="76200" lvl="0" indent="0" algn="l" rtl="0">
              <a:lnSpc>
                <a:spcPct val="100000"/>
              </a:lnSpc>
              <a:spcBef>
                <a:spcPts val="0"/>
              </a:spcBef>
              <a:spcAft>
                <a:spcPts val="0"/>
              </a:spcAft>
              <a:buNone/>
            </a:pPr>
            <a:r>
              <a:rPr lang="en" sz="1600"/>
              <a:t>The total weight of the scissor lift structure is a crucial consideration in the project. Participants are tasked with minimizing the weight while maintaining the structural integrity of the mechanism. Weight optimization helps enhance the efficiency, portability, and overall performance of the scissor lift.</a:t>
            </a:r>
            <a:endParaRPr sz="1600"/>
          </a:p>
        </p:txBody>
      </p:sp>
      <p:sp>
        <p:nvSpPr>
          <p:cNvPr id="201" name="Google Shape;201;p23"/>
          <p:cNvSpPr txBox="1">
            <a:spLocks noGrp="1"/>
          </p:cNvSpPr>
          <p:nvPr>
            <p:ph type="title"/>
          </p:nvPr>
        </p:nvSpPr>
        <p:spPr>
          <a:xfrm>
            <a:off x="4190675" y="1088025"/>
            <a:ext cx="3581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Computational Tools and Simulations</a:t>
            </a:r>
            <a:endParaRPr/>
          </a:p>
        </p:txBody>
      </p:sp>
      <p:sp>
        <p:nvSpPr>
          <p:cNvPr id="202" name="Google Shape;202;p23"/>
          <p:cNvSpPr txBox="1">
            <a:spLocks noGrp="1"/>
          </p:cNvSpPr>
          <p:nvPr>
            <p:ph type="subTitle" idx="1"/>
          </p:nvPr>
        </p:nvSpPr>
        <p:spPr>
          <a:xfrm>
            <a:off x="4193513" y="1891125"/>
            <a:ext cx="3576000" cy="3030900"/>
          </a:xfrm>
          <a:prstGeom prst="rect">
            <a:avLst/>
          </a:prstGeom>
        </p:spPr>
        <p:txBody>
          <a:bodyPr spcFirstLastPara="1" wrap="square" lIns="91425" tIns="91425" rIns="91425" bIns="91425" anchor="t" anchorCtr="0">
            <a:noAutofit/>
          </a:bodyPr>
          <a:lstStyle/>
          <a:p>
            <a:pPr marL="0" marR="76200" lvl="0" indent="0" algn="just" rtl="0">
              <a:lnSpc>
                <a:spcPct val="100000"/>
              </a:lnSpc>
              <a:spcBef>
                <a:spcPts val="0"/>
              </a:spcBef>
              <a:spcAft>
                <a:spcPts val="0"/>
              </a:spcAft>
              <a:buNone/>
            </a:pPr>
            <a:r>
              <a:rPr lang="en" sz="1700"/>
              <a:t>Participants are expected to employ computational tools, such as finite element analysis (FEA) software, and perform simulations to validate the design and analyze stress distribution. These tools aid in optimizing the scissor lift mechanism and provide valuable insights into its behavior under various operating conditions.</a:t>
            </a:r>
            <a:endParaRPr sz="1700"/>
          </a:p>
          <a:p>
            <a:pPr marL="457200" lvl="0" indent="0" algn="l" rtl="0">
              <a:lnSpc>
                <a:spcPct val="100000"/>
              </a:lnSpc>
              <a:spcBef>
                <a:spcPts val="0"/>
              </a:spcBef>
              <a:spcAft>
                <a:spcPts val="1200"/>
              </a:spcAft>
              <a:buNone/>
            </a:pPr>
            <a:endParaRPr sz="1500"/>
          </a:p>
        </p:txBody>
      </p:sp>
      <p:sp>
        <p:nvSpPr>
          <p:cNvPr id="203" name="Google Shape;203;p23"/>
          <p:cNvSpPr txBox="1">
            <a:spLocks noGrp="1"/>
          </p:cNvSpPr>
          <p:nvPr>
            <p:ph type="title"/>
          </p:nvPr>
        </p:nvSpPr>
        <p:spPr>
          <a:xfrm>
            <a:off x="1162675" y="27050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Constraints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42225" y="318825"/>
            <a:ext cx="2987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CAD Modeling</a:t>
            </a:r>
            <a:endParaRPr/>
          </a:p>
        </p:txBody>
      </p:sp>
      <p:sp>
        <p:nvSpPr>
          <p:cNvPr id="209" name="Google Shape;209;p24"/>
          <p:cNvSpPr txBox="1">
            <a:spLocks noGrp="1"/>
          </p:cNvSpPr>
          <p:nvPr>
            <p:ph type="subTitle" idx="1"/>
          </p:nvPr>
        </p:nvSpPr>
        <p:spPr>
          <a:xfrm>
            <a:off x="958028" y="1246325"/>
            <a:ext cx="6553500" cy="3030900"/>
          </a:xfrm>
          <a:prstGeom prst="rect">
            <a:avLst/>
          </a:prstGeom>
        </p:spPr>
        <p:txBody>
          <a:bodyPr spcFirstLastPara="1" wrap="square" lIns="91425" tIns="91425" rIns="91425" bIns="91425" anchor="t" anchorCtr="0">
            <a:noAutofit/>
          </a:bodyPr>
          <a:lstStyle/>
          <a:p>
            <a:pPr marL="292100" marR="76200" lvl="0" indent="0" algn="just" rtl="0">
              <a:lnSpc>
                <a:spcPct val="100000"/>
              </a:lnSpc>
              <a:spcBef>
                <a:spcPts val="0"/>
              </a:spcBef>
              <a:spcAft>
                <a:spcPts val="0"/>
              </a:spcAft>
              <a:buNone/>
            </a:pPr>
            <a:r>
              <a:rPr lang="en" sz="1700"/>
              <a:t>Computer-Aided Design (CAD) software is used to create detailed models and drawings of the scissor lift mechanism. CAD models help visualize the design, assess clearances, and facilitate the generation of manufacturing drawings.</a:t>
            </a:r>
            <a:endParaRPr sz="1700"/>
          </a:p>
          <a:p>
            <a:pPr marL="0" marR="76200" lvl="0" indent="0" algn="l" rtl="0">
              <a:lnSpc>
                <a:spcPct val="100000"/>
              </a:lnSpc>
              <a:spcBef>
                <a:spcPts val="0"/>
              </a:spcBef>
              <a:spcAft>
                <a:spcPts val="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214175" y="310850"/>
            <a:ext cx="64851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Constraints</a:t>
            </a:r>
            <a:endParaRPr dirty="0"/>
          </a:p>
        </p:txBody>
      </p:sp>
      <p:sp>
        <p:nvSpPr>
          <p:cNvPr id="215" name="Google Shape;215;p25"/>
          <p:cNvSpPr txBox="1">
            <a:spLocks noGrp="1"/>
          </p:cNvSpPr>
          <p:nvPr>
            <p:ph type="subTitle" idx="1"/>
          </p:nvPr>
        </p:nvSpPr>
        <p:spPr>
          <a:xfrm>
            <a:off x="692850" y="1129700"/>
            <a:ext cx="6474600" cy="30309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Kinematic Analysis</a:t>
            </a:r>
            <a:endParaRPr sz="1700"/>
          </a:p>
          <a:p>
            <a:pPr marL="457200" lvl="0" indent="-336550" algn="l" rtl="0">
              <a:spcBef>
                <a:spcPts val="0"/>
              </a:spcBef>
              <a:spcAft>
                <a:spcPts val="0"/>
              </a:spcAft>
              <a:buSzPts val="1700"/>
              <a:buChar char="●"/>
            </a:pPr>
            <a:r>
              <a:rPr lang="en" sz="1700"/>
              <a:t>Stress Analysis</a:t>
            </a:r>
            <a:endParaRPr sz="1700"/>
          </a:p>
          <a:p>
            <a:pPr marL="457200" lvl="0" indent="-336550" algn="l" rtl="0">
              <a:spcBef>
                <a:spcPts val="0"/>
              </a:spcBef>
              <a:spcAft>
                <a:spcPts val="0"/>
              </a:spcAft>
              <a:buSzPts val="1700"/>
              <a:buChar char="●"/>
            </a:pPr>
            <a:r>
              <a:rPr lang="en" sz="1700"/>
              <a:t>Identification of Critical Components</a:t>
            </a:r>
            <a:endParaRPr sz="1700"/>
          </a:p>
          <a:p>
            <a:pPr marL="457200" lvl="0" indent="-336550" algn="l" rtl="0">
              <a:spcBef>
                <a:spcPts val="0"/>
              </a:spcBef>
              <a:spcAft>
                <a:spcPts val="0"/>
              </a:spcAft>
              <a:buSzPts val="1700"/>
              <a:buChar char="●"/>
            </a:pPr>
            <a:r>
              <a:rPr lang="en" sz="1700"/>
              <a:t>Load Capacity</a:t>
            </a:r>
            <a:endParaRPr sz="1700"/>
          </a:p>
          <a:p>
            <a:pPr marL="457200" lvl="0" indent="-336550" algn="l" rtl="0">
              <a:spcBef>
                <a:spcPts val="0"/>
              </a:spcBef>
              <a:spcAft>
                <a:spcPts val="0"/>
              </a:spcAft>
              <a:buSzPts val="1700"/>
              <a:buChar char="●"/>
            </a:pPr>
            <a:r>
              <a:rPr lang="en" sz="1700"/>
              <a:t>Factor of Safety</a:t>
            </a:r>
            <a:endParaRPr sz="1700"/>
          </a:p>
          <a:p>
            <a:pPr marL="457200" lvl="0" indent="-336550" algn="l" rtl="0">
              <a:spcBef>
                <a:spcPts val="0"/>
              </a:spcBef>
              <a:spcAft>
                <a:spcPts val="0"/>
              </a:spcAft>
              <a:buSzPts val="1700"/>
              <a:buChar char="●"/>
            </a:pPr>
            <a:r>
              <a:rPr lang="en" sz="1700"/>
              <a:t>Weight Optimization</a:t>
            </a:r>
            <a:endParaRPr sz="1700"/>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1706</Words>
  <Application>Microsoft Office PowerPoint</Application>
  <PresentationFormat>On-screen Show (16:9)</PresentationFormat>
  <Paragraphs>216</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Montserrat</vt:lpstr>
      <vt:lpstr>Poppins</vt:lpstr>
      <vt:lpstr>Times New Roman</vt:lpstr>
      <vt:lpstr>Lato</vt:lpstr>
      <vt:lpstr>Focus</vt:lpstr>
      <vt:lpstr>Design and Analysis of Scissor Lift Mechanism</vt:lpstr>
      <vt:lpstr>Problem Statement</vt:lpstr>
      <vt:lpstr>Introduction</vt:lpstr>
      <vt:lpstr>Main Components of Scissor Lift</vt:lpstr>
      <vt:lpstr>Kinematic Analysis</vt:lpstr>
      <vt:lpstr>Statistics</vt:lpstr>
      <vt:lpstr>Weight Consideration</vt:lpstr>
      <vt:lpstr>CAD Modeling</vt:lpstr>
      <vt:lpstr>Design Constraints</vt:lpstr>
      <vt:lpstr>Kinematic Analysis</vt:lpstr>
      <vt:lpstr>Kinematic Analysis</vt:lpstr>
      <vt:lpstr>Forces on Beam</vt:lpstr>
      <vt:lpstr>Forces on Beam</vt:lpstr>
      <vt:lpstr>CAD Model</vt:lpstr>
      <vt:lpstr>PowerPoint Presentation</vt:lpstr>
      <vt:lpstr>PowerPoint Presentation</vt:lpstr>
      <vt:lpstr>PowerPoint Presentation</vt:lpstr>
      <vt:lpstr>PowerPoint Presentation</vt:lpstr>
      <vt:lpstr>Finite Element Analysis – ANSYS </vt:lpstr>
      <vt:lpstr>PowerPoint Presentation</vt:lpstr>
      <vt:lpstr>PowerPoint Presentation</vt:lpstr>
      <vt:lpstr>PowerPoint Presentation</vt:lpstr>
      <vt:lpstr>PowerPoint Presentation</vt:lpstr>
      <vt:lpstr>Evaluation of Software Results </vt:lpstr>
      <vt:lpstr>PowerPoint Presentation</vt:lpstr>
      <vt:lpstr>Physical Applications </vt:lpstr>
      <vt:lpstr>References </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Scissor Lift Mechanism</dc:title>
  <dc:creator>Muhammad Waleed Tariq</dc:creator>
  <cp:lastModifiedBy>Faiq Nasir</cp:lastModifiedBy>
  <cp:revision>8</cp:revision>
  <dcterms:modified xsi:type="dcterms:W3CDTF">2023-12-29T09:17:09Z</dcterms:modified>
</cp:coreProperties>
</file>