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8" autoAdjust="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76EACF-C547-4C45-8869-6F8A73CB000E}" type="datetimeFigureOut">
              <a:rPr lang="en-GB" smtClean="0"/>
              <a:t>12/09/2014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D42F5-A11D-470E-A7AB-34ED9274EC7E}"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51203"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51204"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AC7DD32A-6D89-4A80-B30C-95AF3AB36EB3}" type="slidenum">
              <a:rPr lang="en-US" smtClean="0">
                <a:cs typeface="Tahoma" pitchFamily="34" charset="0"/>
              </a:rPr>
              <a:pPr/>
              <a:t>1</a:t>
            </a:fld>
            <a:endParaRPr lang="en-US" smtClean="0">
              <a:cs typeface="Tahoma" pitchFamily="34" charset="0"/>
            </a:endParaRPr>
          </a:p>
        </p:txBody>
      </p:sp>
      <p:sp>
        <p:nvSpPr>
          <p:cNvPr id="51205" name="Rectangle 2"/>
          <p:cNvSpPr>
            <a:spLocks noChangeArrowheads="1" noTextEdit="1"/>
          </p:cNvSpPr>
          <p:nvPr>
            <p:ph type="sldImg"/>
          </p:nvPr>
        </p:nvSpPr>
        <p:spPr>
          <a:ln/>
        </p:spPr>
      </p:sp>
      <p:sp>
        <p:nvSpPr>
          <p:cNvPr id="5120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61443"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61444"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52DC874A-847C-4F04-9001-91EFC1A027C3}" type="slidenum">
              <a:rPr lang="en-US" smtClean="0">
                <a:cs typeface="Tahoma" pitchFamily="34" charset="0"/>
              </a:rPr>
              <a:pPr/>
              <a:t>10</a:t>
            </a:fld>
            <a:endParaRPr lang="en-US" smtClean="0">
              <a:cs typeface="Tahoma" pitchFamily="34" charset="0"/>
            </a:endParaRPr>
          </a:p>
        </p:txBody>
      </p:sp>
      <p:sp>
        <p:nvSpPr>
          <p:cNvPr id="61445" name="Rectangle 2"/>
          <p:cNvSpPr>
            <a:spLocks noChangeArrowheads="1" noTextEdit="1"/>
          </p:cNvSpPr>
          <p:nvPr>
            <p:ph type="sldImg"/>
          </p:nvPr>
        </p:nvSpPr>
        <p:spPr>
          <a:ln/>
        </p:spPr>
      </p:sp>
      <p:sp>
        <p:nvSpPr>
          <p:cNvPr id="61446" name="Rectangle 3"/>
          <p:cNvSpPr>
            <a:spLocks noGrp="1" noChangeArrowheads="1"/>
          </p:cNvSpPr>
          <p:nvPr>
            <p:ph type="body" idx="1"/>
          </p:nvPr>
        </p:nvSpPr>
        <p:spPr>
          <a:noFill/>
          <a:ln/>
        </p:spPr>
        <p:txBody>
          <a:bodyPr/>
          <a:lstStyle/>
          <a:p>
            <a:pPr algn="ctr" eaLnBrk="1" hangingPunct="1"/>
            <a:r>
              <a:rPr lang="en-US" b="1" smtClean="0"/>
              <a:t>Management by Objectives (MBO)</a:t>
            </a:r>
          </a:p>
          <a:p>
            <a:pPr eaLnBrk="1" hangingPunct="1"/>
            <a:r>
              <a:rPr lang="en-US" smtClean="0"/>
              <a:t>The supervisor and subordinate jointly set goals for the latter and periodically assess progress toward those goals. </a:t>
            </a:r>
          </a:p>
          <a:p>
            <a:pPr eaLnBrk="1" hangingPunct="1"/>
            <a:r>
              <a:rPr lang="en-US" smtClean="0"/>
              <a:t>MBO has benefits. It provides a simple process for working through how the goals at each level will relate to those above and to those below. It also capitalizes on the advantages of employee participation.</a:t>
            </a:r>
          </a:p>
          <a:p>
            <a:pPr eaLnBrk="1" hangingPunct="1"/>
            <a:r>
              <a:rPr lang="en-US" smtClean="0"/>
              <a:t>The downside is that MBO is time consuming. These programs often involve numerous meetings among employees and supervisors, and then extensively documenting each person’s goals in various electronic or hard-copy formats. All that takes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62467"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62468"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FCDB0E01-8E2D-4497-90C2-E1EC1BA54A50}" type="slidenum">
              <a:rPr lang="en-US" smtClean="0">
                <a:cs typeface="Tahoma" pitchFamily="34" charset="0"/>
              </a:rPr>
              <a:pPr/>
              <a:t>11</a:t>
            </a:fld>
            <a:endParaRPr lang="en-US" smtClean="0">
              <a:cs typeface="Tahoma" pitchFamily="34" charset="0"/>
            </a:endParaRPr>
          </a:p>
        </p:txBody>
      </p:sp>
      <p:sp>
        <p:nvSpPr>
          <p:cNvPr id="62469" name="Rectangle 2"/>
          <p:cNvSpPr>
            <a:spLocks noChangeArrowheads="1" noTextEdit="1"/>
          </p:cNvSpPr>
          <p:nvPr>
            <p:ph type="sldImg"/>
          </p:nvPr>
        </p:nvSpPr>
        <p:spPr>
          <a:ln/>
        </p:spPr>
      </p:sp>
      <p:sp>
        <p:nvSpPr>
          <p:cNvPr id="62470" name="Rectangle 3"/>
          <p:cNvSpPr>
            <a:spLocks noGrp="1" noChangeArrowheads="1"/>
          </p:cNvSpPr>
          <p:nvPr>
            <p:ph type="body" idx="1"/>
          </p:nvPr>
        </p:nvSpPr>
        <p:spPr>
          <a:noFill/>
          <a:ln/>
        </p:spPr>
        <p:txBody>
          <a:bodyPr/>
          <a:lstStyle/>
          <a:p>
            <a:pPr eaLnBrk="1" hangingPunct="1"/>
            <a:r>
              <a:rPr lang="en-US" dirty="0" smtClean="0"/>
              <a:t>The </a:t>
            </a:r>
            <a:r>
              <a:rPr lang="en-US" i="1" dirty="0" smtClean="0"/>
              <a:t>management objectives grid</a:t>
            </a:r>
            <a:r>
              <a:rPr lang="en-US" dirty="0" smtClean="0"/>
              <a:t> in Figure 3-4  spells out each department manager’s assigned goals in support of achieving the firm’s overall goals. In this case, one long-term top management goal is to “Double sales revenue to $16 million in fiscal year 2011.” The grid summarizes the goals each department must achieve if the firm is to meet its overall $16 million sales goal.</a:t>
            </a:r>
          </a:p>
          <a:p>
            <a:pPr eaLnBrk="1" hangingPunct="1"/>
            <a:r>
              <a:rPr lang="en-US" dirty="0" smtClean="0"/>
              <a:t>Managers use the management objectives grid:</a:t>
            </a:r>
          </a:p>
          <a:p>
            <a:pPr marL="560709" lvl="1" indent="-219272">
              <a:buFontTx/>
              <a:buAutoNum type="arabicPeriod"/>
            </a:pPr>
            <a:r>
              <a:rPr lang="en-US" dirty="0" smtClean="0"/>
              <a:t>To show each of your department manager’s goals and to list their supporting goals.</a:t>
            </a:r>
          </a:p>
          <a:p>
            <a:pPr marL="560709" lvl="1" indent="-219272">
              <a:buFontTx/>
              <a:buAutoNum type="arabicPeriod"/>
            </a:pPr>
            <a:r>
              <a:rPr lang="en-US" dirty="0" smtClean="0"/>
              <a:t>To clarify what their own goals should be, given the firm’s goals.</a:t>
            </a:r>
          </a:p>
          <a:p>
            <a:pPr marL="560709" lvl="1" indent="-219272">
              <a:buFontTx/>
              <a:buAutoNum type="arabicPeriod"/>
            </a:pPr>
            <a:r>
              <a:rPr lang="en-US" dirty="0" smtClean="0"/>
              <a:t>To summarize for their subordinates what their goals are, in light of the department’s goals.</a:t>
            </a:r>
          </a:p>
          <a:p>
            <a:pPr marL="560709" lvl="1" indent="-219272">
              <a:buFontTx/>
              <a:buAutoNum type="arabicPeriod"/>
            </a:pPr>
            <a:r>
              <a:rPr lang="en-US" dirty="0" smtClean="0"/>
              <a:t>As a quick way to track subordinates’ progress using the grid’s start and end dates.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63491"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63492"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376DB771-5FF8-466F-B621-40FDD4E3F1DC}" type="slidenum">
              <a:rPr lang="en-US" smtClean="0">
                <a:cs typeface="Tahoma" pitchFamily="34" charset="0"/>
              </a:rPr>
              <a:pPr/>
              <a:t>13</a:t>
            </a:fld>
            <a:endParaRPr lang="en-US" smtClean="0">
              <a:cs typeface="Tahoma" pitchFamily="34" charset="0"/>
            </a:endParaRPr>
          </a:p>
        </p:txBody>
      </p:sp>
      <p:sp>
        <p:nvSpPr>
          <p:cNvPr id="63493" name="Rectangle 2"/>
          <p:cNvSpPr>
            <a:spLocks noChangeArrowheads="1" noTextEdit="1"/>
          </p:cNvSpPr>
          <p:nvPr>
            <p:ph type="sldImg"/>
          </p:nvPr>
        </p:nvSpPr>
        <p:spPr>
          <a:ln/>
        </p:spPr>
      </p:sp>
      <p:sp>
        <p:nvSpPr>
          <p:cNvPr id="63494" name="Rectangle 3"/>
          <p:cNvSpPr>
            <a:spLocks noGrp="1" noChangeArrowheads="1"/>
          </p:cNvSpPr>
          <p:nvPr>
            <p:ph type="body" idx="1"/>
          </p:nvPr>
        </p:nvSpPr>
        <p:spPr>
          <a:noFill/>
          <a:ln/>
        </p:spPr>
        <p:txBody>
          <a:bodyPr/>
          <a:lstStyle/>
          <a:p>
            <a:pPr eaLnBrk="1" hangingPunct="1"/>
            <a:r>
              <a:rPr lang="en-US" smtClean="0"/>
              <a:t>In practice, determining what the organization’s long-term, overall plan should be requires some special tools. For example, you need to be able to systematically review the competitive landscape and analyze what your best strategic, long-term courses of action might be. Strategic planning, which we turn to now, provides these special tools. We’ll start with some definitions.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64515"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64516"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2DFC0B46-A118-45AC-BC5E-224CF58C234E}" type="slidenum">
              <a:rPr lang="en-US" smtClean="0">
                <a:cs typeface="Tahoma" pitchFamily="34" charset="0"/>
              </a:rPr>
              <a:pPr/>
              <a:t>14</a:t>
            </a:fld>
            <a:endParaRPr lang="en-US" smtClean="0">
              <a:cs typeface="Tahoma" pitchFamily="34" charset="0"/>
            </a:endParaRPr>
          </a:p>
        </p:txBody>
      </p:sp>
      <p:sp>
        <p:nvSpPr>
          <p:cNvPr id="64517" name="Rectangle 2"/>
          <p:cNvSpPr>
            <a:spLocks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r>
              <a:rPr lang="en-US" smtClean="0">
                <a:latin typeface="NewBaskerville-Roman" charset="0"/>
              </a:rPr>
              <a:t>Managers sometimes formulate a </a:t>
            </a:r>
            <a:r>
              <a:rPr lang="en-US" i="1" smtClean="0">
                <a:latin typeface="NewBaskerville-Italic" charset="0"/>
              </a:rPr>
              <a:t>vision statement </a:t>
            </a:r>
            <a:r>
              <a:rPr lang="en-US" smtClean="0">
                <a:latin typeface="NewBaskerville-Roman" charset="0"/>
              </a:rPr>
              <a:t>to summarize how they see the essence of their business down the road. The </a:t>
            </a:r>
            <a:r>
              <a:rPr lang="en-US" b="1" smtClean="0">
                <a:latin typeface="NewBaskerville-Bold" charset="0"/>
              </a:rPr>
              <a:t>vision statement </a:t>
            </a:r>
            <a:r>
              <a:rPr lang="en-US" smtClean="0">
                <a:latin typeface="NewBaskerville-Roman" charset="0"/>
              </a:rPr>
              <a:t>is a general statement of the firm’s intended direction and shows, in broad terms, “what we want to become.”</a:t>
            </a:r>
          </a:p>
          <a:p>
            <a:pPr eaLnBrk="1" hangingPunct="1"/>
            <a:r>
              <a:rPr lang="en-US" smtClean="0">
                <a:latin typeface="NewBaskerville-Roman" charset="0"/>
              </a:rPr>
              <a:t>Whereas vision statements usually describe in broad terms what the business should be, the firm’s </a:t>
            </a:r>
            <a:r>
              <a:rPr lang="en-US" b="1" smtClean="0">
                <a:latin typeface="NewBaskerville-Bold" charset="0"/>
              </a:rPr>
              <a:t>mission statement </a:t>
            </a:r>
            <a:r>
              <a:rPr lang="en-US" smtClean="0">
                <a:latin typeface="NewBaskerville-Roman" charset="0"/>
              </a:rPr>
              <a:t>summarizes its answer to the question, “What business are we in?” </a:t>
            </a:r>
          </a:p>
          <a:p>
            <a:pPr eaLnBrk="1" hangingPunct="1"/>
            <a:r>
              <a:rPr lang="en-US" smtClean="0">
                <a:latin typeface="NewBaskerville-Roman" charset="0"/>
              </a:rPr>
              <a:t>Managers often use the mission statement to pinpoint whether and how the firm will </a:t>
            </a:r>
            <a:r>
              <a:rPr lang="en-US" i="1" smtClean="0">
                <a:latin typeface="NewBaskerville-Italic" charset="0"/>
              </a:rPr>
              <a:t>vertically integrate, </a:t>
            </a:r>
            <a:r>
              <a:rPr lang="en-US" smtClean="0">
                <a:latin typeface="NewBaskerville-Roman" charset="0"/>
              </a:rPr>
              <a:t>as well as the firm’s </a:t>
            </a:r>
            <a:r>
              <a:rPr lang="en-US" i="1" smtClean="0">
                <a:latin typeface="NewBaskerville-Italic" charset="0"/>
              </a:rPr>
              <a:t>product scope (diversity), geographic coverage</a:t>
            </a:r>
            <a:r>
              <a:rPr lang="en-US" smtClean="0">
                <a:latin typeface="NewBaskerville-Roman" charset="0"/>
              </a:rPr>
              <a:t>, and </a:t>
            </a:r>
            <a:r>
              <a:rPr lang="en-US" i="1" smtClean="0">
                <a:latin typeface="NewBaskerville-Italic" charset="0"/>
              </a:rPr>
              <a:t>competitive advantage.</a:t>
            </a: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45060" name="Slide Number Placeholder 3"/>
          <p:cNvSpPr>
            <a:spLocks noGrp="1"/>
          </p:cNvSpPr>
          <p:nvPr>
            <p:ph type="sldNum" sz="quarter" idx="5"/>
          </p:nvPr>
        </p:nvSpPr>
        <p:spPr/>
        <p:txBody>
          <a:bodyPr/>
          <a:lstStyle/>
          <a:p>
            <a:pPr>
              <a:defRPr/>
            </a:pPr>
            <a:fld id="{6FA56CB4-8A12-467B-AE3B-4C51CA0889BB}" type="slidenum">
              <a:rPr lang="en-US"/>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66563"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66564"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83A9AAE7-03F3-4315-BD6A-F175AC1FFD56}" type="slidenum">
              <a:rPr lang="en-US" smtClean="0">
                <a:cs typeface="Tahoma" pitchFamily="34" charset="0"/>
              </a:rPr>
              <a:pPr/>
              <a:t>17</a:t>
            </a:fld>
            <a:endParaRPr lang="en-US" smtClean="0">
              <a:cs typeface="Tahoma" pitchFamily="34" charset="0"/>
            </a:endParaRPr>
          </a:p>
        </p:txBody>
      </p:sp>
      <p:sp>
        <p:nvSpPr>
          <p:cNvPr id="66565" name="Rectangle 2"/>
          <p:cNvSpPr>
            <a:spLocks noChangeArrowheads="1" noTextEdit="1"/>
          </p:cNvSpPr>
          <p:nvPr>
            <p:ph type="sldImg"/>
          </p:nvPr>
        </p:nvSpPr>
        <p:spPr>
          <a:ln/>
        </p:spPr>
      </p:sp>
      <p:sp>
        <p:nvSpPr>
          <p:cNvPr id="66566" name="Rectangle 3"/>
          <p:cNvSpPr>
            <a:spLocks noGrp="1" noChangeArrowheads="1"/>
          </p:cNvSpPr>
          <p:nvPr>
            <p:ph type="body" idx="1"/>
          </p:nvPr>
        </p:nvSpPr>
        <p:spPr>
          <a:noFill/>
          <a:ln/>
        </p:spPr>
        <p:txBody>
          <a:bodyPr/>
          <a:lstStyle/>
          <a:p>
            <a:pPr algn="ctr" eaLnBrk="1" hangingPunct="1"/>
            <a:r>
              <a:rPr lang="en-US" b="1" smtClean="0"/>
              <a:t>The Strategic Management Process</a:t>
            </a:r>
          </a:p>
          <a:p>
            <a:pPr eaLnBrk="1" hangingPunct="1"/>
            <a:r>
              <a:rPr lang="en-US" smtClean="0"/>
              <a:t>Figure 3-5 sums up the strategic management process. This includes (1) defining the business and developing a mission, (2) evaluating the firm’s internal and external strengths, weaknesses, opportunities, and threats, (3) formulating a new business direction, (4) translating the mission into strategic goals, and (5) formulating strategies or courses of action. Step (6) and Step (7) entail implementing and then evaluating the strategic plan.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67587"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67588"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E21C0532-219A-41F2-B141-9859A8072FF4}" type="slidenum">
              <a:rPr lang="en-US" smtClean="0">
                <a:cs typeface="Tahoma" pitchFamily="34" charset="0"/>
              </a:rPr>
              <a:pPr/>
              <a:t>18</a:t>
            </a:fld>
            <a:endParaRPr lang="en-US" smtClean="0">
              <a:cs typeface="Tahoma" pitchFamily="34" charset="0"/>
            </a:endParaRPr>
          </a:p>
        </p:txBody>
      </p:sp>
      <p:sp>
        <p:nvSpPr>
          <p:cNvPr id="67589" name="Rectangle 2"/>
          <p:cNvSpPr>
            <a:spLocks noChangeArrowheads="1" noTextEdit="1"/>
          </p:cNvSpPr>
          <p:nvPr>
            <p:ph type="sldImg"/>
          </p:nvPr>
        </p:nvSpPr>
        <p:spPr>
          <a:ln/>
        </p:spPr>
      </p:sp>
      <p:sp>
        <p:nvSpPr>
          <p:cNvPr id="67590" name="Rectangle 3"/>
          <p:cNvSpPr>
            <a:spLocks noGrp="1" noChangeArrowheads="1"/>
          </p:cNvSpPr>
          <p:nvPr>
            <p:ph type="body" idx="1"/>
          </p:nvPr>
        </p:nvSpPr>
        <p:spPr>
          <a:noFill/>
          <a:ln/>
        </p:spPr>
        <p:txBody>
          <a:bodyPr/>
          <a:lstStyle/>
          <a:p>
            <a:pPr eaLnBrk="1" hangingPunct="1"/>
            <a:r>
              <a:rPr lang="en-US" smtClean="0"/>
              <a:t>The environmental scanning worksheet in Figure 3-6 is a simple guide for compiling relevant information about the company’s environment. This includes things like economic, competitive, and political trends that have an effect on the company and its strategy for competing in its market.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68611"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68612"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D6529910-23BF-42AF-B53F-FF457ABE3513}" type="slidenum">
              <a:rPr lang="en-US" smtClean="0">
                <a:cs typeface="Tahoma" pitchFamily="34" charset="0"/>
              </a:rPr>
              <a:pPr/>
              <a:t>19</a:t>
            </a:fld>
            <a:endParaRPr lang="en-US" smtClean="0">
              <a:cs typeface="Tahoma" pitchFamily="34" charset="0"/>
            </a:endParaRPr>
          </a:p>
        </p:txBody>
      </p:sp>
      <p:sp>
        <p:nvSpPr>
          <p:cNvPr id="68613" name="Rectangle 2"/>
          <p:cNvSpPr>
            <a:spLocks noChangeArrowheads="1" noTextEdit="1"/>
          </p:cNvSpPr>
          <p:nvPr>
            <p:ph type="sldImg"/>
          </p:nvPr>
        </p:nvSpPr>
        <p:spPr>
          <a:ln/>
        </p:spPr>
      </p:sp>
      <p:sp>
        <p:nvSpPr>
          <p:cNvPr id="68614" name="Rectangle 3"/>
          <p:cNvSpPr>
            <a:spLocks noGrp="1" noChangeArrowheads="1"/>
          </p:cNvSpPr>
          <p:nvPr>
            <p:ph type="body" idx="1"/>
          </p:nvPr>
        </p:nvSpPr>
        <p:spPr>
          <a:noFill/>
          <a:ln/>
        </p:spPr>
        <p:txBody>
          <a:bodyPr/>
          <a:lstStyle/>
          <a:p>
            <a:pPr eaLnBrk="1" hangingPunct="1"/>
            <a:r>
              <a:rPr lang="en-US" smtClean="0"/>
              <a:t>The SWOT chart in Figure 3-7 is used in strategic planning by managers to compile an estimate of the company strengths, weaknesses, opportunities, and threats when creating the firm’s strategy.</a:t>
            </a:r>
          </a:p>
          <a:p>
            <a:pPr eaLnBrk="1" hangingPunct="1"/>
            <a:r>
              <a:rPr lang="en-US" smtClean="0"/>
              <a:t>SWOT helps identify the factors that will allow a company to differentiate its product or service from those of its competitors to increase market share and gain a competitive advantage.</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69635"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69636"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8C4F5BEB-5E94-4FCD-BDC2-D15592D9FE88}" type="slidenum">
              <a:rPr lang="en-US" smtClean="0">
                <a:cs typeface="Tahoma" pitchFamily="34" charset="0"/>
              </a:rPr>
              <a:pPr/>
              <a:t>20</a:t>
            </a:fld>
            <a:endParaRPr lang="en-US" smtClean="0">
              <a:cs typeface="Tahoma" pitchFamily="34" charset="0"/>
            </a:endParaRPr>
          </a:p>
        </p:txBody>
      </p:sp>
      <p:sp>
        <p:nvSpPr>
          <p:cNvPr id="69637" name="Rectangle 2"/>
          <p:cNvSpPr>
            <a:spLocks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r>
              <a:rPr lang="en-US" smtClean="0"/>
              <a:t>In Figure 3-8 we see the three types of strategies that managers use, one for each level of the company. There is corporate-wide strategic planning, business unit (or competitive) strategic planning, and functional (or departmental) strategic planning.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70659"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70660"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16A5E650-D6F5-4703-9457-94E440477003}" type="slidenum">
              <a:rPr lang="en-US" smtClean="0">
                <a:cs typeface="Tahoma" pitchFamily="34" charset="0"/>
              </a:rPr>
              <a:pPr/>
              <a:t>21</a:t>
            </a:fld>
            <a:endParaRPr lang="en-US" smtClean="0">
              <a:cs typeface="Tahoma" pitchFamily="34" charset="0"/>
            </a:endParaRPr>
          </a:p>
        </p:txBody>
      </p:sp>
      <p:sp>
        <p:nvSpPr>
          <p:cNvPr id="70661" name="Rectangle 2"/>
          <p:cNvSpPr>
            <a:spLocks noChangeArrowheads="1" noTextEdit="1"/>
          </p:cNvSpPr>
          <p:nvPr>
            <p:ph type="sldImg"/>
          </p:nvPr>
        </p:nvSpPr>
        <p:spPr>
          <a:xfrm>
            <a:off x="1150938" y="692150"/>
            <a:ext cx="4556125" cy="3416300"/>
          </a:xfrm>
          <a:ln w="12700" cap="flat"/>
        </p:spPr>
      </p:sp>
      <p:sp>
        <p:nvSpPr>
          <p:cNvPr id="70662" name="Rectangle 3"/>
          <p:cNvSpPr>
            <a:spLocks noGrp="1" noChangeArrowheads="1"/>
          </p:cNvSpPr>
          <p:nvPr>
            <p:ph type="body" idx="1"/>
          </p:nvPr>
        </p:nvSpPr>
        <p:spPr>
          <a:noFill/>
          <a:ln/>
        </p:spPr>
        <p:txBody>
          <a:bodyPr lIns="90472" tIns="44442" rIns="90472" bIns="44442"/>
          <a:lstStyle/>
          <a:p>
            <a:pPr eaLnBrk="1" hangingPunct="1"/>
            <a:r>
              <a:rPr lang="en-US" smtClean="0"/>
              <a:t>With a concentration (single business) strategy, the firm offers one product or product line, usually in one market. Concentration growth strategies include market penetration, product development, and horizontal integration. </a:t>
            </a:r>
          </a:p>
          <a:p>
            <a:pPr eaLnBrk="1" hangingPunct="1"/>
            <a:r>
              <a:rPr lang="en-US" smtClean="0"/>
              <a:t>A related diversification strategy implies that the firm will expand by adding new product lines and diversifying so that a firm’s lines of business still possess some kind of fit. </a:t>
            </a:r>
          </a:p>
          <a:p>
            <a:pPr eaLnBrk="1" hangingPunct="1"/>
            <a:r>
              <a:rPr lang="en-US" smtClean="0"/>
              <a:t>A conglomerate (unrelated) diversification strategy means diversifying into products or markets not related to a firm’s current businesses or to one another.</a:t>
            </a:r>
          </a:p>
          <a:p>
            <a:pPr eaLnBrk="1" hangingPunct="1"/>
            <a:r>
              <a:rPr lang="en-US" smtClean="0"/>
              <a:t> A vertical integration strategy means the firm expands by, perhaps, producing its own raw materials, or selling its products direct. </a:t>
            </a:r>
          </a:p>
          <a:p>
            <a:pPr eaLnBrk="1" hangingPunct="1"/>
            <a:r>
              <a:rPr lang="en-US" smtClean="0"/>
              <a:t>A consolidation strategy focuses on reducing a firm’s size.</a:t>
            </a:r>
          </a:p>
          <a:p>
            <a:pPr eaLnBrk="1" hangingPunct="1"/>
            <a:r>
              <a:rPr lang="en-US" smtClean="0"/>
              <a:t>Geographic expansion is taking the business abroad.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53251"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53252"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710955F4-CAE4-4EF1-987E-CF95601DCF13}" type="slidenum">
              <a:rPr lang="en-US" smtClean="0">
                <a:cs typeface="Tahoma" pitchFamily="34" charset="0"/>
              </a:rPr>
              <a:pPr/>
              <a:t>2</a:t>
            </a:fld>
            <a:endParaRPr lang="en-US" smtClean="0">
              <a:cs typeface="Tahoma" pitchFamily="34" charset="0"/>
            </a:endParaRPr>
          </a:p>
        </p:txBody>
      </p:sp>
      <p:sp>
        <p:nvSpPr>
          <p:cNvPr id="53253" name="Rectangle 2"/>
          <p:cNvSpPr>
            <a:spLocks noChangeArrowheads="1" noTextEdit="1"/>
          </p:cNvSpPr>
          <p:nvPr>
            <p:ph type="sldImg"/>
          </p:nvPr>
        </p:nvSpPr>
        <p:spPr>
          <a:ln/>
        </p:spPr>
      </p:sp>
      <p:sp>
        <p:nvSpPr>
          <p:cNvPr id="5325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71683"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71684"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4E0797EC-0819-46C7-BA83-F79721600DE8}" type="slidenum">
              <a:rPr lang="en-US" smtClean="0">
                <a:cs typeface="Tahoma" pitchFamily="34" charset="0"/>
              </a:rPr>
              <a:pPr/>
              <a:t>22</a:t>
            </a:fld>
            <a:endParaRPr lang="en-US" smtClean="0">
              <a:cs typeface="Tahoma" pitchFamily="34" charset="0"/>
            </a:endParaRPr>
          </a:p>
        </p:txBody>
      </p:sp>
      <p:sp>
        <p:nvSpPr>
          <p:cNvPr id="71685" name="Rectangle 2"/>
          <p:cNvSpPr>
            <a:spLocks noChangeArrowheads="1" noTextEdit="1"/>
          </p:cNvSpPr>
          <p:nvPr>
            <p:ph type="sldImg"/>
          </p:nvPr>
        </p:nvSpPr>
        <p:spPr>
          <a:xfrm>
            <a:off x="1150938" y="692150"/>
            <a:ext cx="4556125" cy="3416300"/>
          </a:xfrm>
          <a:ln w="12700" cap="flat"/>
        </p:spPr>
      </p:sp>
      <p:sp>
        <p:nvSpPr>
          <p:cNvPr id="71686" name="Rectangle 3"/>
          <p:cNvSpPr>
            <a:spLocks noGrp="1" noChangeArrowheads="1"/>
          </p:cNvSpPr>
          <p:nvPr>
            <p:ph type="body" idx="1"/>
          </p:nvPr>
        </p:nvSpPr>
        <p:spPr>
          <a:noFill/>
          <a:ln/>
        </p:spPr>
        <p:txBody>
          <a:bodyPr lIns="90472" tIns="44442" rIns="90472" bIns="44442"/>
          <a:lstStyle/>
          <a:p>
            <a:pPr eaLnBrk="1" hangingPunct="1"/>
            <a:r>
              <a:rPr lang="en-US" smtClean="0"/>
              <a:t>Cost leadership means that a firm is seeking to become the overall low-cost leader in an industry.</a:t>
            </a:r>
          </a:p>
          <a:p>
            <a:pPr eaLnBrk="1" hangingPunct="1"/>
            <a:r>
              <a:rPr lang="en-US" smtClean="0"/>
              <a:t>Firms using a differentiation strategy seek to be unique in their industry along competitive dimensions that are widely valued by buyers.</a:t>
            </a:r>
          </a:p>
          <a:p>
            <a:pPr eaLnBrk="1" hangingPunct="1"/>
            <a:r>
              <a:rPr lang="en-US" smtClean="0"/>
              <a:t>Focusers are firms that attempt to compete in a narrow market segment (niche) through the provision of a product or service that specify customers can get in no other way.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54275"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54276"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9B4964A9-3ED4-4A10-9E1A-52ACBA03BA11}" type="slidenum">
              <a:rPr lang="en-US" smtClean="0">
                <a:cs typeface="Tahoma" pitchFamily="34" charset="0"/>
              </a:rPr>
              <a:pPr/>
              <a:t>3</a:t>
            </a:fld>
            <a:endParaRPr lang="en-US" smtClean="0">
              <a:cs typeface="Tahoma" pitchFamily="34" charset="0"/>
            </a:endParaRPr>
          </a:p>
        </p:txBody>
      </p:sp>
      <p:sp>
        <p:nvSpPr>
          <p:cNvPr id="54277" name="Rectangle 2"/>
          <p:cNvSpPr>
            <a:spLocks noChangeArrowheads="1" noTextEdit="1"/>
          </p:cNvSpPr>
          <p:nvPr>
            <p:ph type="sldImg"/>
          </p:nvPr>
        </p:nvSpPr>
        <p:spPr>
          <a:ln/>
        </p:spPr>
      </p:sp>
      <p:sp>
        <p:nvSpPr>
          <p:cNvPr id="5427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55299"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55300"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B4CDB784-5003-4958-A1FA-780CC91020AD}" type="slidenum">
              <a:rPr lang="en-US" smtClean="0">
                <a:cs typeface="Tahoma" pitchFamily="34" charset="0"/>
              </a:rPr>
              <a:pPr/>
              <a:t>4</a:t>
            </a:fld>
            <a:endParaRPr lang="en-US" smtClean="0">
              <a:cs typeface="Tahoma" pitchFamily="34" charset="0"/>
            </a:endParaRPr>
          </a:p>
        </p:txBody>
      </p:sp>
      <p:sp>
        <p:nvSpPr>
          <p:cNvPr id="55301" name="Rectangle 2"/>
          <p:cNvSpPr>
            <a:spLocks noChangeArrowheads="1" noTextEdit="1"/>
          </p:cNvSpPr>
          <p:nvPr>
            <p:ph type="sldImg"/>
          </p:nvPr>
        </p:nvSpPr>
        <p:spPr>
          <a:ln/>
        </p:spPr>
      </p:sp>
      <p:sp>
        <p:nvSpPr>
          <p:cNvPr id="55302" name="Rectangle 3"/>
          <p:cNvSpPr>
            <a:spLocks noGrp="1" noChangeArrowheads="1"/>
          </p:cNvSpPr>
          <p:nvPr>
            <p:ph type="body" idx="1"/>
          </p:nvPr>
        </p:nvSpPr>
        <p:spPr>
          <a:noFill/>
          <a:ln/>
        </p:spPr>
        <p:txBody>
          <a:bodyPr/>
          <a:lstStyle/>
          <a:p>
            <a:pPr algn="ctr" eaLnBrk="1" hangingPunct="1"/>
            <a:r>
              <a:rPr lang="en-US" b="1" smtClean="0"/>
              <a:t>The Importance of Strategic Planning</a:t>
            </a:r>
          </a:p>
          <a:p>
            <a:pPr eaLnBrk="1" hangingPunct="1"/>
            <a:r>
              <a:rPr lang="en-US" smtClean="0"/>
              <a:t>You may not realize it when you’re managing, but your firm’s strategic plan is guiding much of what you do. </a:t>
            </a:r>
          </a:p>
          <a:p>
            <a:pPr eaLnBrk="1" hangingPunct="1"/>
            <a:r>
              <a:rPr lang="en-US" smtClean="0"/>
              <a:t>Management expert Peter Drucker once said that management “. . . is the responsibility for execution.” Managers are judged by the extent to which you accomplish your unit’s goals. </a:t>
            </a:r>
          </a:p>
          <a:p>
            <a:pPr eaLnBrk="1" hangingPunct="1"/>
            <a:r>
              <a:rPr lang="en-US" smtClean="0"/>
              <a:t>Those aims or goals—and the hard work you put into accomplishing them—all depend on your firm’s plans for the future.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56323"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56324"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870920C1-C4C7-4341-8FEC-8AB7DEE6E887}" type="slidenum">
              <a:rPr lang="en-US" smtClean="0">
                <a:cs typeface="Tahoma" pitchFamily="34" charset="0"/>
              </a:rPr>
              <a:pPr/>
              <a:t>5</a:t>
            </a:fld>
            <a:endParaRPr lang="en-US" smtClean="0">
              <a:cs typeface="Tahoma" pitchFamily="34" charset="0"/>
            </a:endParaRPr>
          </a:p>
        </p:txBody>
      </p:sp>
      <p:sp>
        <p:nvSpPr>
          <p:cNvPr id="56325" name="Rectangle 2"/>
          <p:cNvSpPr>
            <a:spLocks noChangeArrowheads="1" noTextEdit="1"/>
          </p:cNvSpPr>
          <p:nvPr>
            <p:ph type="sldImg"/>
          </p:nvPr>
        </p:nvSpPr>
        <p:spPr>
          <a:ln/>
        </p:spPr>
      </p:sp>
      <p:sp>
        <p:nvSpPr>
          <p:cNvPr id="56326" name="Rectangle 3"/>
          <p:cNvSpPr>
            <a:spLocks noGrp="1" noChangeArrowheads="1"/>
          </p:cNvSpPr>
          <p:nvPr>
            <p:ph type="body" idx="1"/>
          </p:nvPr>
        </p:nvSpPr>
        <p:spPr>
          <a:noFill/>
          <a:ln/>
        </p:spPr>
        <p:txBody>
          <a:bodyPr/>
          <a:lstStyle/>
          <a:p>
            <a:pPr algn="ctr" eaLnBrk="1" hangingPunct="1"/>
            <a:r>
              <a:rPr lang="en-US" b="1" smtClean="0"/>
              <a:t>The Hierarchy of Goals</a:t>
            </a:r>
          </a:p>
          <a:p>
            <a:pPr eaLnBrk="1" hangingPunct="1"/>
            <a:r>
              <a:rPr lang="en-US" smtClean="0"/>
              <a:t>In well-run companies, the goals from the top of the organization down to where you’re working should form an unbroken chain (or “hierarchy”) of goals.</a:t>
            </a:r>
          </a:p>
          <a:p>
            <a:pPr eaLnBrk="1" hangingPunct="1"/>
            <a:r>
              <a:rPr lang="en-US" smtClean="0"/>
              <a:t>The hierarchy of goals diagram in Figure 3-1 summarizes this. At the top of the company, the president and his or her staff set strategic goals. Lower-level managers (in this case, vice presidents) then set goals (such as “Add one production line at Plant A”).</a:t>
            </a:r>
          </a:p>
          <a:p>
            <a:pPr eaLnBrk="1" hangingPunct="1"/>
            <a:r>
              <a:rPr lang="en-US" smtClean="0"/>
              <a:t>Without a clear plan at the top, no one in the company would have the foggiest notion of what to do. At best, you’d all be working at cross-purposes.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57347"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57348"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5A5F6FBD-768B-4FC2-B101-8CF1D844F005}" type="slidenum">
              <a:rPr lang="en-US" smtClean="0">
                <a:cs typeface="Tahoma" pitchFamily="34" charset="0"/>
              </a:rPr>
              <a:pPr/>
              <a:t>6</a:t>
            </a:fld>
            <a:endParaRPr lang="en-US" smtClean="0">
              <a:cs typeface="Tahoma" pitchFamily="34" charset="0"/>
            </a:endParaRPr>
          </a:p>
        </p:txBody>
      </p:sp>
      <p:sp>
        <p:nvSpPr>
          <p:cNvPr id="57349" name="Rectangle 2"/>
          <p:cNvSpPr>
            <a:spLocks noChangeArrowheads="1" noTextEdit="1"/>
          </p:cNvSpPr>
          <p:nvPr>
            <p:ph type="sldImg"/>
          </p:nvPr>
        </p:nvSpPr>
        <p:spPr>
          <a:ln/>
        </p:spPr>
      </p:sp>
      <p:sp>
        <p:nvSpPr>
          <p:cNvPr id="57350" name="Rectangle 3"/>
          <p:cNvSpPr>
            <a:spLocks noGrp="1" noChangeArrowheads="1"/>
          </p:cNvSpPr>
          <p:nvPr>
            <p:ph type="body" idx="1"/>
          </p:nvPr>
        </p:nvSpPr>
        <p:spPr>
          <a:noFill/>
          <a:ln/>
        </p:spPr>
        <p:txBody>
          <a:bodyPr/>
          <a:lstStyle/>
          <a:p>
            <a:pPr algn="ctr" eaLnBrk="1" hangingPunct="1"/>
            <a:r>
              <a:rPr lang="en-US" b="1" smtClean="0"/>
              <a:t>The Planning Process</a:t>
            </a:r>
          </a:p>
          <a:p>
            <a:pPr eaLnBrk="1" hangingPunct="1"/>
            <a:r>
              <a:rPr lang="en-US" smtClean="0"/>
              <a:t>People make plans every day, often without giving it a thought. We plan our routes to school, what courses to take, and what to do on Saturday night. Underlying all those plans, however, is an often unstated planning process. Once implemented, plans must be evaluated to see if they must be revised to better fit changing competitive conditions.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58371"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58372"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D06AC2A3-AE45-4B27-887C-BC611D04FFB9}" type="slidenum">
              <a:rPr lang="en-US" smtClean="0">
                <a:cs typeface="Tahoma" pitchFamily="34" charset="0"/>
              </a:rPr>
              <a:pPr/>
              <a:t>7</a:t>
            </a:fld>
            <a:endParaRPr lang="en-US" smtClean="0">
              <a:cs typeface="Tahoma" pitchFamily="34" charset="0"/>
            </a:endParaRPr>
          </a:p>
        </p:txBody>
      </p:sp>
      <p:sp>
        <p:nvSpPr>
          <p:cNvPr id="58373" name="Rectangle 2"/>
          <p:cNvSpPr>
            <a:spLocks noChangeArrowheads="1" noTextEdit="1"/>
          </p:cNvSpPr>
          <p:nvPr>
            <p:ph type="sldImg"/>
          </p:nvPr>
        </p:nvSpPr>
        <p:spPr>
          <a:ln/>
        </p:spPr>
      </p:sp>
      <p:sp>
        <p:nvSpPr>
          <p:cNvPr id="58374" name="Rectangle 3"/>
          <p:cNvSpPr>
            <a:spLocks noGrp="1" noChangeArrowheads="1"/>
          </p:cNvSpPr>
          <p:nvPr>
            <p:ph type="body" idx="1"/>
          </p:nvPr>
        </p:nvSpPr>
        <p:spPr>
          <a:noFill/>
          <a:ln/>
        </p:spPr>
        <p:txBody>
          <a:bodyPr/>
          <a:lstStyle/>
          <a:p>
            <a:pPr algn="ctr" eaLnBrk="1" hangingPunct="1"/>
            <a:r>
              <a:rPr lang="en-US" b="1" smtClean="0"/>
              <a:t>Putting Together the Business Plan</a:t>
            </a:r>
          </a:p>
          <a:p>
            <a:pPr eaLnBrk="1" hangingPunct="1"/>
            <a:r>
              <a:rPr lang="en-US" smtClean="0"/>
              <a:t>The business plan provides a comprehensive view of the firm’s situation today and of its company-wide and departmental goals and plans for the next 3 to 5 years. Larger firms label their plans “strategic plans.”</a:t>
            </a:r>
          </a:p>
          <a:p>
            <a:pPr eaLnBrk="1" hangingPunct="1"/>
            <a:r>
              <a:rPr lang="en-US" smtClean="0"/>
              <a:t>There are no rigid rules regarding what such plans must contain. However, they usually include, at a minimum, (1) a description of the business (including ownership and products or services), (2) the marketing plan, (3) the financial plan, and (4) the management and/or personnel plan. Figure 3-2 displays the contents of a typical business plan.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59395"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59396"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6CF896D2-54A3-4EAA-BE99-5E7B0EE1B759}" type="slidenum">
              <a:rPr lang="en-US" smtClean="0">
                <a:cs typeface="Tahoma" pitchFamily="34" charset="0"/>
              </a:rPr>
              <a:pPr/>
              <a:t>8</a:t>
            </a:fld>
            <a:endParaRPr lang="en-US" smtClean="0">
              <a:cs typeface="Tahoma" pitchFamily="34" charset="0"/>
            </a:endParaRPr>
          </a:p>
        </p:txBody>
      </p:sp>
      <p:sp>
        <p:nvSpPr>
          <p:cNvPr id="59397" name="Rectangle 2"/>
          <p:cNvSpPr>
            <a:spLocks noChangeArrowheads="1" noTextEdit="1"/>
          </p:cNvSpPr>
          <p:nvPr>
            <p:ph type="sldImg"/>
          </p:nvPr>
        </p:nvSpPr>
        <p:spPr>
          <a:ln/>
        </p:spPr>
      </p:sp>
      <p:sp>
        <p:nvSpPr>
          <p:cNvPr id="59398" name="Rectangle 3"/>
          <p:cNvSpPr>
            <a:spLocks noGrp="1" noChangeArrowheads="1"/>
          </p:cNvSpPr>
          <p:nvPr>
            <p:ph type="body" idx="1"/>
          </p:nvPr>
        </p:nvSpPr>
        <p:spPr>
          <a:noFill/>
          <a:ln/>
        </p:spPr>
        <p:txBody>
          <a:bodyPr/>
          <a:lstStyle/>
          <a:p>
            <a:pPr algn="ctr" eaLnBrk="1" hangingPunct="1"/>
            <a:r>
              <a:rPr lang="en-US" b="1" smtClean="0"/>
              <a:t>Setting SMART Goals</a:t>
            </a:r>
            <a:r>
              <a:rPr lang="en-US" smtClean="0"/>
              <a:t> </a:t>
            </a:r>
          </a:p>
          <a:p>
            <a:pPr eaLnBrk="1" hangingPunct="1"/>
            <a:r>
              <a:rPr lang="en-US" smtClean="0"/>
              <a:t>Setting effective goals is an essential management skill. Experienced managers have a simple and effective way to check whether their goals are good or not—they use the acronym “SMART.”</a:t>
            </a:r>
          </a:p>
          <a:p>
            <a:pPr eaLnBrk="1" hangingPunct="1"/>
            <a:r>
              <a:rPr lang="en-US" smtClean="0"/>
              <a:t>Good goals are specific (make clear what to achieve), measurable, attainable; relevant (in terms of what you’re setting the goal for), and timely (they have deadlines and milestones).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60419" name="Rectangle 6"/>
          <p:cNvSpPr>
            <a:spLocks noGrp="1" noChangeArrowheads="1"/>
          </p:cNvSpPr>
          <p:nvPr>
            <p:ph type="ftr" sz="quarter" idx="4"/>
          </p:nvPr>
        </p:nvSpPr>
        <p:spPr>
          <a:noFill/>
        </p:spPr>
        <p:txBody>
          <a:bodyPr/>
          <a:lstStyle/>
          <a:p>
            <a:r>
              <a:rPr lang="en-US" smtClean="0">
                <a:cs typeface="Tahoma" pitchFamily="34" charset="0"/>
              </a:rPr>
              <a:t>Copyright © 2011 Pearson Education, Inc. publishing as Prentice Hall</a:t>
            </a:r>
            <a:endParaRPr lang="en-US" b="0" smtClean="0">
              <a:cs typeface="Tahoma" pitchFamily="34" charset="0"/>
            </a:endParaRPr>
          </a:p>
        </p:txBody>
      </p:sp>
      <p:sp>
        <p:nvSpPr>
          <p:cNvPr id="60420" name="Rectangle 7"/>
          <p:cNvSpPr>
            <a:spLocks noGrp="1" noChangeArrowheads="1"/>
          </p:cNvSpPr>
          <p:nvPr>
            <p:ph type="sldNum" sz="quarter" idx="5"/>
          </p:nvPr>
        </p:nvSpPr>
        <p:spPr>
          <a:noFill/>
        </p:spPr>
        <p:txBody>
          <a:bodyPr/>
          <a:lstStyle/>
          <a:p>
            <a:r>
              <a:rPr lang="en-US" smtClean="0">
                <a:cs typeface="Tahoma" pitchFamily="34" charset="0"/>
              </a:rPr>
              <a:t>3</a:t>
            </a:r>
            <a:r>
              <a:rPr lang="en-US" smtClean="0">
                <a:cs typeface="Arial" pitchFamily="34" charset="0"/>
              </a:rPr>
              <a:t>–</a:t>
            </a:r>
            <a:fld id="{883BC35E-3D69-47F1-8DA2-55AC7A78F84A}" type="slidenum">
              <a:rPr lang="en-US" smtClean="0">
                <a:cs typeface="Tahoma" pitchFamily="34" charset="0"/>
              </a:rPr>
              <a:pPr/>
              <a:t>9</a:t>
            </a:fld>
            <a:endParaRPr lang="en-US" smtClean="0">
              <a:cs typeface="Tahoma" pitchFamily="34" charset="0"/>
            </a:endParaRPr>
          </a:p>
        </p:txBody>
      </p:sp>
      <p:sp>
        <p:nvSpPr>
          <p:cNvPr id="60421" name="Rectangle 2"/>
          <p:cNvSpPr>
            <a:spLocks noChangeArrowheads="1" noTextEdit="1"/>
          </p:cNvSpPr>
          <p:nvPr>
            <p:ph type="sldImg"/>
          </p:nvPr>
        </p:nvSpPr>
        <p:spPr>
          <a:ln/>
        </p:spPr>
      </p:sp>
      <p:sp>
        <p:nvSpPr>
          <p:cNvPr id="6042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6253E7-69C5-4AED-8782-FC6503AC856C}"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6253E7-69C5-4AED-8782-FC6503AC856C}"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6253E7-69C5-4AED-8782-FC6503AC856C}"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1_Title Slid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ext Box 206"/>
          <p:cNvSpPr txBox="1">
            <a:spLocks noChangeArrowheads="1"/>
          </p:cNvSpPr>
          <p:nvPr userDrawn="1"/>
        </p:nvSpPr>
        <p:spPr bwMode="auto">
          <a:xfrm>
            <a:off x="6491288" y="6469063"/>
            <a:ext cx="2378075" cy="319087"/>
          </a:xfrm>
          <a:prstGeom prst="rect">
            <a:avLst/>
          </a:prstGeom>
          <a:noFill/>
          <a:ln w="9525" algn="ctr">
            <a:noFill/>
            <a:miter lim="800000"/>
            <a:headEnd/>
            <a:tailEnd/>
          </a:ln>
          <a:effectLst>
            <a:outerShdw dist="17971" dir="2686744" algn="ctr" rotWithShape="0">
              <a:srgbClr val="000000"/>
            </a:outerShdw>
          </a:effectLst>
        </p:spPr>
        <p:txBody>
          <a:bodyPr anchor="b"/>
          <a:lstStyle/>
          <a:p>
            <a:pPr algn="r">
              <a:defRPr/>
            </a:pPr>
            <a:r>
              <a:rPr lang="en-US" sz="900" dirty="0">
                <a:solidFill>
                  <a:schemeClr val="bg1"/>
                </a:solidFill>
                <a:cs typeface="+mn-cs"/>
              </a:rPr>
              <a:t>PowerPoint Presentation by Charlie Cook</a:t>
            </a:r>
            <a:br>
              <a:rPr lang="en-US" sz="900" dirty="0">
                <a:solidFill>
                  <a:schemeClr val="bg1"/>
                </a:solidFill>
                <a:cs typeface="+mn-cs"/>
              </a:rPr>
            </a:br>
            <a:r>
              <a:rPr lang="en-US" sz="900" dirty="0">
                <a:solidFill>
                  <a:schemeClr val="bg1"/>
                </a:solidFill>
                <a:cs typeface="+mn-cs"/>
              </a:rPr>
              <a:t>The University of West Alabama</a:t>
            </a:r>
          </a:p>
        </p:txBody>
      </p:sp>
      <p:sp>
        <p:nvSpPr>
          <p:cNvPr id="3" name="Text Box 207"/>
          <p:cNvSpPr txBox="1">
            <a:spLocks noChangeArrowheads="1"/>
          </p:cNvSpPr>
          <p:nvPr userDrawn="1"/>
        </p:nvSpPr>
        <p:spPr bwMode="auto">
          <a:xfrm>
            <a:off x="4479925" y="2606675"/>
            <a:ext cx="4479925" cy="2065338"/>
          </a:xfrm>
          <a:prstGeom prst="rect">
            <a:avLst/>
          </a:prstGeom>
          <a:noFill/>
          <a:ln w="9525">
            <a:noFill/>
            <a:miter lim="800000"/>
            <a:headEnd/>
            <a:tailEnd/>
          </a:ln>
          <a:effectLst>
            <a:outerShdw dist="35921" dir="2700000" algn="ctr" rotWithShape="0">
              <a:srgbClr val="292929">
                <a:alpha val="50000"/>
              </a:srgbClr>
            </a:outerShdw>
          </a:effectLst>
        </p:spPr>
        <p:txBody>
          <a:bodyPr>
            <a:spAutoFit/>
          </a:bodyPr>
          <a:lstStyle/>
          <a:p>
            <a:pPr>
              <a:spcBef>
                <a:spcPct val="30000"/>
              </a:spcBef>
              <a:defRPr/>
            </a:pPr>
            <a:r>
              <a:rPr lang="en-US" sz="2400" b="1" dirty="0">
                <a:solidFill>
                  <a:srgbClr val="FFFF99"/>
                </a:solidFill>
                <a:cs typeface="+mn-cs"/>
              </a:rPr>
              <a:t>Chapter 3</a:t>
            </a:r>
          </a:p>
          <a:p>
            <a:pPr>
              <a:spcBef>
                <a:spcPct val="30000"/>
              </a:spcBef>
              <a:defRPr/>
            </a:pPr>
            <a:r>
              <a:rPr lang="en-US" sz="3200" dirty="0">
                <a:solidFill>
                  <a:schemeClr val="bg1"/>
                </a:solidFill>
                <a:cs typeface="+mn-cs"/>
              </a:rPr>
              <a:t>The Manager’s Role </a:t>
            </a:r>
            <a:br>
              <a:rPr lang="en-US" sz="3200" dirty="0">
                <a:solidFill>
                  <a:schemeClr val="bg1"/>
                </a:solidFill>
                <a:cs typeface="+mn-cs"/>
              </a:rPr>
            </a:br>
            <a:r>
              <a:rPr lang="en-US" sz="3200" dirty="0">
                <a:solidFill>
                  <a:schemeClr val="bg1"/>
                </a:solidFill>
                <a:cs typeface="+mn-cs"/>
              </a:rPr>
              <a:t>in Strategic Human Resource Management</a:t>
            </a:r>
          </a:p>
        </p:txBody>
      </p:sp>
      <p:sp>
        <p:nvSpPr>
          <p:cNvPr id="4" name="Text Box 209"/>
          <p:cNvSpPr txBox="1">
            <a:spLocks noChangeArrowheads="1"/>
          </p:cNvSpPr>
          <p:nvPr userDrawn="1"/>
        </p:nvSpPr>
        <p:spPr bwMode="auto">
          <a:xfrm>
            <a:off x="6708775" y="6019800"/>
            <a:ext cx="2125663" cy="274638"/>
          </a:xfrm>
          <a:prstGeom prst="rect">
            <a:avLst/>
          </a:prstGeom>
          <a:noFill/>
          <a:ln w="9525">
            <a:noFill/>
            <a:miter lim="800000"/>
            <a:headEnd/>
            <a:tailEnd/>
          </a:ln>
          <a:effectLst>
            <a:outerShdw dist="17961" dir="2700000" algn="ctr" rotWithShape="0">
              <a:srgbClr val="000000"/>
            </a:outerShdw>
          </a:effectLst>
        </p:spPr>
        <p:txBody>
          <a:bodyPr>
            <a:spAutoFit/>
          </a:bodyPr>
          <a:lstStyle/>
          <a:p>
            <a:pPr algn="r">
              <a:spcBef>
                <a:spcPct val="50000"/>
              </a:spcBef>
              <a:defRPr/>
            </a:pPr>
            <a:r>
              <a:rPr lang="en-US" sz="1200" b="1" dirty="0">
                <a:solidFill>
                  <a:schemeClr val="bg1"/>
                </a:solidFill>
                <a:cs typeface="+mn-cs"/>
              </a:rPr>
              <a:t>Part One  |  Introduction</a:t>
            </a:r>
          </a:p>
        </p:txBody>
      </p:sp>
      <p:sp>
        <p:nvSpPr>
          <p:cNvPr id="5" name="Rectangle 205"/>
          <p:cNvSpPr>
            <a:spLocks noGrp="1" noChangeArrowheads="1"/>
          </p:cNvSpPr>
          <p:nvPr>
            <p:ph type="ftr" sz="quarter" idx="10"/>
          </p:nvPr>
        </p:nvSpPr>
        <p:spPr>
          <a:xfrm>
            <a:off x="274638" y="6469063"/>
            <a:ext cx="2378075" cy="319087"/>
          </a:xfrm>
          <a:ln algn="ctr"/>
          <a:effectLst>
            <a:outerShdw dist="17971" dir="2686744" algn="ctr" rotWithShape="0">
              <a:srgbClr val="000000"/>
            </a:outerShdw>
          </a:effectLst>
        </p:spPr>
        <p:txBody>
          <a:bodyPr lIns="91440" rIns="91440"/>
          <a:lstStyle>
            <a:lvl1pPr>
              <a:defRPr b="0">
                <a:solidFill>
                  <a:schemeClr val="bg1"/>
                </a:solidFill>
              </a:defRPr>
            </a:lvl1pPr>
          </a:lstStyle>
          <a:p>
            <a:pPr>
              <a:defRPr/>
            </a:pPr>
            <a:r>
              <a:rPr lang="en-US"/>
              <a:t>Copyright © 2011 Pearson Education, Inc. publishing as Prentice Hall</a:t>
            </a:r>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6253E7-69C5-4AED-8782-FC6503AC856C}"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253E7-69C5-4AED-8782-FC6503AC856C}" type="datetimeFigureOut">
              <a:rPr lang="en-GB" smtClean="0"/>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6253E7-69C5-4AED-8782-FC6503AC856C}" type="datetimeFigureOut">
              <a:rPr lang="en-GB" smtClean="0"/>
              <a:t>12/09/2014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6253E7-69C5-4AED-8782-FC6503AC856C}" type="datetimeFigureOut">
              <a:rPr lang="en-GB" smtClean="0"/>
              <a:t>12/09/2014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6253E7-69C5-4AED-8782-FC6503AC856C}" type="datetimeFigureOut">
              <a:rPr lang="en-GB" smtClean="0"/>
              <a:t>12/09/2014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253E7-69C5-4AED-8782-FC6503AC856C}" type="datetimeFigureOut">
              <a:rPr lang="en-GB" smtClean="0"/>
              <a:t>12/09/2014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253E7-69C5-4AED-8782-FC6503AC856C}" type="datetimeFigureOut">
              <a:rPr lang="en-GB" smtClean="0"/>
              <a:t>12/09/2014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253E7-69C5-4AED-8782-FC6503AC856C}" type="datetimeFigureOut">
              <a:rPr lang="en-GB" smtClean="0"/>
              <a:t>12/09/2014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5D49C1-245F-48A2-B92B-A8A2D4A6D70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253E7-69C5-4AED-8782-FC6503AC856C}" type="datetimeFigureOut">
              <a:rPr lang="en-GB" smtClean="0"/>
              <a:t>12/09/2014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D49C1-245F-48A2-B92B-A8A2D4A6D70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05"/>
          <p:cNvSpPr>
            <a:spLocks noGrp="1" noChangeArrowheads="1"/>
          </p:cNvSpPr>
          <p:nvPr>
            <p:ph type="ftr" sz="quarter" idx="10"/>
          </p:nvPr>
        </p:nvSpPr>
        <p:spPr/>
        <p:txBody>
          <a:bodyPr/>
          <a:lstStyle/>
          <a:p>
            <a:pPr>
              <a:defRPr/>
            </a:pPr>
            <a:r>
              <a:rPr lang="en-US"/>
              <a:t>Copyright © 2011 Pearson Education, Inc. publishing as Prentice Hall</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p:txBody>
          <a:bodyPr/>
          <a:lstStyle/>
          <a:p>
            <a:pPr>
              <a:defRPr/>
            </a:pPr>
            <a:r>
              <a:rPr lang="en-US" dirty="0" smtClean="0"/>
              <a:t>Copyright © 2011 Pearson Education, Inc. publishing as Prentice Hall</a:t>
            </a:r>
          </a:p>
        </p:txBody>
      </p:sp>
      <p:sp>
        <p:nvSpPr>
          <p:cNvPr id="13315" name="Slide Number Placeholder 3"/>
          <p:cNvSpPr>
            <a:spLocks noGrp="1"/>
          </p:cNvSpPr>
          <p:nvPr>
            <p:ph type="sldNum" sz="quarter" idx="11"/>
          </p:nvPr>
        </p:nvSpPr>
        <p:spPr>
          <a:noFill/>
        </p:spPr>
        <p:txBody>
          <a:bodyPr/>
          <a:lstStyle/>
          <a:p>
            <a:r>
              <a:rPr lang="en-US" smtClean="0"/>
              <a:t>3–</a:t>
            </a:r>
            <a:fld id="{95C89358-7AAE-45C3-83AB-99BDC6430511}" type="slidenum">
              <a:rPr lang="en-US" smtClean="0"/>
              <a:pPr/>
              <a:t>10</a:t>
            </a:fld>
            <a:endParaRPr lang="en-US" smtClean="0"/>
          </a:p>
        </p:txBody>
      </p:sp>
      <p:sp>
        <p:nvSpPr>
          <p:cNvPr id="2530306" name="Rectangle 2"/>
          <p:cNvSpPr>
            <a:spLocks noGrp="1" noChangeArrowheads="1"/>
          </p:cNvSpPr>
          <p:nvPr>
            <p:ph type="title"/>
          </p:nvPr>
        </p:nvSpPr>
        <p:spPr/>
        <p:txBody>
          <a:bodyPr>
            <a:normAutofit fontScale="90000"/>
          </a:bodyPr>
          <a:lstStyle/>
          <a:p>
            <a:pPr eaLnBrk="1" hangingPunct="1">
              <a:defRPr/>
            </a:pPr>
            <a:r>
              <a:rPr lang="en-US" dirty="0" smtClean="0"/>
              <a:t>Using Management by Objectives (MBO)</a:t>
            </a:r>
          </a:p>
        </p:txBody>
      </p:sp>
      <p:grpSp>
        <p:nvGrpSpPr>
          <p:cNvPr id="2" name="Group 3"/>
          <p:cNvGrpSpPr>
            <a:grpSpLocks/>
          </p:cNvGrpSpPr>
          <p:nvPr/>
        </p:nvGrpSpPr>
        <p:grpSpPr bwMode="auto">
          <a:xfrm>
            <a:off x="1493838" y="1874838"/>
            <a:ext cx="966787" cy="1044575"/>
            <a:chOff x="576" y="1008"/>
            <a:chExt cx="403" cy="658"/>
          </a:xfrm>
        </p:grpSpPr>
        <p:sp>
          <p:nvSpPr>
            <p:cNvPr id="13336" name="Freeform 4"/>
            <p:cNvSpPr>
              <a:spLocks/>
            </p:cNvSpPr>
            <p:nvPr/>
          </p:nvSpPr>
          <p:spPr bwMode="blackWhite">
            <a:xfrm>
              <a:off x="576" y="1008"/>
              <a:ext cx="403" cy="573"/>
            </a:xfrm>
            <a:custGeom>
              <a:avLst/>
              <a:gdLst>
                <a:gd name="T0" fmla="*/ 0 w 480"/>
                <a:gd name="T1" fmla="*/ 0 h 528"/>
                <a:gd name="T2" fmla="*/ 0 w 480"/>
                <a:gd name="T3" fmla="*/ 573 h 528"/>
                <a:gd name="T4" fmla="*/ 403 w 480"/>
                <a:gd name="T5" fmla="*/ 573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13337" name="Oval 5" descr="bluefill01"/>
            <p:cNvSpPr>
              <a:spLocks noChangeArrowheads="1"/>
            </p:cNvSpPr>
            <p:nvPr/>
          </p:nvSpPr>
          <p:spPr bwMode="auto">
            <a:xfrm>
              <a:off x="634" y="1494"/>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1</a:t>
              </a:r>
            </a:p>
          </p:txBody>
        </p:sp>
      </p:grpSp>
      <p:grpSp>
        <p:nvGrpSpPr>
          <p:cNvPr id="3" name="Group 6"/>
          <p:cNvGrpSpPr>
            <a:grpSpLocks/>
          </p:cNvGrpSpPr>
          <p:nvPr/>
        </p:nvGrpSpPr>
        <p:grpSpPr bwMode="auto">
          <a:xfrm>
            <a:off x="1493838" y="2497138"/>
            <a:ext cx="966787" cy="1044575"/>
            <a:chOff x="581" y="1757"/>
            <a:chExt cx="403" cy="658"/>
          </a:xfrm>
        </p:grpSpPr>
        <p:sp>
          <p:nvSpPr>
            <p:cNvPr id="13334" name="Freeform 7"/>
            <p:cNvSpPr>
              <a:spLocks/>
            </p:cNvSpPr>
            <p:nvPr/>
          </p:nvSpPr>
          <p:spPr bwMode="blackWhite">
            <a:xfrm>
              <a:off x="581" y="1757"/>
              <a:ext cx="403" cy="573"/>
            </a:xfrm>
            <a:custGeom>
              <a:avLst/>
              <a:gdLst>
                <a:gd name="T0" fmla="*/ 0 w 480"/>
                <a:gd name="T1" fmla="*/ 0 h 528"/>
                <a:gd name="T2" fmla="*/ 0 w 480"/>
                <a:gd name="T3" fmla="*/ 573 h 528"/>
                <a:gd name="T4" fmla="*/ 403 w 480"/>
                <a:gd name="T5" fmla="*/ 573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13335" name="Oval 8" descr="bluefill01"/>
            <p:cNvSpPr>
              <a:spLocks noChangeArrowheads="1"/>
            </p:cNvSpPr>
            <p:nvPr/>
          </p:nvSpPr>
          <p:spPr bwMode="auto">
            <a:xfrm>
              <a:off x="639" y="2243"/>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2</a:t>
              </a:r>
            </a:p>
          </p:txBody>
        </p:sp>
      </p:grpSp>
      <p:grpSp>
        <p:nvGrpSpPr>
          <p:cNvPr id="4" name="Group 9"/>
          <p:cNvGrpSpPr>
            <a:grpSpLocks/>
          </p:cNvGrpSpPr>
          <p:nvPr/>
        </p:nvGrpSpPr>
        <p:grpSpPr bwMode="auto">
          <a:xfrm>
            <a:off x="1493838" y="2408238"/>
            <a:ext cx="966787" cy="1725612"/>
            <a:chOff x="581" y="2045"/>
            <a:chExt cx="403" cy="1037"/>
          </a:xfrm>
        </p:grpSpPr>
        <p:sp>
          <p:nvSpPr>
            <p:cNvPr id="13332" name="Freeform 10"/>
            <p:cNvSpPr>
              <a:spLocks/>
            </p:cNvSpPr>
            <p:nvPr/>
          </p:nvSpPr>
          <p:spPr bwMode="blackWhite">
            <a:xfrm>
              <a:off x="581" y="2045"/>
              <a:ext cx="403" cy="952"/>
            </a:xfrm>
            <a:custGeom>
              <a:avLst/>
              <a:gdLst>
                <a:gd name="T0" fmla="*/ 0 w 480"/>
                <a:gd name="T1" fmla="*/ 0 h 528"/>
                <a:gd name="T2" fmla="*/ 0 w 480"/>
                <a:gd name="T3" fmla="*/ 952 h 528"/>
                <a:gd name="T4" fmla="*/ 403 w 480"/>
                <a:gd name="T5" fmla="*/ 952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13333" name="Oval 11" descr="bluefill01"/>
            <p:cNvSpPr>
              <a:spLocks noChangeArrowheads="1"/>
            </p:cNvSpPr>
            <p:nvPr/>
          </p:nvSpPr>
          <p:spPr bwMode="auto">
            <a:xfrm>
              <a:off x="639" y="2910"/>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3</a:t>
              </a:r>
            </a:p>
          </p:txBody>
        </p:sp>
      </p:grpSp>
      <p:grpSp>
        <p:nvGrpSpPr>
          <p:cNvPr id="5" name="Group 12"/>
          <p:cNvGrpSpPr>
            <a:grpSpLocks/>
          </p:cNvGrpSpPr>
          <p:nvPr/>
        </p:nvGrpSpPr>
        <p:grpSpPr bwMode="auto">
          <a:xfrm>
            <a:off x="1493838" y="2946400"/>
            <a:ext cx="966787" cy="1725613"/>
            <a:chOff x="581" y="2045"/>
            <a:chExt cx="403" cy="1037"/>
          </a:xfrm>
        </p:grpSpPr>
        <p:sp>
          <p:nvSpPr>
            <p:cNvPr id="13330" name="Freeform 13"/>
            <p:cNvSpPr>
              <a:spLocks/>
            </p:cNvSpPr>
            <p:nvPr/>
          </p:nvSpPr>
          <p:spPr bwMode="blackWhite">
            <a:xfrm>
              <a:off x="581" y="2045"/>
              <a:ext cx="403" cy="952"/>
            </a:xfrm>
            <a:custGeom>
              <a:avLst/>
              <a:gdLst>
                <a:gd name="T0" fmla="*/ 0 w 480"/>
                <a:gd name="T1" fmla="*/ 0 h 528"/>
                <a:gd name="T2" fmla="*/ 0 w 480"/>
                <a:gd name="T3" fmla="*/ 952 h 528"/>
                <a:gd name="T4" fmla="*/ 403 w 480"/>
                <a:gd name="T5" fmla="*/ 952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13331" name="Oval 14" descr="bluefill01"/>
            <p:cNvSpPr>
              <a:spLocks noChangeArrowheads="1"/>
            </p:cNvSpPr>
            <p:nvPr/>
          </p:nvSpPr>
          <p:spPr bwMode="auto">
            <a:xfrm>
              <a:off x="639" y="2910"/>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4</a:t>
              </a:r>
            </a:p>
          </p:txBody>
        </p:sp>
      </p:grpSp>
      <p:grpSp>
        <p:nvGrpSpPr>
          <p:cNvPr id="6" name="Group 15"/>
          <p:cNvGrpSpPr>
            <a:grpSpLocks/>
          </p:cNvGrpSpPr>
          <p:nvPr/>
        </p:nvGrpSpPr>
        <p:grpSpPr bwMode="auto">
          <a:xfrm>
            <a:off x="1493838" y="3538538"/>
            <a:ext cx="966787" cy="1725612"/>
            <a:chOff x="581" y="2045"/>
            <a:chExt cx="403" cy="1037"/>
          </a:xfrm>
        </p:grpSpPr>
        <p:sp>
          <p:nvSpPr>
            <p:cNvPr id="13328" name="Freeform 16"/>
            <p:cNvSpPr>
              <a:spLocks/>
            </p:cNvSpPr>
            <p:nvPr/>
          </p:nvSpPr>
          <p:spPr bwMode="blackWhite">
            <a:xfrm>
              <a:off x="581" y="2045"/>
              <a:ext cx="403" cy="952"/>
            </a:xfrm>
            <a:custGeom>
              <a:avLst/>
              <a:gdLst>
                <a:gd name="T0" fmla="*/ 0 w 480"/>
                <a:gd name="T1" fmla="*/ 0 h 528"/>
                <a:gd name="T2" fmla="*/ 0 w 480"/>
                <a:gd name="T3" fmla="*/ 952 h 528"/>
                <a:gd name="T4" fmla="*/ 403 w 480"/>
                <a:gd name="T5" fmla="*/ 952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13329" name="Oval 17" descr="bluefill01"/>
            <p:cNvSpPr>
              <a:spLocks noChangeArrowheads="1"/>
            </p:cNvSpPr>
            <p:nvPr/>
          </p:nvSpPr>
          <p:spPr bwMode="auto">
            <a:xfrm>
              <a:off x="639" y="2910"/>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5</a:t>
              </a:r>
            </a:p>
          </p:txBody>
        </p:sp>
      </p:grpSp>
      <p:sp>
        <p:nvSpPr>
          <p:cNvPr id="2530322" name="AutoShape 18" descr="bluefill01"/>
          <p:cNvSpPr>
            <a:spLocks noChangeArrowheads="1"/>
          </p:cNvSpPr>
          <p:nvPr/>
        </p:nvSpPr>
        <p:spPr bwMode="auto">
          <a:xfrm>
            <a:off x="1098550" y="1741488"/>
            <a:ext cx="2924175" cy="498475"/>
          </a:xfrm>
          <a:prstGeom prst="roundRect">
            <a:avLst>
              <a:gd name="adj" fmla="val 16667"/>
            </a:avLst>
          </a:prstGeom>
          <a:blipFill dpi="0" rotWithShape="1">
            <a:blip r:embed="rId3" cstate="print"/>
            <a:srcRect/>
            <a:stretch>
              <a:fillRect/>
            </a:stretch>
          </a:blipFill>
          <a:ln w="57150" algn="ctr">
            <a:solidFill>
              <a:srgbClr val="7DC1FF"/>
            </a:solidFill>
            <a:round/>
            <a:headEnd/>
            <a:tailEnd/>
          </a:ln>
        </p:spPr>
        <p:txBody>
          <a:bodyPr lIns="0" tIns="0" rIns="0" bIns="0" anchor="ctr" anchorCtr="1"/>
          <a:lstStyle/>
          <a:p>
            <a:pPr algn="ctr"/>
            <a:r>
              <a:rPr lang="en-US" sz="2400">
                <a:latin typeface="Franklin Gothic Medium" pitchFamily="34" charset="0"/>
              </a:rPr>
              <a:t>The MBO Process</a:t>
            </a:r>
          </a:p>
        </p:txBody>
      </p:sp>
      <p:sp>
        <p:nvSpPr>
          <p:cNvPr id="2530323" name="Rectangle 19"/>
          <p:cNvSpPr>
            <a:spLocks noChangeArrowheads="1"/>
          </p:cNvSpPr>
          <p:nvPr/>
        </p:nvSpPr>
        <p:spPr bwMode="blackWhite">
          <a:xfrm>
            <a:off x="2478088" y="3176588"/>
            <a:ext cx="5111750" cy="428625"/>
          </a:xfrm>
          <a:prstGeom prst="rect">
            <a:avLst/>
          </a:prstGeom>
          <a:noFill/>
          <a:ln w="3175" algn="ctr">
            <a:noFill/>
            <a:miter lim="800000"/>
            <a:headEnd/>
            <a:tailEnd/>
          </a:ln>
        </p:spPr>
        <p:txBody>
          <a:bodyPr anchor="ctr"/>
          <a:lstStyle/>
          <a:p>
            <a:pPr>
              <a:spcBef>
                <a:spcPct val="50000"/>
              </a:spcBef>
            </a:pPr>
            <a:r>
              <a:rPr lang="en-US" sz="2000"/>
              <a:t>Set departmental (supporting) goals.</a:t>
            </a:r>
          </a:p>
        </p:txBody>
      </p:sp>
      <p:sp>
        <p:nvSpPr>
          <p:cNvPr id="2530324" name="Rectangle 20"/>
          <p:cNvSpPr>
            <a:spLocks noChangeArrowheads="1"/>
          </p:cNvSpPr>
          <p:nvPr/>
        </p:nvSpPr>
        <p:spPr bwMode="blackWhite">
          <a:xfrm>
            <a:off x="2478088" y="2586038"/>
            <a:ext cx="5111750" cy="385762"/>
          </a:xfrm>
          <a:prstGeom prst="rect">
            <a:avLst/>
          </a:prstGeom>
          <a:noFill/>
          <a:ln w="3175" algn="ctr">
            <a:noFill/>
            <a:miter lim="800000"/>
            <a:headEnd/>
            <a:tailEnd/>
          </a:ln>
        </p:spPr>
        <p:txBody>
          <a:bodyPr anchor="ctr"/>
          <a:lstStyle/>
          <a:p>
            <a:pPr>
              <a:spcBef>
                <a:spcPct val="50000"/>
              </a:spcBef>
            </a:pPr>
            <a:r>
              <a:rPr lang="en-US" sz="2000"/>
              <a:t>Set overall organizational goals.</a:t>
            </a:r>
          </a:p>
        </p:txBody>
      </p:sp>
      <p:sp>
        <p:nvSpPr>
          <p:cNvPr id="2530325" name="Rectangle 21"/>
          <p:cNvSpPr>
            <a:spLocks noChangeArrowheads="1"/>
          </p:cNvSpPr>
          <p:nvPr/>
        </p:nvSpPr>
        <p:spPr bwMode="blackWhite">
          <a:xfrm>
            <a:off x="2478088" y="3779838"/>
            <a:ext cx="5751512" cy="427037"/>
          </a:xfrm>
          <a:prstGeom prst="rect">
            <a:avLst/>
          </a:prstGeom>
          <a:noFill/>
          <a:ln w="3175" algn="ctr">
            <a:noFill/>
            <a:miter lim="800000"/>
            <a:headEnd/>
            <a:tailEnd/>
          </a:ln>
        </p:spPr>
        <p:txBody>
          <a:bodyPr anchor="ctr"/>
          <a:lstStyle/>
          <a:p>
            <a:pPr>
              <a:spcBef>
                <a:spcPct val="50000"/>
              </a:spcBef>
            </a:pPr>
            <a:r>
              <a:rPr lang="en-US" sz="2000"/>
              <a:t>Discuss departmental goals with subordinates.</a:t>
            </a:r>
          </a:p>
        </p:txBody>
      </p:sp>
      <p:sp>
        <p:nvSpPr>
          <p:cNvPr id="2530326" name="Rectangle 22"/>
          <p:cNvSpPr>
            <a:spLocks noChangeArrowheads="1"/>
          </p:cNvSpPr>
          <p:nvPr/>
        </p:nvSpPr>
        <p:spPr bwMode="blackWhite">
          <a:xfrm>
            <a:off x="2473325" y="4314825"/>
            <a:ext cx="5111750" cy="427038"/>
          </a:xfrm>
          <a:prstGeom prst="rect">
            <a:avLst/>
          </a:prstGeom>
          <a:noFill/>
          <a:ln w="3175" algn="ctr">
            <a:noFill/>
            <a:miter lim="800000"/>
            <a:headEnd/>
            <a:tailEnd/>
          </a:ln>
        </p:spPr>
        <p:txBody>
          <a:bodyPr anchor="ctr"/>
          <a:lstStyle/>
          <a:p>
            <a:pPr>
              <a:spcBef>
                <a:spcPct val="50000"/>
              </a:spcBef>
            </a:pPr>
            <a:r>
              <a:rPr lang="en-US" sz="2000"/>
              <a:t>Set individual goals and timetables.</a:t>
            </a:r>
          </a:p>
        </p:txBody>
      </p:sp>
      <p:sp>
        <p:nvSpPr>
          <p:cNvPr id="2530327" name="Rectangle 23"/>
          <p:cNvSpPr>
            <a:spLocks noChangeArrowheads="1"/>
          </p:cNvSpPr>
          <p:nvPr/>
        </p:nvSpPr>
        <p:spPr bwMode="blackWhite">
          <a:xfrm>
            <a:off x="2470150" y="4891088"/>
            <a:ext cx="5111750" cy="427037"/>
          </a:xfrm>
          <a:prstGeom prst="rect">
            <a:avLst/>
          </a:prstGeom>
          <a:noFill/>
          <a:ln w="3175" algn="ctr">
            <a:noFill/>
            <a:miter lim="800000"/>
            <a:headEnd/>
            <a:tailEnd/>
          </a:ln>
        </p:spPr>
        <p:txBody>
          <a:bodyPr anchor="ctr"/>
          <a:lstStyle/>
          <a:p>
            <a:pPr>
              <a:spcBef>
                <a:spcPct val="50000"/>
              </a:spcBef>
            </a:pPr>
            <a:r>
              <a:rPr lang="en-US" sz="2000"/>
              <a:t>Give feedback on progress toward goal.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0322"/>
                                        </p:tgtEl>
                                        <p:attrNameLst>
                                          <p:attrName>style.visibility</p:attrName>
                                        </p:attrNameLst>
                                      </p:cBhvr>
                                      <p:to>
                                        <p:strVal val="visible"/>
                                      </p:to>
                                    </p:set>
                                    <p:animEffect transition="in" filter="wipe(left)">
                                      <p:cBhvr>
                                        <p:cTn id="7" dur="500"/>
                                        <p:tgtEl>
                                          <p:spTgt spid="25303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10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30324"/>
                                        </p:tgtEl>
                                        <p:attrNameLst>
                                          <p:attrName>style.visibility</p:attrName>
                                        </p:attrNameLst>
                                      </p:cBhvr>
                                      <p:to>
                                        <p:strVal val="visible"/>
                                      </p:to>
                                    </p:set>
                                    <p:animEffect transition="in" filter="wipe(left)">
                                      <p:cBhvr>
                                        <p:cTn id="16" dur="500"/>
                                        <p:tgtEl>
                                          <p:spTgt spid="2530324"/>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1000"/>
                                        <p:tgtEl>
                                          <p:spTgt spid="3"/>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530323"/>
                                        </p:tgtEl>
                                        <p:attrNameLst>
                                          <p:attrName>style.visibility</p:attrName>
                                        </p:attrNameLst>
                                      </p:cBhvr>
                                      <p:to>
                                        <p:strVal val="visible"/>
                                      </p:to>
                                    </p:set>
                                    <p:animEffect transition="in" filter="wipe(left)">
                                      <p:cBhvr>
                                        <p:cTn id="25" dur="1000"/>
                                        <p:tgtEl>
                                          <p:spTgt spid="253032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strips(downRight)">
                                      <p:cBhvr>
                                        <p:cTn id="30" dur="1000"/>
                                        <p:tgtEl>
                                          <p:spTgt spid="4"/>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2530325"/>
                                        </p:tgtEl>
                                        <p:attrNameLst>
                                          <p:attrName>style.visibility</p:attrName>
                                        </p:attrNameLst>
                                      </p:cBhvr>
                                      <p:to>
                                        <p:strVal val="visible"/>
                                      </p:to>
                                    </p:set>
                                    <p:animEffect transition="in" filter="wipe(left)">
                                      <p:cBhvr>
                                        <p:cTn id="34" dur="1000"/>
                                        <p:tgtEl>
                                          <p:spTgt spid="253032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trips(downRight)">
                                      <p:cBhvr>
                                        <p:cTn id="39" dur="1000"/>
                                        <p:tgtEl>
                                          <p:spTgt spid="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530326"/>
                                        </p:tgtEl>
                                        <p:attrNameLst>
                                          <p:attrName>style.visibility</p:attrName>
                                        </p:attrNameLst>
                                      </p:cBhvr>
                                      <p:to>
                                        <p:strVal val="visible"/>
                                      </p:to>
                                    </p:set>
                                    <p:animEffect transition="in" filter="wipe(left)">
                                      <p:cBhvr>
                                        <p:cTn id="43" dur="1000"/>
                                        <p:tgtEl>
                                          <p:spTgt spid="253032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strips(downRight)">
                                      <p:cBhvr>
                                        <p:cTn id="48" dur="1000"/>
                                        <p:tgtEl>
                                          <p:spTgt spid="6"/>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530327"/>
                                        </p:tgtEl>
                                        <p:attrNameLst>
                                          <p:attrName>style.visibility</p:attrName>
                                        </p:attrNameLst>
                                      </p:cBhvr>
                                      <p:to>
                                        <p:strVal val="visible"/>
                                      </p:to>
                                    </p:set>
                                    <p:animEffect transition="in" filter="wipe(left)">
                                      <p:cBhvr>
                                        <p:cTn id="52" dur="1000"/>
                                        <p:tgtEl>
                                          <p:spTgt spid="2530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0322" grpId="0" animBg="1" autoUpdateAnimBg="0"/>
      <p:bldP spid="2530323" grpId="0"/>
      <p:bldP spid="2530324" grpId="0"/>
      <p:bldP spid="2530325" grpId="0"/>
      <p:bldP spid="2530326" grpId="0"/>
      <p:bldP spid="25303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p:txBody>
          <a:bodyPr/>
          <a:lstStyle/>
          <a:p>
            <a:pPr>
              <a:defRPr/>
            </a:pPr>
            <a:r>
              <a:rPr lang="en-US" dirty="0" smtClean="0"/>
              <a:t>Copyright © 2011 Pearson Education, Inc. publishing as Prentice Hall</a:t>
            </a:r>
          </a:p>
        </p:txBody>
      </p:sp>
      <p:sp>
        <p:nvSpPr>
          <p:cNvPr id="14339" name="Slide Number Placeholder 2"/>
          <p:cNvSpPr>
            <a:spLocks noGrp="1"/>
          </p:cNvSpPr>
          <p:nvPr>
            <p:ph type="sldNum" sz="quarter" idx="11"/>
          </p:nvPr>
        </p:nvSpPr>
        <p:spPr>
          <a:noFill/>
        </p:spPr>
        <p:txBody>
          <a:bodyPr/>
          <a:lstStyle/>
          <a:p>
            <a:r>
              <a:rPr lang="en-US" smtClean="0"/>
              <a:t>3–</a:t>
            </a:r>
            <a:fld id="{BC40E523-5189-479D-B1FE-48C4FCE0BEC2}" type="slidenum">
              <a:rPr lang="en-US" smtClean="0"/>
              <a:pPr/>
              <a:t>11</a:t>
            </a:fld>
            <a:endParaRPr lang="en-US" smtClean="0"/>
          </a:p>
        </p:txBody>
      </p:sp>
      <p:sp>
        <p:nvSpPr>
          <p:cNvPr id="14340" name="Line 2"/>
          <p:cNvSpPr>
            <a:spLocks noChangeShapeType="1"/>
          </p:cNvSpPr>
          <p:nvPr/>
        </p:nvSpPr>
        <p:spPr bwMode="auto">
          <a:xfrm>
            <a:off x="582613" y="685800"/>
            <a:ext cx="7954962" cy="0"/>
          </a:xfrm>
          <a:prstGeom prst="line">
            <a:avLst/>
          </a:prstGeom>
          <a:noFill/>
          <a:ln w="28575">
            <a:solidFill>
              <a:srgbClr val="3366CC"/>
            </a:solidFill>
            <a:round/>
            <a:headEnd/>
            <a:tailEnd/>
          </a:ln>
        </p:spPr>
        <p:txBody>
          <a:bodyPr wrap="none"/>
          <a:lstStyle/>
          <a:p>
            <a:endParaRPr lang="en-GB"/>
          </a:p>
        </p:txBody>
      </p:sp>
      <p:sp>
        <p:nvSpPr>
          <p:cNvPr id="14341" name="Text Box 3"/>
          <p:cNvSpPr txBox="1">
            <a:spLocks noChangeArrowheads="1"/>
          </p:cNvSpPr>
          <p:nvPr/>
        </p:nvSpPr>
        <p:spPr bwMode="auto">
          <a:xfrm>
            <a:off x="490538" y="315913"/>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a:solidFill>
                  <a:srgbClr val="3366CC"/>
                </a:solidFill>
              </a:rPr>
              <a:t>FIGURE 3</a:t>
            </a:r>
            <a:r>
              <a:rPr lang="en-US" sz="1600" b="1">
                <a:solidFill>
                  <a:srgbClr val="3366CC"/>
                </a:solidFill>
                <a:cs typeface="Arial" pitchFamily="34" charset="0"/>
              </a:rPr>
              <a:t>–4</a:t>
            </a:r>
            <a:r>
              <a:rPr lang="en-US" sz="1600">
                <a:cs typeface="Arial" pitchFamily="34" charset="0"/>
              </a:rPr>
              <a:t>	Management Objectives Grid</a:t>
            </a:r>
          </a:p>
        </p:txBody>
      </p:sp>
      <p:pic>
        <p:nvPicPr>
          <p:cNvPr id="14342" name="Picture 4" descr="0304"/>
          <p:cNvPicPr>
            <a:picLocks noChangeAspect="1" noChangeArrowheads="1"/>
          </p:cNvPicPr>
          <p:nvPr/>
        </p:nvPicPr>
        <p:blipFill>
          <a:blip r:embed="rId3" cstate="print"/>
          <a:srcRect/>
          <a:stretch>
            <a:fillRect/>
          </a:stretch>
        </p:blipFill>
        <p:spPr bwMode="auto">
          <a:xfrm>
            <a:off x="549275" y="1404938"/>
            <a:ext cx="8045450" cy="4260850"/>
          </a:xfrm>
          <a:prstGeom prst="rect">
            <a:avLst/>
          </a:prstGeom>
          <a:noFill/>
          <a:ln w="9525">
            <a:noFill/>
            <a:miter lim="800000"/>
            <a:headEnd/>
            <a:tailEnd/>
          </a:ln>
        </p:spPr>
      </p:pic>
      <p:sp>
        <p:nvSpPr>
          <p:cNvPr id="14343" name="Text Box 5"/>
          <p:cNvSpPr txBox="1">
            <a:spLocks noChangeArrowheads="1"/>
          </p:cNvSpPr>
          <p:nvPr/>
        </p:nvSpPr>
        <p:spPr bwMode="auto">
          <a:xfrm>
            <a:off x="1554163" y="1463675"/>
            <a:ext cx="6035675" cy="581025"/>
          </a:xfrm>
          <a:prstGeom prst="rect">
            <a:avLst/>
          </a:prstGeom>
          <a:noFill/>
          <a:ln w="9525">
            <a:noFill/>
            <a:miter lim="800000"/>
            <a:headEnd/>
            <a:tailEnd/>
          </a:ln>
        </p:spPr>
        <p:txBody>
          <a:bodyPr>
            <a:spAutoFit/>
          </a:bodyPr>
          <a:lstStyle/>
          <a:p>
            <a:pPr algn="ctr">
              <a:spcBef>
                <a:spcPct val="50000"/>
              </a:spcBef>
            </a:pPr>
            <a:r>
              <a:rPr lang="en-US" sz="1600" b="1"/>
              <a:t>Company-Wide or Departmental Objective:</a:t>
            </a:r>
            <a:br>
              <a:rPr lang="en-US" sz="1600" b="1"/>
            </a:br>
            <a:r>
              <a:rPr lang="en-US" sz="1600" b="1" i="1"/>
              <a:t>Double sales revenue to $16 million in fiscal year 2011</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WHY STRATEGY</a:t>
            </a:r>
            <a:endParaRPr lang="en-US" dirty="0"/>
          </a:p>
        </p:txBody>
      </p:sp>
      <p:sp>
        <p:nvSpPr>
          <p:cNvPr id="3" name="Content Placeholder 2"/>
          <p:cNvSpPr>
            <a:spLocks noGrp="1"/>
          </p:cNvSpPr>
          <p:nvPr>
            <p:ph idx="1"/>
          </p:nvPr>
        </p:nvSpPr>
        <p:spPr/>
        <p:txBody>
          <a:bodyPr>
            <a:normAutofit fontScale="77500" lnSpcReduction="20000"/>
          </a:bodyPr>
          <a:lstStyle/>
          <a:p>
            <a:pPr>
              <a:defRPr/>
            </a:pPr>
            <a:r>
              <a:rPr lang="en-US" dirty="0" smtClean="0"/>
              <a:t>To maintain a </a:t>
            </a:r>
            <a:r>
              <a:rPr lang="en-US" b="1" dirty="0" smtClean="0">
                <a:solidFill>
                  <a:srgbClr val="FF0000"/>
                </a:solidFill>
              </a:rPr>
              <a:t>competitive position </a:t>
            </a:r>
            <a:r>
              <a:rPr lang="en-US" dirty="0" smtClean="0"/>
              <a:t>in the marketplace, a company must have a long-range plan. </a:t>
            </a:r>
          </a:p>
          <a:p>
            <a:pPr>
              <a:defRPr/>
            </a:pPr>
            <a:r>
              <a:rPr lang="en-US" dirty="0" smtClean="0"/>
              <a:t>This plan needs to include the company’s </a:t>
            </a:r>
          </a:p>
          <a:p>
            <a:pPr lvl="1">
              <a:defRPr/>
            </a:pPr>
            <a:r>
              <a:rPr lang="en-US" b="1" dirty="0" smtClean="0"/>
              <a:t>long-term goals</a:t>
            </a:r>
            <a:r>
              <a:rPr lang="en-US" dirty="0" smtClean="0"/>
              <a:t>, </a:t>
            </a:r>
          </a:p>
          <a:p>
            <a:pPr lvl="1">
              <a:defRPr/>
            </a:pPr>
            <a:r>
              <a:rPr lang="en-US" dirty="0" smtClean="0"/>
              <a:t>an </a:t>
            </a:r>
            <a:r>
              <a:rPr lang="en-US" b="1" dirty="0" smtClean="0"/>
              <a:t>understanding of the market place, </a:t>
            </a:r>
          </a:p>
          <a:p>
            <a:pPr lvl="1">
              <a:defRPr/>
            </a:pPr>
            <a:r>
              <a:rPr lang="en-US" b="1" dirty="0" smtClean="0"/>
              <a:t>a way to differentiate itself from its </a:t>
            </a:r>
            <a:r>
              <a:rPr lang="en-US" dirty="0" smtClean="0"/>
              <a:t>competitors. </a:t>
            </a:r>
          </a:p>
          <a:p>
            <a:pPr>
              <a:defRPr/>
            </a:pPr>
            <a:r>
              <a:rPr lang="en-US" dirty="0" smtClean="0"/>
              <a:t>All other decisions made by the company must support this long-range plan. </a:t>
            </a:r>
          </a:p>
          <a:p>
            <a:pPr>
              <a:defRPr/>
            </a:pPr>
            <a:r>
              <a:rPr lang="en-US" dirty="0" smtClean="0"/>
              <a:t>Otherwise, each person in the company would pursue goals that he or she considered important, and the company would quickly fall apart.</a:t>
            </a:r>
          </a:p>
          <a:p>
            <a:pPr>
              <a:defRPr/>
            </a:pPr>
            <a:r>
              <a:rPr lang="en-US" dirty="0" smtClean="0"/>
              <a:t>The functioning of </a:t>
            </a:r>
            <a:r>
              <a:rPr lang="en-US" b="1" i="1" dirty="0" smtClean="0"/>
              <a:t>a football team </a:t>
            </a:r>
            <a:r>
              <a:rPr lang="en-US" dirty="0" smtClean="0"/>
              <a:t>on the field is similar to the functioning of a business</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p:txBody>
          <a:bodyPr/>
          <a:lstStyle/>
          <a:p>
            <a:pPr>
              <a:defRPr/>
            </a:pPr>
            <a:r>
              <a:rPr lang="en-US" dirty="0" smtClean="0"/>
              <a:t>Copyright © 2011 Pearson Education, Inc. publishing as Prentice Hall</a:t>
            </a:r>
          </a:p>
        </p:txBody>
      </p:sp>
      <p:sp>
        <p:nvSpPr>
          <p:cNvPr id="16387" name="Slide Number Placeholder 4"/>
          <p:cNvSpPr>
            <a:spLocks noGrp="1"/>
          </p:cNvSpPr>
          <p:nvPr>
            <p:ph type="sldNum" sz="quarter" idx="11"/>
          </p:nvPr>
        </p:nvSpPr>
        <p:spPr>
          <a:noFill/>
        </p:spPr>
        <p:txBody>
          <a:bodyPr/>
          <a:lstStyle/>
          <a:p>
            <a:r>
              <a:rPr lang="en-US" smtClean="0"/>
              <a:t>3–</a:t>
            </a:r>
            <a:fld id="{7048A645-C971-4280-AC9E-E51212B026DF}" type="slidenum">
              <a:rPr lang="en-US" smtClean="0"/>
              <a:pPr/>
              <a:t>13</a:t>
            </a:fld>
            <a:endParaRPr lang="en-US" smtClean="0"/>
          </a:p>
        </p:txBody>
      </p:sp>
      <p:sp>
        <p:nvSpPr>
          <p:cNvPr id="2386950" name="Rectangle 6"/>
          <p:cNvSpPr>
            <a:spLocks noGrp="1" noChangeArrowheads="1"/>
          </p:cNvSpPr>
          <p:nvPr>
            <p:ph type="title"/>
          </p:nvPr>
        </p:nvSpPr>
        <p:spPr/>
        <p:txBody>
          <a:bodyPr/>
          <a:lstStyle/>
          <a:p>
            <a:pPr eaLnBrk="1" hangingPunct="1">
              <a:defRPr/>
            </a:pPr>
            <a:r>
              <a:rPr lang="en-US" dirty="0" smtClean="0"/>
              <a:t>The Strategic Management Process</a:t>
            </a:r>
          </a:p>
        </p:txBody>
      </p:sp>
      <p:sp>
        <p:nvSpPr>
          <p:cNvPr id="2386951" name="Rectangle 7"/>
          <p:cNvSpPr>
            <a:spLocks noGrp="1" noChangeArrowheads="1"/>
          </p:cNvSpPr>
          <p:nvPr>
            <p:ph type="body" idx="1"/>
          </p:nvPr>
        </p:nvSpPr>
        <p:spPr/>
        <p:txBody>
          <a:bodyPr>
            <a:normAutofit fontScale="77500" lnSpcReduction="20000"/>
          </a:bodyPr>
          <a:lstStyle/>
          <a:p>
            <a:pPr eaLnBrk="1" hangingPunct="1">
              <a:defRPr/>
            </a:pPr>
            <a:r>
              <a:rPr lang="en-US" dirty="0" smtClean="0"/>
              <a:t>Strategy</a:t>
            </a:r>
          </a:p>
          <a:p>
            <a:pPr lvl="1" eaLnBrk="1" hangingPunct="1">
              <a:defRPr/>
            </a:pPr>
            <a:r>
              <a:rPr lang="en-US" dirty="0" smtClean="0"/>
              <a:t>A course of action the organization intends to pursue to achieve its strategic aims.</a:t>
            </a:r>
          </a:p>
          <a:p>
            <a:pPr eaLnBrk="1" hangingPunct="1">
              <a:defRPr/>
            </a:pPr>
            <a:r>
              <a:rPr lang="en-US" dirty="0" smtClean="0"/>
              <a:t>Strategic Plan</a:t>
            </a:r>
          </a:p>
          <a:p>
            <a:pPr lvl="1" eaLnBrk="1" hangingPunct="1">
              <a:defRPr/>
            </a:pPr>
            <a:r>
              <a:rPr lang="en-US" dirty="0" smtClean="0"/>
              <a:t>How an organization intends to match its internal strengths and weaknesses with its external opportunities and threats to maintain a competitive advantage over the long term.</a:t>
            </a:r>
          </a:p>
          <a:p>
            <a:pPr eaLnBrk="1" hangingPunct="1">
              <a:defRPr/>
            </a:pPr>
            <a:r>
              <a:rPr lang="en-US" dirty="0" smtClean="0"/>
              <a:t>Strategic Management</a:t>
            </a:r>
          </a:p>
          <a:p>
            <a:pPr lvl="1" eaLnBrk="1" hangingPunct="1">
              <a:defRPr/>
            </a:pPr>
            <a:r>
              <a:rPr lang="en-US" dirty="0" smtClean="0"/>
              <a:t>The process of identifying and executing the organization’s mission by matching its capabilities with the demands of its environment.</a:t>
            </a:r>
          </a:p>
          <a:p>
            <a:pPr eaLnBrk="1" hangingPunct="1">
              <a:defRPr/>
            </a:pPr>
            <a:r>
              <a:rPr lang="en-US" dirty="0" smtClean="0"/>
              <a:t>Leveraging</a:t>
            </a:r>
          </a:p>
          <a:p>
            <a:pPr lvl="1" eaLnBrk="1" hangingPunct="1">
              <a:defRPr/>
            </a:pPr>
            <a:r>
              <a:rPr lang="en-US" dirty="0" smtClean="0"/>
              <a:t>Capitalizing on a firm’s unique competitive strength while underplaying its weaknesses.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p:txBody>
          <a:bodyPr/>
          <a:lstStyle/>
          <a:p>
            <a:pPr>
              <a:defRPr/>
            </a:pPr>
            <a:r>
              <a:rPr lang="en-US" dirty="0" smtClean="0"/>
              <a:t>Copyright © 2011 Pearson Education, Inc. publishing as Prentice Hall</a:t>
            </a:r>
          </a:p>
        </p:txBody>
      </p:sp>
      <p:sp>
        <p:nvSpPr>
          <p:cNvPr id="17411" name="Slide Number Placeholder 4"/>
          <p:cNvSpPr>
            <a:spLocks noGrp="1"/>
          </p:cNvSpPr>
          <p:nvPr>
            <p:ph type="sldNum" sz="quarter" idx="11"/>
          </p:nvPr>
        </p:nvSpPr>
        <p:spPr>
          <a:noFill/>
        </p:spPr>
        <p:txBody>
          <a:bodyPr/>
          <a:lstStyle/>
          <a:p>
            <a:r>
              <a:rPr lang="en-US" smtClean="0"/>
              <a:t>3–</a:t>
            </a:r>
            <a:fld id="{4D9C6225-2E6B-4BF7-80EB-3C78CF3F999F}" type="slidenum">
              <a:rPr lang="en-US" smtClean="0"/>
              <a:pPr/>
              <a:t>14</a:t>
            </a:fld>
            <a:endParaRPr lang="en-US" smtClean="0"/>
          </a:p>
        </p:txBody>
      </p:sp>
      <p:sp>
        <p:nvSpPr>
          <p:cNvPr id="2388994" name="Rectangle 2"/>
          <p:cNvSpPr>
            <a:spLocks noGrp="1" noChangeArrowheads="1"/>
          </p:cNvSpPr>
          <p:nvPr>
            <p:ph type="title"/>
          </p:nvPr>
        </p:nvSpPr>
        <p:spPr/>
        <p:txBody>
          <a:bodyPr/>
          <a:lstStyle/>
          <a:p>
            <a:pPr eaLnBrk="1" hangingPunct="1">
              <a:defRPr/>
            </a:pPr>
            <a:r>
              <a:rPr lang="en-US" dirty="0" smtClean="0"/>
              <a:t>Business Vision and Mission</a:t>
            </a:r>
          </a:p>
        </p:txBody>
      </p:sp>
      <p:sp>
        <p:nvSpPr>
          <p:cNvPr id="2388995" name="Rectangle 3"/>
          <p:cNvSpPr>
            <a:spLocks noGrp="1" noChangeArrowheads="1"/>
          </p:cNvSpPr>
          <p:nvPr>
            <p:ph type="body" idx="1"/>
          </p:nvPr>
        </p:nvSpPr>
        <p:spPr/>
        <p:txBody>
          <a:bodyPr/>
          <a:lstStyle/>
          <a:p>
            <a:pPr eaLnBrk="1" hangingPunct="1">
              <a:defRPr/>
            </a:pPr>
            <a:r>
              <a:rPr lang="en-US" sz="3200" dirty="0" smtClean="0"/>
              <a:t>Vision</a:t>
            </a:r>
          </a:p>
          <a:p>
            <a:pPr lvl="1" eaLnBrk="1" hangingPunct="1">
              <a:defRPr/>
            </a:pPr>
            <a:r>
              <a:rPr lang="en-US" sz="2800" dirty="0" smtClean="0"/>
              <a:t>A general statement of an organization’s intended direction that evokes emotional feelings in organization members.</a:t>
            </a:r>
          </a:p>
          <a:p>
            <a:pPr eaLnBrk="1" hangingPunct="1">
              <a:defRPr/>
            </a:pPr>
            <a:r>
              <a:rPr lang="en-US" sz="3200" dirty="0" smtClean="0"/>
              <a:t>Mission</a:t>
            </a:r>
          </a:p>
          <a:p>
            <a:pPr lvl="1" eaLnBrk="1" hangingPunct="1">
              <a:defRPr/>
            </a:pPr>
            <a:r>
              <a:rPr lang="en-US" sz="2800" dirty="0" smtClean="0"/>
              <a:t>Spells out who the firm is, what it does, and where it’s headed.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90000"/>
            </a:schemeClr>
          </a:solidFill>
        </p:spPr>
        <p:txBody>
          <a:bodyPr/>
          <a:lstStyle/>
          <a:p>
            <a:pPr>
              <a:defRPr/>
            </a:pPr>
            <a:r>
              <a:rPr lang="en-US" dirty="0" smtClean="0"/>
              <a:t>Mission Statement for Nestle</a:t>
            </a:r>
            <a:endParaRPr lang="en-GB" dirty="0"/>
          </a:p>
        </p:txBody>
      </p:sp>
      <p:sp>
        <p:nvSpPr>
          <p:cNvPr id="3" name="Content Placeholder 2"/>
          <p:cNvSpPr>
            <a:spLocks noGrp="1"/>
          </p:cNvSpPr>
          <p:nvPr>
            <p:ph idx="1"/>
          </p:nvPr>
        </p:nvSpPr>
        <p:spPr>
          <a:xfrm>
            <a:off x="525463" y="1600200"/>
            <a:ext cx="8102600" cy="2560638"/>
          </a:xfrm>
        </p:spPr>
        <p:txBody>
          <a:bodyPr>
            <a:normAutofit fontScale="77500" lnSpcReduction="20000"/>
          </a:bodyPr>
          <a:lstStyle/>
          <a:p>
            <a:pPr>
              <a:defRPr/>
            </a:pPr>
            <a:r>
              <a:rPr lang="en-GB" dirty="0" smtClean="0"/>
              <a:t>Nestlé is...</a:t>
            </a:r>
            <a:br>
              <a:rPr lang="en-GB" dirty="0" smtClean="0"/>
            </a:br>
            <a:r>
              <a:rPr lang="en-GB" dirty="0" smtClean="0"/>
              <a:t> </a:t>
            </a:r>
            <a:br>
              <a:rPr lang="en-GB" dirty="0" smtClean="0"/>
            </a:br>
            <a:r>
              <a:rPr lang="en-GB" dirty="0" smtClean="0"/>
              <a:t>...the world's leading nutrition, health and wellness company. Our mission of "Good Food, Good Life" is to provide consumers with the best tasting, most nutritious choices in a wide range of food and beverage categories and eating occasions, from morning to night</a:t>
            </a:r>
          </a:p>
          <a:p>
            <a:pPr>
              <a:buFontTx/>
              <a:buNone/>
              <a:defRPr/>
            </a:pPr>
            <a:endParaRPr lang="en-GB" dirty="0"/>
          </a:p>
        </p:txBody>
      </p:sp>
      <p:sp>
        <p:nvSpPr>
          <p:cNvPr id="4" name="Footer Placeholder 3"/>
          <p:cNvSpPr>
            <a:spLocks noGrp="1"/>
          </p:cNvSpPr>
          <p:nvPr>
            <p:ph type="ftr" sz="quarter" idx="10"/>
          </p:nvPr>
        </p:nvSpPr>
        <p:spPr/>
        <p:txBody>
          <a:bodyPr/>
          <a:lstStyle/>
          <a:p>
            <a:pPr>
              <a:defRPr/>
            </a:pPr>
            <a:r>
              <a:rPr lang="en-US" smtClean="0"/>
              <a:t>Copyright © 2011 Pearson Education, Inc. publishing as Prentice Hall</a:t>
            </a:r>
            <a:endParaRPr lang="en-US"/>
          </a:p>
        </p:txBody>
      </p:sp>
      <p:sp>
        <p:nvSpPr>
          <p:cNvPr id="18437" name="Slide Number Placeholder 4"/>
          <p:cNvSpPr>
            <a:spLocks noGrp="1"/>
          </p:cNvSpPr>
          <p:nvPr>
            <p:ph type="sldNum" sz="quarter" idx="11"/>
          </p:nvPr>
        </p:nvSpPr>
        <p:spPr>
          <a:noFill/>
        </p:spPr>
        <p:txBody>
          <a:bodyPr/>
          <a:lstStyle/>
          <a:p>
            <a:r>
              <a:rPr lang="en-US" smtClean="0"/>
              <a:t>3–</a:t>
            </a:r>
            <a:fld id="{D7B3F336-AEB6-466C-8304-39121D37E762}" type="slidenum">
              <a:rPr lang="en-US" smtClean="0"/>
              <a:pPr/>
              <a:t>15</a:t>
            </a:fld>
            <a:endParaRPr lang="en-US" smtClean="0"/>
          </a:p>
        </p:txBody>
      </p:sp>
      <p:sp>
        <p:nvSpPr>
          <p:cNvPr id="18438" name="Rectangle 5"/>
          <p:cNvSpPr>
            <a:spLocks noChangeArrowheads="1"/>
          </p:cNvSpPr>
          <p:nvPr/>
        </p:nvSpPr>
        <p:spPr bwMode="auto">
          <a:xfrm>
            <a:off x="1463675" y="1692275"/>
            <a:ext cx="5668963" cy="3108325"/>
          </a:xfrm>
          <a:prstGeom prst="rect">
            <a:avLst/>
          </a:prstGeom>
          <a:noFill/>
          <a:ln w="9525" algn="ctr">
            <a:noFill/>
            <a:round/>
            <a:headEnd/>
            <a:tailEnd/>
          </a:ln>
        </p:spPr>
        <p:txBody>
          <a:bodyPr wrap="none"/>
          <a:lstStyle/>
          <a:p>
            <a:endParaRPr lang="en-GB"/>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defRPr/>
            </a:pPr>
            <a:r>
              <a:rPr lang="en-US"/>
              <a:t>Key Examples </a:t>
            </a:r>
          </a:p>
        </p:txBody>
      </p:sp>
      <p:sp>
        <p:nvSpPr>
          <p:cNvPr id="11269" name="Rectangle 3"/>
          <p:cNvSpPr>
            <a:spLocks noGrp="1" noChangeArrowheads="1"/>
          </p:cNvSpPr>
          <p:nvPr>
            <p:ph type="body" idx="1"/>
          </p:nvPr>
        </p:nvSpPr>
        <p:spPr/>
        <p:txBody>
          <a:bodyPr/>
          <a:lstStyle/>
          <a:p>
            <a:pPr eaLnBrk="1" hangingPunct="1">
              <a:defRPr/>
            </a:pPr>
            <a:endParaRPr lang="en-US" sz="2800" dirty="0" smtClean="0">
              <a:solidFill>
                <a:schemeClr val="hlink"/>
              </a:solidFill>
            </a:endParaRPr>
          </a:p>
          <a:p>
            <a:pPr eaLnBrk="1" hangingPunct="1">
              <a:defRPr/>
            </a:pPr>
            <a:r>
              <a:rPr lang="en-US" sz="2800" dirty="0" smtClean="0">
                <a:solidFill>
                  <a:schemeClr val="hlink"/>
                </a:solidFill>
              </a:rPr>
              <a:t>Mission</a:t>
            </a:r>
            <a:r>
              <a:rPr lang="en-US" sz="2800" dirty="0">
                <a:solidFill>
                  <a:schemeClr val="hlink"/>
                </a:solidFill>
              </a:rPr>
              <a:t>:</a:t>
            </a:r>
            <a:r>
              <a:rPr lang="en-US" sz="2800" dirty="0"/>
              <a:t> Dell Computer- “to be the most        successful computer company in the world”</a:t>
            </a:r>
          </a:p>
          <a:p>
            <a:pPr eaLnBrk="1" hangingPunct="1">
              <a:defRPr/>
            </a:pPr>
            <a:r>
              <a:rPr lang="en-US" sz="2800" dirty="0">
                <a:solidFill>
                  <a:schemeClr val="hlink"/>
                </a:solidFill>
              </a:rPr>
              <a:t>Environmental Scanning:</a:t>
            </a:r>
            <a:r>
              <a:rPr lang="en-US" sz="2800" dirty="0"/>
              <a:t> political  trends, social trends, economic trends, market place trends, global trends</a:t>
            </a:r>
          </a:p>
          <a:p>
            <a:pPr eaLnBrk="1" hangingPunct="1">
              <a:defRPr/>
            </a:pPr>
            <a:r>
              <a:rPr lang="en-US" sz="2800" dirty="0">
                <a:solidFill>
                  <a:schemeClr val="hlink"/>
                </a:solidFill>
              </a:rPr>
              <a:t>Core Competencies:</a:t>
            </a:r>
            <a:r>
              <a:rPr lang="en-US" sz="2800" dirty="0"/>
              <a:t> strength of workers, modern facilities, market understanding, best technologies, financial know-how, logistics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p:txBody>
          <a:bodyPr/>
          <a:lstStyle/>
          <a:p>
            <a:pPr>
              <a:defRPr/>
            </a:pPr>
            <a:r>
              <a:rPr lang="en-US" dirty="0" smtClean="0"/>
              <a:t>Copyright © 2011 Pearson Education, Inc. publishing as Prentice Hall</a:t>
            </a:r>
          </a:p>
        </p:txBody>
      </p:sp>
      <p:sp>
        <p:nvSpPr>
          <p:cNvPr id="20483" name="Slide Number Placeholder 2"/>
          <p:cNvSpPr>
            <a:spLocks noGrp="1"/>
          </p:cNvSpPr>
          <p:nvPr>
            <p:ph type="sldNum" sz="quarter" idx="11"/>
          </p:nvPr>
        </p:nvSpPr>
        <p:spPr>
          <a:noFill/>
        </p:spPr>
        <p:txBody>
          <a:bodyPr/>
          <a:lstStyle/>
          <a:p>
            <a:r>
              <a:rPr lang="en-US" smtClean="0"/>
              <a:t>3–</a:t>
            </a:r>
            <a:fld id="{04C390FB-509C-480C-AD69-3BD6AD2F6473}" type="slidenum">
              <a:rPr lang="en-US" smtClean="0"/>
              <a:pPr/>
              <a:t>17</a:t>
            </a:fld>
            <a:endParaRPr lang="en-US" smtClean="0"/>
          </a:p>
        </p:txBody>
      </p:sp>
      <p:sp>
        <p:nvSpPr>
          <p:cNvPr id="20484" name="Line 2"/>
          <p:cNvSpPr>
            <a:spLocks noChangeShapeType="1"/>
          </p:cNvSpPr>
          <p:nvPr/>
        </p:nvSpPr>
        <p:spPr bwMode="auto">
          <a:xfrm>
            <a:off x="539552" y="980728"/>
            <a:ext cx="7954962" cy="0"/>
          </a:xfrm>
          <a:prstGeom prst="line">
            <a:avLst/>
          </a:prstGeom>
          <a:noFill/>
          <a:ln w="28575">
            <a:solidFill>
              <a:srgbClr val="3366CC"/>
            </a:solidFill>
            <a:round/>
            <a:headEnd/>
            <a:tailEnd/>
          </a:ln>
        </p:spPr>
        <p:txBody>
          <a:bodyPr wrap="none"/>
          <a:lstStyle/>
          <a:p>
            <a:endParaRPr lang="en-GB"/>
          </a:p>
        </p:txBody>
      </p:sp>
      <p:sp>
        <p:nvSpPr>
          <p:cNvPr id="20485" name="Text Box 3"/>
          <p:cNvSpPr txBox="1">
            <a:spLocks noChangeArrowheads="1"/>
          </p:cNvSpPr>
          <p:nvPr/>
        </p:nvSpPr>
        <p:spPr bwMode="auto">
          <a:xfrm>
            <a:off x="467544" y="548680"/>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dirty="0">
                <a:solidFill>
                  <a:srgbClr val="3366CC"/>
                </a:solidFill>
              </a:rPr>
              <a:t>FIGURE 3</a:t>
            </a:r>
            <a:r>
              <a:rPr lang="en-US" sz="1600" b="1" dirty="0">
                <a:solidFill>
                  <a:srgbClr val="3366CC"/>
                </a:solidFill>
                <a:cs typeface="Arial" pitchFamily="34" charset="0"/>
              </a:rPr>
              <a:t>–5</a:t>
            </a:r>
            <a:r>
              <a:rPr lang="en-US" sz="1600" dirty="0">
                <a:cs typeface="Arial" pitchFamily="34" charset="0"/>
              </a:rPr>
              <a:t>	The Strategic Management Process</a:t>
            </a:r>
          </a:p>
        </p:txBody>
      </p:sp>
      <p:pic>
        <p:nvPicPr>
          <p:cNvPr id="2450436" name="Picture 4" descr="0305"/>
          <p:cNvPicPr>
            <a:picLocks noChangeAspect="1" noChangeArrowheads="1"/>
          </p:cNvPicPr>
          <p:nvPr/>
        </p:nvPicPr>
        <p:blipFill>
          <a:blip r:embed="rId3" cstate="print"/>
          <a:srcRect/>
          <a:stretch>
            <a:fillRect/>
          </a:stretch>
        </p:blipFill>
        <p:spPr bwMode="auto">
          <a:xfrm>
            <a:off x="633413" y="1760538"/>
            <a:ext cx="7870825" cy="29337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50436"/>
                                        </p:tgtEl>
                                        <p:attrNameLst>
                                          <p:attrName>style.visibility</p:attrName>
                                        </p:attrNameLst>
                                      </p:cBhvr>
                                      <p:to>
                                        <p:strVal val="visible"/>
                                      </p:to>
                                    </p:set>
                                    <p:animEffect transition="in" filter="wipe(left)">
                                      <p:cBhvr>
                                        <p:cTn id="7" dur="1000"/>
                                        <p:tgtEl>
                                          <p:spTgt spid="2450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p:txBody>
          <a:bodyPr/>
          <a:lstStyle/>
          <a:p>
            <a:pPr>
              <a:defRPr/>
            </a:pPr>
            <a:r>
              <a:rPr lang="en-US" dirty="0" smtClean="0"/>
              <a:t>Copyright © 2011 Pearson Education, Inc. publishing as Prentice Hall</a:t>
            </a:r>
          </a:p>
        </p:txBody>
      </p:sp>
      <p:sp>
        <p:nvSpPr>
          <p:cNvPr id="21507" name="Slide Number Placeholder 2"/>
          <p:cNvSpPr>
            <a:spLocks noGrp="1"/>
          </p:cNvSpPr>
          <p:nvPr>
            <p:ph type="sldNum" sz="quarter" idx="11"/>
          </p:nvPr>
        </p:nvSpPr>
        <p:spPr>
          <a:noFill/>
        </p:spPr>
        <p:txBody>
          <a:bodyPr/>
          <a:lstStyle/>
          <a:p>
            <a:r>
              <a:rPr lang="en-US" smtClean="0"/>
              <a:t>3–</a:t>
            </a:r>
            <a:fld id="{F2B340CC-7009-42B8-8877-2FAD8B64DD04}" type="slidenum">
              <a:rPr lang="en-US" smtClean="0"/>
              <a:pPr/>
              <a:t>18</a:t>
            </a:fld>
            <a:endParaRPr lang="en-US" smtClean="0"/>
          </a:p>
        </p:txBody>
      </p:sp>
      <p:sp>
        <p:nvSpPr>
          <p:cNvPr id="21508" name="Line 2"/>
          <p:cNvSpPr>
            <a:spLocks noChangeShapeType="1"/>
          </p:cNvSpPr>
          <p:nvPr/>
        </p:nvSpPr>
        <p:spPr bwMode="auto">
          <a:xfrm>
            <a:off x="582613" y="685800"/>
            <a:ext cx="7954962" cy="0"/>
          </a:xfrm>
          <a:prstGeom prst="line">
            <a:avLst/>
          </a:prstGeom>
          <a:noFill/>
          <a:ln w="28575">
            <a:solidFill>
              <a:srgbClr val="3366CC"/>
            </a:solidFill>
            <a:round/>
            <a:headEnd/>
            <a:tailEnd/>
          </a:ln>
        </p:spPr>
        <p:txBody>
          <a:bodyPr wrap="none"/>
          <a:lstStyle/>
          <a:p>
            <a:endParaRPr lang="en-GB"/>
          </a:p>
        </p:txBody>
      </p:sp>
      <p:sp>
        <p:nvSpPr>
          <p:cNvPr id="21509" name="Text Box 3"/>
          <p:cNvSpPr txBox="1">
            <a:spLocks noChangeArrowheads="1"/>
          </p:cNvSpPr>
          <p:nvPr/>
        </p:nvSpPr>
        <p:spPr bwMode="auto">
          <a:xfrm>
            <a:off x="490538" y="315913"/>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a:solidFill>
                  <a:srgbClr val="3366CC"/>
                </a:solidFill>
              </a:rPr>
              <a:t>FIGURE 3</a:t>
            </a:r>
            <a:r>
              <a:rPr lang="en-US" sz="1600" b="1">
                <a:solidFill>
                  <a:srgbClr val="3366CC"/>
                </a:solidFill>
                <a:cs typeface="Arial" pitchFamily="34" charset="0"/>
              </a:rPr>
              <a:t>–6</a:t>
            </a:r>
            <a:r>
              <a:rPr lang="en-US" sz="1600">
                <a:cs typeface="Arial" pitchFamily="34" charset="0"/>
              </a:rPr>
              <a:t>	Worksheet for Environmental Scanning</a:t>
            </a:r>
          </a:p>
        </p:txBody>
      </p:sp>
      <p:pic>
        <p:nvPicPr>
          <p:cNvPr id="2451460" name="Picture 4" descr="0306"/>
          <p:cNvPicPr>
            <a:picLocks noChangeAspect="1" noChangeArrowheads="1"/>
          </p:cNvPicPr>
          <p:nvPr/>
        </p:nvPicPr>
        <p:blipFill>
          <a:blip r:embed="rId3" cstate="print"/>
          <a:srcRect/>
          <a:stretch>
            <a:fillRect/>
          </a:stretch>
        </p:blipFill>
        <p:spPr bwMode="auto">
          <a:xfrm>
            <a:off x="2376488" y="868363"/>
            <a:ext cx="4389437" cy="55784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1460"/>
                                        </p:tgtEl>
                                        <p:attrNameLst>
                                          <p:attrName>style.visibility</p:attrName>
                                        </p:attrNameLst>
                                      </p:cBhvr>
                                      <p:to>
                                        <p:strVal val="visible"/>
                                      </p:to>
                                    </p:set>
                                    <p:animEffect transition="in" filter="wipe(up)">
                                      <p:cBhvr>
                                        <p:cTn id="7" dur="1000"/>
                                        <p:tgtEl>
                                          <p:spTgt spid="2451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p:txBody>
          <a:bodyPr/>
          <a:lstStyle/>
          <a:p>
            <a:pPr>
              <a:defRPr/>
            </a:pPr>
            <a:r>
              <a:rPr lang="en-US" dirty="0" smtClean="0"/>
              <a:t>Copyright © 2011 Pearson Education, Inc. publishing as Prentice Hall</a:t>
            </a:r>
          </a:p>
        </p:txBody>
      </p:sp>
      <p:sp>
        <p:nvSpPr>
          <p:cNvPr id="22531" name="Slide Number Placeholder 2"/>
          <p:cNvSpPr>
            <a:spLocks noGrp="1"/>
          </p:cNvSpPr>
          <p:nvPr>
            <p:ph type="sldNum" sz="quarter" idx="11"/>
          </p:nvPr>
        </p:nvSpPr>
        <p:spPr>
          <a:noFill/>
        </p:spPr>
        <p:txBody>
          <a:bodyPr/>
          <a:lstStyle/>
          <a:p>
            <a:r>
              <a:rPr lang="en-US" smtClean="0"/>
              <a:t>3–</a:t>
            </a:r>
            <a:fld id="{F17177A1-07BB-4B67-9148-4C2766E2C8E5}" type="slidenum">
              <a:rPr lang="en-US" smtClean="0"/>
              <a:pPr/>
              <a:t>19</a:t>
            </a:fld>
            <a:endParaRPr lang="en-US" smtClean="0"/>
          </a:p>
        </p:txBody>
      </p:sp>
      <p:sp>
        <p:nvSpPr>
          <p:cNvPr id="22532" name="Line 2"/>
          <p:cNvSpPr>
            <a:spLocks noChangeShapeType="1"/>
          </p:cNvSpPr>
          <p:nvPr/>
        </p:nvSpPr>
        <p:spPr bwMode="auto">
          <a:xfrm>
            <a:off x="582613" y="685800"/>
            <a:ext cx="7954962" cy="0"/>
          </a:xfrm>
          <a:prstGeom prst="line">
            <a:avLst/>
          </a:prstGeom>
          <a:noFill/>
          <a:ln w="28575">
            <a:solidFill>
              <a:srgbClr val="3366CC"/>
            </a:solidFill>
            <a:round/>
            <a:headEnd/>
            <a:tailEnd/>
          </a:ln>
        </p:spPr>
        <p:txBody>
          <a:bodyPr wrap="none"/>
          <a:lstStyle/>
          <a:p>
            <a:endParaRPr lang="en-GB"/>
          </a:p>
        </p:txBody>
      </p:sp>
      <p:sp>
        <p:nvSpPr>
          <p:cNvPr id="22533" name="Text Box 3"/>
          <p:cNvSpPr txBox="1">
            <a:spLocks noChangeArrowheads="1"/>
          </p:cNvSpPr>
          <p:nvPr/>
        </p:nvSpPr>
        <p:spPr bwMode="auto">
          <a:xfrm>
            <a:off x="490538" y="315913"/>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a:solidFill>
                  <a:srgbClr val="3366CC"/>
                </a:solidFill>
              </a:rPr>
              <a:t>FIGURE 3</a:t>
            </a:r>
            <a:r>
              <a:rPr lang="en-US" sz="1600" b="1">
                <a:solidFill>
                  <a:srgbClr val="3366CC"/>
                </a:solidFill>
                <a:cs typeface="Arial" pitchFamily="34" charset="0"/>
              </a:rPr>
              <a:t>–7</a:t>
            </a:r>
            <a:r>
              <a:rPr lang="en-US" sz="1600">
                <a:cs typeface="Arial" pitchFamily="34" charset="0"/>
              </a:rPr>
              <a:t>	SWOT Matrix, with Generic Examples</a:t>
            </a:r>
          </a:p>
        </p:txBody>
      </p:sp>
      <p:pic>
        <p:nvPicPr>
          <p:cNvPr id="2452484" name="Picture 4" descr="0307"/>
          <p:cNvPicPr>
            <a:picLocks noChangeAspect="1" noChangeArrowheads="1"/>
          </p:cNvPicPr>
          <p:nvPr/>
        </p:nvPicPr>
        <p:blipFill>
          <a:blip r:embed="rId3" cstate="print"/>
          <a:srcRect/>
          <a:stretch>
            <a:fillRect/>
          </a:stretch>
        </p:blipFill>
        <p:spPr bwMode="auto">
          <a:xfrm>
            <a:off x="457200" y="1522413"/>
            <a:ext cx="8047038" cy="32781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452484"/>
                                        </p:tgtEl>
                                        <p:attrNameLst>
                                          <p:attrName>style.visibility</p:attrName>
                                        </p:attrNameLst>
                                      </p:cBhvr>
                                      <p:to>
                                        <p:strVal val="visible"/>
                                      </p:to>
                                    </p:set>
                                    <p:animEffect transition="in" filter="barn(outHorizontal)">
                                      <p:cBhvr>
                                        <p:cTn id="7" dur="1000"/>
                                        <p:tgtEl>
                                          <p:spTgt spid="245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1"/>
          <p:cNvSpPr>
            <a:spLocks noGrp="1"/>
          </p:cNvSpPr>
          <p:nvPr>
            <p:ph type="ftr" sz="quarter" idx="10"/>
          </p:nvPr>
        </p:nvSpPr>
        <p:spPr/>
        <p:txBody>
          <a:bodyPr/>
          <a:lstStyle/>
          <a:p>
            <a:pPr>
              <a:defRPr/>
            </a:pPr>
            <a:r>
              <a:rPr lang="en-US" dirty="0" smtClean="0"/>
              <a:t>Copyright © 2011 Pearson Education, Inc. publishing as Prentice Hall</a:t>
            </a:r>
          </a:p>
        </p:txBody>
      </p:sp>
      <p:sp>
        <p:nvSpPr>
          <p:cNvPr id="5123" name="Slide Number Placeholder 2"/>
          <p:cNvSpPr>
            <a:spLocks noGrp="1"/>
          </p:cNvSpPr>
          <p:nvPr>
            <p:ph type="sldNum" sz="quarter" idx="11"/>
          </p:nvPr>
        </p:nvSpPr>
        <p:spPr>
          <a:noFill/>
        </p:spPr>
        <p:txBody>
          <a:bodyPr/>
          <a:lstStyle/>
          <a:p>
            <a:r>
              <a:rPr lang="en-US" smtClean="0"/>
              <a:t>3–</a:t>
            </a:r>
            <a:fld id="{5EFDF699-415D-46E8-BCB4-B1C131EBAE15}" type="slidenum">
              <a:rPr lang="en-US" smtClean="0"/>
              <a:pPr/>
              <a:t>2</a:t>
            </a:fld>
            <a:endParaRPr lang="en-US" smtClean="0"/>
          </a:p>
        </p:txBody>
      </p:sp>
      <p:sp>
        <p:nvSpPr>
          <p:cNvPr id="973829" name="Text Box 5"/>
          <p:cNvSpPr txBox="1">
            <a:spLocks noChangeArrowheads="1"/>
          </p:cNvSpPr>
          <p:nvPr/>
        </p:nvSpPr>
        <p:spPr bwMode="auto">
          <a:xfrm>
            <a:off x="457200" y="1340768"/>
            <a:ext cx="8229600" cy="5478423"/>
          </a:xfrm>
          <a:prstGeom prst="rect">
            <a:avLst/>
          </a:prstGeom>
          <a:noFill/>
          <a:ln w="9525">
            <a:noFill/>
            <a:miter lim="800000"/>
            <a:headEnd/>
            <a:tailEnd/>
          </a:ln>
          <a:effectLst/>
        </p:spPr>
        <p:txBody>
          <a:bodyPr wrap="square">
            <a:spAutoFit/>
          </a:bodyPr>
          <a:lstStyle/>
          <a:p>
            <a:pPr marL="457200" indent="-457200">
              <a:spcBef>
                <a:spcPct val="30000"/>
              </a:spcBef>
              <a:buClr>
                <a:srgbClr val="3366CC"/>
              </a:buClr>
              <a:buFont typeface="Wingdings" pitchFamily="2" charset="2"/>
              <a:buAutoNum type="arabicPeriod"/>
              <a:defRPr/>
            </a:pPr>
            <a:r>
              <a:rPr lang="en-US" sz="2800" dirty="0">
                <a:effectLst>
                  <a:outerShdw blurRad="38100" dist="38100" dir="2700000" algn="tl">
                    <a:srgbClr val="C0C0C0"/>
                  </a:outerShdw>
                </a:effectLst>
                <a:cs typeface="+mn-cs"/>
              </a:rPr>
              <a:t>Explain why strategic planning is important to all managers.</a:t>
            </a:r>
          </a:p>
          <a:p>
            <a:pPr marL="457200" indent="-457200">
              <a:spcBef>
                <a:spcPct val="30000"/>
              </a:spcBef>
              <a:buClr>
                <a:srgbClr val="3366CC"/>
              </a:buClr>
              <a:buFont typeface="Wingdings" pitchFamily="2" charset="2"/>
              <a:buAutoNum type="arabicPeriod"/>
              <a:defRPr/>
            </a:pPr>
            <a:r>
              <a:rPr lang="en-US" sz="2800" dirty="0">
                <a:effectLst>
                  <a:outerShdw blurRad="38100" dist="38100" dir="2700000" algn="tl">
                    <a:srgbClr val="C0C0C0"/>
                  </a:outerShdw>
                </a:effectLst>
                <a:cs typeface="+mn-cs"/>
              </a:rPr>
              <a:t>Outline the basic steps in the management planning process.</a:t>
            </a:r>
          </a:p>
          <a:p>
            <a:pPr marL="457200" indent="-457200">
              <a:spcBef>
                <a:spcPct val="30000"/>
              </a:spcBef>
              <a:buClr>
                <a:srgbClr val="3366CC"/>
              </a:buClr>
              <a:buFont typeface="Wingdings" pitchFamily="2" charset="2"/>
              <a:buAutoNum type="arabicPeriod"/>
              <a:defRPr/>
            </a:pPr>
            <a:r>
              <a:rPr lang="en-US" sz="2800" dirty="0">
                <a:effectLst>
                  <a:outerShdw blurRad="38100" dist="38100" dir="2700000" algn="tl">
                    <a:srgbClr val="C0C0C0"/>
                  </a:outerShdw>
                </a:effectLst>
                <a:cs typeface="+mn-cs"/>
              </a:rPr>
              <a:t>List the main contents of a typical business plan.</a:t>
            </a:r>
          </a:p>
          <a:p>
            <a:pPr marL="457200" indent="-457200">
              <a:spcBef>
                <a:spcPct val="30000"/>
              </a:spcBef>
              <a:buClr>
                <a:srgbClr val="3366CC"/>
              </a:buClr>
              <a:buFont typeface="Wingdings" pitchFamily="2" charset="2"/>
              <a:buAutoNum type="arabicPeriod"/>
              <a:defRPr/>
            </a:pPr>
            <a:r>
              <a:rPr lang="en-US" sz="2800" dirty="0">
                <a:effectLst>
                  <a:outerShdw blurRad="38100" dist="38100" dir="2700000" algn="tl">
                    <a:srgbClr val="C0C0C0"/>
                  </a:outerShdw>
                </a:effectLst>
                <a:cs typeface="+mn-cs"/>
              </a:rPr>
              <a:t>Answer the question, “What should a manager do to set ‘smart’ motivational goals?”</a:t>
            </a:r>
          </a:p>
          <a:p>
            <a:pPr marL="457200" indent="-457200">
              <a:spcBef>
                <a:spcPct val="30000"/>
              </a:spcBef>
              <a:buClr>
                <a:srgbClr val="3366CC"/>
              </a:buClr>
              <a:buFont typeface="Wingdings" pitchFamily="2" charset="2"/>
              <a:buAutoNum type="arabicPeriod"/>
              <a:defRPr/>
            </a:pPr>
            <a:r>
              <a:rPr lang="en-US" sz="2800" dirty="0">
                <a:effectLst>
                  <a:outerShdw blurRad="38100" dist="38100" dir="2700000" algn="tl">
                    <a:srgbClr val="C0C0C0"/>
                  </a:outerShdw>
                </a:effectLst>
                <a:cs typeface="+mn-cs"/>
              </a:rPr>
              <a:t>Explain with examples each of the seven steps in the strategic planning process.</a:t>
            </a:r>
          </a:p>
          <a:p>
            <a:pPr marL="457200" indent="-457200">
              <a:spcBef>
                <a:spcPct val="30000"/>
              </a:spcBef>
              <a:buClr>
                <a:srgbClr val="3366CC"/>
              </a:buClr>
              <a:buFont typeface="Wingdings" pitchFamily="2" charset="2"/>
              <a:buAutoNum type="arabicPeriod"/>
              <a:defRPr/>
            </a:pPr>
            <a:r>
              <a:rPr lang="en-US" sz="2800" dirty="0">
                <a:effectLst>
                  <a:outerShdw blurRad="38100" dist="38100" dir="2700000" algn="tl">
                    <a:srgbClr val="C0C0C0"/>
                  </a:outerShdw>
                </a:effectLst>
                <a:cs typeface="+mn-cs"/>
              </a:rPr>
              <a:t>List with examples the main generic types of corporate strategies and competitive strategies.</a:t>
            </a:r>
          </a:p>
        </p:txBody>
      </p:sp>
      <p:sp>
        <p:nvSpPr>
          <p:cNvPr id="973862" name="Text Box 38"/>
          <p:cNvSpPr txBox="1">
            <a:spLocks noChangeArrowheads="1"/>
          </p:cNvSpPr>
          <p:nvPr/>
        </p:nvSpPr>
        <p:spPr bwMode="auto">
          <a:xfrm>
            <a:off x="366713" y="320675"/>
            <a:ext cx="7862887" cy="579438"/>
          </a:xfrm>
          <a:prstGeom prst="rect">
            <a:avLst/>
          </a:prstGeom>
          <a:noFill/>
          <a:ln w="9525">
            <a:noFill/>
            <a:miter lim="800000"/>
            <a:headEnd/>
            <a:tailEnd/>
          </a:ln>
          <a:effectLst/>
        </p:spPr>
        <p:txBody>
          <a:bodyPr>
            <a:spAutoFit/>
          </a:bodyPr>
          <a:lstStyle/>
          <a:p>
            <a:pPr>
              <a:spcBef>
                <a:spcPct val="50000"/>
              </a:spcBef>
              <a:defRPr/>
            </a:pPr>
            <a:r>
              <a:rPr lang="en-US" sz="3200" dirty="0">
                <a:solidFill>
                  <a:srgbClr val="3366CC"/>
                </a:solidFill>
                <a:effectLst>
                  <a:outerShdw blurRad="38100" dist="38100" dir="2700000" algn="tl">
                    <a:srgbClr val="C0C0C0"/>
                  </a:outerShdw>
                </a:effectLst>
                <a:latin typeface="Verdana" pitchFamily="34" charset="0"/>
              </a:rPr>
              <a:t>LEARNING OUTCOMES</a:t>
            </a:r>
            <a:endParaRPr lang="en-US" sz="2200" i="1" dirty="0">
              <a:solidFill>
                <a:srgbClr val="3366CC"/>
              </a:solidFill>
              <a:effectLst>
                <a:outerShdw blurRad="38100" dist="38100" dir="2700000" algn="tl">
                  <a:srgbClr val="C0C0C0"/>
                </a:outerShdw>
              </a:effectLst>
              <a:latin typeface="Verdana" pitchFamily="34" charset="0"/>
            </a:endParaRPr>
          </a:p>
        </p:txBody>
      </p:sp>
    </p:spTree>
  </p:cSld>
  <p:clrMapOvr>
    <a:masterClrMapping/>
  </p:clrMapOvr>
  <p:transition advTm="19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3829">
                                            <p:txEl>
                                              <p:pRg st="0" end="0"/>
                                            </p:txEl>
                                          </p:spTgt>
                                        </p:tgtEl>
                                        <p:attrNameLst>
                                          <p:attrName>style.visibility</p:attrName>
                                        </p:attrNameLst>
                                      </p:cBhvr>
                                      <p:to>
                                        <p:strVal val="visible"/>
                                      </p:to>
                                    </p:set>
                                    <p:animEffect transition="in" filter="wipe(left)">
                                      <p:cBhvr>
                                        <p:cTn id="7" dur="500"/>
                                        <p:tgtEl>
                                          <p:spTgt spid="973829">
                                            <p:txEl>
                                              <p:pRg st="0" end="0"/>
                                            </p:txEl>
                                          </p:spTgt>
                                        </p:tgtEl>
                                      </p:cBhvr>
                                    </p:animEffect>
                                  </p:childTnLst>
                                  <p:subTnLst>
                                    <p:animClr>
                                      <p:cBhvr override="childStyle">
                                        <p:cTn dur="1" fill="hold" display="0" masterRel="nextClick" afterEffect="1"/>
                                        <p:tgtEl>
                                          <p:spTgt spid="97382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3829">
                                            <p:txEl>
                                              <p:pRg st="1" end="1"/>
                                            </p:txEl>
                                          </p:spTgt>
                                        </p:tgtEl>
                                        <p:attrNameLst>
                                          <p:attrName>style.visibility</p:attrName>
                                        </p:attrNameLst>
                                      </p:cBhvr>
                                      <p:to>
                                        <p:strVal val="visible"/>
                                      </p:to>
                                    </p:set>
                                    <p:animEffect transition="in" filter="wipe(left)">
                                      <p:cBhvr>
                                        <p:cTn id="12" dur="500"/>
                                        <p:tgtEl>
                                          <p:spTgt spid="973829">
                                            <p:txEl>
                                              <p:pRg st="1" end="1"/>
                                            </p:txEl>
                                          </p:spTgt>
                                        </p:tgtEl>
                                      </p:cBhvr>
                                    </p:animEffect>
                                  </p:childTnLst>
                                  <p:subTnLst>
                                    <p:animClr>
                                      <p:cBhvr override="childStyle">
                                        <p:cTn dur="1" fill="hold" display="0" masterRel="nextClick" afterEffect="1"/>
                                        <p:tgtEl>
                                          <p:spTgt spid="973829">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3829">
                                            <p:txEl>
                                              <p:pRg st="2" end="2"/>
                                            </p:txEl>
                                          </p:spTgt>
                                        </p:tgtEl>
                                        <p:attrNameLst>
                                          <p:attrName>style.visibility</p:attrName>
                                        </p:attrNameLst>
                                      </p:cBhvr>
                                      <p:to>
                                        <p:strVal val="visible"/>
                                      </p:to>
                                    </p:set>
                                    <p:animEffect transition="in" filter="wipe(left)">
                                      <p:cBhvr>
                                        <p:cTn id="17" dur="500"/>
                                        <p:tgtEl>
                                          <p:spTgt spid="973829">
                                            <p:txEl>
                                              <p:pRg st="2" end="2"/>
                                            </p:txEl>
                                          </p:spTgt>
                                        </p:tgtEl>
                                      </p:cBhvr>
                                    </p:animEffect>
                                  </p:childTnLst>
                                  <p:subTnLst>
                                    <p:animClr>
                                      <p:cBhvr override="childStyle">
                                        <p:cTn dur="1" fill="hold" display="0" masterRel="nextClick" afterEffect="1"/>
                                        <p:tgtEl>
                                          <p:spTgt spid="973829">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3829">
                                            <p:txEl>
                                              <p:pRg st="3" end="3"/>
                                            </p:txEl>
                                          </p:spTgt>
                                        </p:tgtEl>
                                        <p:attrNameLst>
                                          <p:attrName>style.visibility</p:attrName>
                                        </p:attrNameLst>
                                      </p:cBhvr>
                                      <p:to>
                                        <p:strVal val="visible"/>
                                      </p:to>
                                    </p:set>
                                    <p:animEffect transition="in" filter="wipe(left)">
                                      <p:cBhvr>
                                        <p:cTn id="22" dur="500"/>
                                        <p:tgtEl>
                                          <p:spTgt spid="973829">
                                            <p:txEl>
                                              <p:pRg st="3" end="3"/>
                                            </p:txEl>
                                          </p:spTgt>
                                        </p:tgtEl>
                                      </p:cBhvr>
                                    </p:animEffect>
                                  </p:childTnLst>
                                  <p:subTnLst>
                                    <p:animClr>
                                      <p:cBhvr override="childStyle">
                                        <p:cTn dur="1" fill="hold" display="0" masterRel="nextClick" afterEffect="1"/>
                                        <p:tgtEl>
                                          <p:spTgt spid="973829">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3829">
                                            <p:txEl>
                                              <p:pRg st="4" end="4"/>
                                            </p:txEl>
                                          </p:spTgt>
                                        </p:tgtEl>
                                        <p:attrNameLst>
                                          <p:attrName>style.visibility</p:attrName>
                                        </p:attrNameLst>
                                      </p:cBhvr>
                                      <p:to>
                                        <p:strVal val="visible"/>
                                      </p:to>
                                    </p:set>
                                    <p:animEffect transition="in" filter="wipe(left)">
                                      <p:cBhvr>
                                        <p:cTn id="27" dur="500"/>
                                        <p:tgtEl>
                                          <p:spTgt spid="973829">
                                            <p:txEl>
                                              <p:pRg st="4" end="4"/>
                                            </p:txEl>
                                          </p:spTgt>
                                        </p:tgtEl>
                                      </p:cBhvr>
                                    </p:animEffect>
                                  </p:childTnLst>
                                  <p:subTnLst>
                                    <p:animClr>
                                      <p:cBhvr override="childStyle">
                                        <p:cTn dur="1" fill="hold" display="0" masterRel="nextClick" afterEffect="1"/>
                                        <p:tgtEl>
                                          <p:spTgt spid="973829">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73829">
                                            <p:txEl>
                                              <p:pRg st="5" end="5"/>
                                            </p:txEl>
                                          </p:spTgt>
                                        </p:tgtEl>
                                        <p:attrNameLst>
                                          <p:attrName>style.visibility</p:attrName>
                                        </p:attrNameLst>
                                      </p:cBhvr>
                                      <p:to>
                                        <p:strVal val="visible"/>
                                      </p:to>
                                    </p:set>
                                    <p:animEffect transition="in" filter="wipe(left)">
                                      <p:cBhvr>
                                        <p:cTn id="32" dur="500"/>
                                        <p:tgtEl>
                                          <p:spTgt spid="9738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p:txBody>
          <a:bodyPr/>
          <a:lstStyle/>
          <a:p>
            <a:pPr>
              <a:defRPr/>
            </a:pPr>
            <a:r>
              <a:rPr lang="en-US" dirty="0" smtClean="0"/>
              <a:t>Copyright © 2011 Pearson Education, Inc. publishing as Prentice Hall</a:t>
            </a:r>
          </a:p>
        </p:txBody>
      </p:sp>
      <p:sp>
        <p:nvSpPr>
          <p:cNvPr id="23555" name="Slide Number Placeholder 2"/>
          <p:cNvSpPr>
            <a:spLocks noGrp="1"/>
          </p:cNvSpPr>
          <p:nvPr>
            <p:ph type="sldNum" sz="quarter" idx="11"/>
          </p:nvPr>
        </p:nvSpPr>
        <p:spPr>
          <a:noFill/>
        </p:spPr>
        <p:txBody>
          <a:bodyPr/>
          <a:lstStyle/>
          <a:p>
            <a:r>
              <a:rPr lang="en-US" smtClean="0"/>
              <a:t>3–</a:t>
            </a:r>
            <a:fld id="{282A88B0-7813-4161-935F-E58050714FBE}" type="slidenum">
              <a:rPr lang="en-US" smtClean="0"/>
              <a:pPr/>
              <a:t>20</a:t>
            </a:fld>
            <a:endParaRPr lang="en-US" smtClean="0"/>
          </a:p>
        </p:txBody>
      </p:sp>
      <p:sp>
        <p:nvSpPr>
          <p:cNvPr id="23556" name="Line 2"/>
          <p:cNvSpPr>
            <a:spLocks noChangeShapeType="1"/>
          </p:cNvSpPr>
          <p:nvPr/>
        </p:nvSpPr>
        <p:spPr bwMode="auto">
          <a:xfrm>
            <a:off x="582613" y="685800"/>
            <a:ext cx="7954962" cy="0"/>
          </a:xfrm>
          <a:prstGeom prst="line">
            <a:avLst/>
          </a:prstGeom>
          <a:noFill/>
          <a:ln w="28575">
            <a:solidFill>
              <a:srgbClr val="3366CC"/>
            </a:solidFill>
            <a:round/>
            <a:headEnd/>
            <a:tailEnd/>
          </a:ln>
        </p:spPr>
        <p:txBody>
          <a:bodyPr wrap="none"/>
          <a:lstStyle/>
          <a:p>
            <a:endParaRPr lang="en-GB"/>
          </a:p>
        </p:txBody>
      </p:sp>
      <p:sp>
        <p:nvSpPr>
          <p:cNvPr id="23557" name="Text Box 3"/>
          <p:cNvSpPr txBox="1">
            <a:spLocks noChangeArrowheads="1"/>
          </p:cNvSpPr>
          <p:nvPr/>
        </p:nvSpPr>
        <p:spPr bwMode="auto">
          <a:xfrm>
            <a:off x="490538" y="315913"/>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a:solidFill>
                  <a:srgbClr val="3366CC"/>
                </a:solidFill>
              </a:rPr>
              <a:t>FIGURE 3</a:t>
            </a:r>
            <a:r>
              <a:rPr lang="en-US" sz="1600" b="1">
                <a:solidFill>
                  <a:srgbClr val="3366CC"/>
                </a:solidFill>
                <a:cs typeface="Arial" pitchFamily="34" charset="0"/>
              </a:rPr>
              <a:t>–8</a:t>
            </a:r>
            <a:r>
              <a:rPr lang="en-US" sz="1600">
                <a:cs typeface="Arial" pitchFamily="34" charset="0"/>
              </a:rPr>
              <a:t>	Type of Strategy at Each Company Level</a:t>
            </a:r>
          </a:p>
        </p:txBody>
      </p:sp>
      <p:pic>
        <p:nvPicPr>
          <p:cNvPr id="2453508" name="Picture 4" descr="0308"/>
          <p:cNvPicPr>
            <a:picLocks noChangeAspect="1" noChangeArrowheads="1"/>
          </p:cNvPicPr>
          <p:nvPr/>
        </p:nvPicPr>
        <p:blipFill>
          <a:blip r:embed="rId3" cstate="print"/>
          <a:srcRect/>
          <a:stretch>
            <a:fillRect/>
          </a:stretch>
        </p:blipFill>
        <p:spPr bwMode="auto">
          <a:xfrm>
            <a:off x="582613" y="1322388"/>
            <a:ext cx="8045450" cy="41767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3508"/>
                                        </p:tgtEl>
                                        <p:attrNameLst>
                                          <p:attrName>style.visibility</p:attrName>
                                        </p:attrNameLst>
                                      </p:cBhvr>
                                      <p:to>
                                        <p:strVal val="visible"/>
                                      </p:to>
                                    </p:set>
                                    <p:animEffect transition="in" filter="wipe(up)">
                                      <p:cBhvr>
                                        <p:cTn id="7" dur="1000"/>
                                        <p:tgtEl>
                                          <p:spTgt spid="245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p:txBody>
          <a:bodyPr/>
          <a:lstStyle/>
          <a:p>
            <a:pPr>
              <a:defRPr/>
            </a:pPr>
            <a:r>
              <a:rPr lang="en-US" dirty="0" smtClean="0"/>
              <a:t>Copyright © 2011 Pearson Education, Inc. publishing as Prentice Hall</a:t>
            </a:r>
          </a:p>
        </p:txBody>
      </p:sp>
      <p:sp>
        <p:nvSpPr>
          <p:cNvPr id="24579" name="Slide Number Placeholder 3"/>
          <p:cNvSpPr>
            <a:spLocks noGrp="1"/>
          </p:cNvSpPr>
          <p:nvPr>
            <p:ph type="sldNum" sz="quarter" idx="11"/>
          </p:nvPr>
        </p:nvSpPr>
        <p:spPr>
          <a:noFill/>
        </p:spPr>
        <p:txBody>
          <a:bodyPr/>
          <a:lstStyle/>
          <a:p>
            <a:r>
              <a:rPr lang="en-US" smtClean="0"/>
              <a:t>3–</a:t>
            </a:r>
            <a:fld id="{82AD8115-C755-41C0-AE09-FE250D6C40F1}" type="slidenum">
              <a:rPr lang="en-US" smtClean="0"/>
              <a:pPr/>
              <a:t>21</a:t>
            </a:fld>
            <a:endParaRPr lang="en-US" smtClean="0"/>
          </a:p>
        </p:txBody>
      </p:sp>
      <p:sp>
        <p:nvSpPr>
          <p:cNvPr id="2527234" name="Rectangle 2"/>
          <p:cNvSpPr>
            <a:spLocks noGrp="1" noChangeArrowheads="1"/>
          </p:cNvSpPr>
          <p:nvPr>
            <p:ph type="title"/>
          </p:nvPr>
        </p:nvSpPr>
        <p:spPr/>
        <p:txBody>
          <a:bodyPr/>
          <a:lstStyle/>
          <a:p>
            <a:pPr eaLnBrk="1" hangingPunct="1">
              <a:defRPr/>
            </a:pPr>
            <a:r>
              <a:rPr lang="en-US" dirty="0" smtClean="0"/>
              <a:t>Types of Corporate Strategies</a:t>
            </a:r>
          </a:p>
        </p:txBody>
      </p:sp>
      <p:grpSp>
        <p:nvGrpSpPr>
          <p:cNvPr id="2" name="Group 18"/>
          <p:cNvGrpSpPr>
            <a:grpSpLocks/>
          </p:cNvGrpSpPr>
          <p:nvPr/>
        </p:nvGrpSpPr>
        <p:grpSpPr bwMode="auto">
          <a:xfrm>
            <a:off x="549275" y="1782763"/>
            <a:ext cx="7862888" cy="3932237"/>
            <a:chOff x="346" y="1123"/>
            <a:chExt cx="4953" cy="2477"/>
          </a:xfrm>
        </p:grpSpPr>
        <p:sp>
          <p:nvSpPr>
            <p:cNvPr id="24582" name="AutoShape 3" descr="brownfill01"/>
            <p:cNvSpPr>
              <a:spLocks noChangeArrowheads="1"/>
            </p:cNvSpPr>
            <p:nvPr/>
          </p:nvSpPr>
          <p:spPr bwMode="auto">
            <a:xfrm>
              <a:off x="346" y="2160"/>
              <a:ext cx="1094" cy="634"/>
            </a:xfrm>
            <a:prstGeom prst="roundRect">
              <a:avLst>
                <a:gd name="adj" fmla="val 8361"/>
              </a:avLst>
            </a:prstGeom>
            <a:blipFill dpi="0" rotWithShape="1">
              <a:blip r:embed="rId3" cstate="print"/>
              <a:srcRect/>
              <a:stretch>
                <a:fillRect/>
              </a:stretch>
            </a:blipFill>
            <a:ln w="57150" algn="ctr">
              <a:solidFill>
                <a:srgbClr val="EB9F39"/>
              </a:solidFill>
              <a:round/>
              <a:headEnd/>
              <a:tailEnd/>
            </a:ln>
          </p:spPr>
          <p:txBody>
            <a:bodyPr lIns="0" tIns="0" rIns="0" bIns="0" anchor="ctr" anchorCtr="1"/>
            <a:lstStyle/>
            <a:p>
              <a:pPr algn="ctr"/>
              <a:r>
                <a:rPr lang="en-US" sz="1800">
                  <a:latin typeface="Franklin Gothic Medium" pitchFamily="34" charset="0"/>
                </a:rPr>
                <a:t>Concentration</a:t>
              </a:r>
            </a:p>
          </p:txBody>
        </p:sp>
        <p:sp>
          <p:nvSpPr>
            <p:cNvPr id="24583" name="AutoShape 4" descr="purplefill01"/>
            <p:cNvSpPr>
              <a:spLocks noChangeArrowheads="1"/>
            </p:cNvSpPr>
            <p:nvPr/>
          </p:nvSpPr>
          <p:spPr bwMode="auto">
            <a:xfrm>
              <a:off x="1440" y="2966"/>
              <a:ext cx="1094" cy="634"/>
            </a:xfrm>
            <a:prstGeom prst="roundRect">
              <a:avLst>
                <a:gd name="adj" fmla="val 9463"/>
              </a:avLst>
            </a:prstGeom>
            <a:blipFill dpi="0" rotWithShape="1">
              <a:blip r:embed="rId4" cstate="print"/>
              <a:srcRect/>
              <a:stretch>
                <a:fillRect/>
              </a:stretch>
            </a:blipFill>
            <a:ln w="57150" algn="ctr">
              <a:solidFill>
                <a:srgbClr val="AB439C"/>
              </a:solidFill>
              <a:round/>
              <a:headEnd/>
              <a:tailEnd/>
            </a:ln>
          </p:spPr>
          <p:txBody>
            <a:bodyPr lIns="0" tIns="0" rIns="0" bIns="0" anchor="ctr" anchorCtr="1"/>
            <a:lstStyle/>
            <a:p>
              <a:pPr algn="ctr"/>
              <a:r>
                <a:rPr lang="en-US" sz="1800">
                  <a:latin typeface="Franklin Gothic Medium" pitchFamily="34" charset="0"/>
                </a:rPr>
                <a:t>Vertical integration</a:t>
              </a:r>
            </a:p>
          </p:txBody>
        </p:sp>
        <p:sp>
          <p:nvSpPr>
            <p:cNvPr id="24584" name="AutoShape 5" descr="greenfill01"/>
            <p:cNvSpPr>
              <a:spLocks noChangeArrowheads="1"/>
            </p:cNvSpPr>
            <p:nvPr/>
          </p:nvSpPr>
          <p:spPr bwMode="auto">
            <a:xfrm>
              <a:off x="2334" y="2159"/>
              <a:ext cx="1094" cy="632"/>
            </a:xfrm>
            <a:prstGeom prst="roundRect">
              <a:avLst>
                <a:gd name="adj" fmla="val 7120"/>
              </a:avLst>
            </a:prstGeom>
            <a:blipFill dpi="0" rotWithShape="1">
              <a:blip r:embed="rId5" cstate="print"/>
              <a:srcRect/>
              <a:stretch>
                <a:fillRect/>
              </a:stretch>
            </a:blipFill>
            <a:ln w="57150" algn="ctr">
              <a:solidFill>
                <a:srgbClr val="65CD65"/>
              </a:solidFill>
              <a:round/>
              <a:headEnd/>
              <a:tailEnd/>
            </a:ln>
          </p:spPr>
          <p:txBody>
            <a:bodyPr lIns="0" tIns="0" rIns="0" bIns="0" anchor="ctr" anchorCtr="1"/>
            <a:lstStyle/>
            <a:p>
              <a:pPr algn="ctr"/>
              <a:r>
                <a:rPr lang="en-US" sz="1800">
                  <a:latin typeface="Franklin Gothic Medium" pitchFamily="34" charset="0"/>
                </a:rPr>
                <a:t>Diversification</a:t>
              </a:r>
            </a:p>
          </p:txBody>
        </p:sp>
        <p:cxnSp>
          <p:nvCxnSpPr>
            <p:cNvPr id="24585" name="AutoShape 6"/>
            <p:cNvCxnSpPr>
              <a:cxnSpLocks noChangeShapeType="1"/>
              <a:stCxn id="24586" idx="2"/>
              <a:endCxn id="24582" idx="0"/>
            </p:cNvCxnSpPr>
            <p:nvPr/>
          </p:nvCxnSpPr>
          <p:spPr bwMode="auto">
            <a:xfrm rot="5400000">
              <a:off x="1628" y="889"/>
              <a:ext cx="518" cy="1987"/>
            </a:xfrm>
            <a:prstGeom prst="bentConnector3">
              <a:avLst>
                <a:gd name="adj1" fmla="val 49806"/>
              </a:avLst>
            </a:prstGeom>
            <a:noFill/>
            <a:ln w="31750">
              <a:solidFill>
                <a:schemeClr val="tx1"/>
              </a:solidFill>
              <a:miter lim="800000"/>
              <a:headEnd/>
              <a:tailEnd type="stealth" w="lg" len="lg"/>
            </a:ln>
          </p:spPr>
        </p:cxnSp>
        <p:sp>
          <p:nvSpPr>
            <p:cNvPr id="24586" name="AutoShape 7"/>
            <p:cNvSpPr>
              <a:spLocks noChangeArrowheads="1"/>
            </p:cNvSpPr>
            <p:nvPr/>
          </p:nvSpPr>
          <p:spPr bwMode="auto">
            <a:xfrm>
              <a:off x="1440" y="1123"/>
              <a:ext cx="2880" cy="483"/>
            </a:xfrm>
            <a:prstGeom prst="roundRect">
              <a:avLst>
                <a:gd name="adj" fmla="val 12259"/>
              </a:avLst>
            </a:prstGeom>
            <a:gradFill rotWithShape="1">
              <a:gsLst>
                <a:gs pos="0">
                  <a:srgbClr val="EAD596"/>
                </a:gs>
                <a:gs pos="100000">
                  <a:srgbClr val="CC9900"/>
                </a:gs>
              </a:gsLst>
              <a:lin ang="5400000" scaled="1"/>
            </a:gradFill>
            <a:ln w="57150">
              <a:solidFill>
                <a:srgbClr val="CC9900"/>
              </a:solidFill>
              <a:round/>
              <a:headEnd/>
              <a:tailEnd/>
            </a:ln>
          </p:spPr>
          <p:txBody>
            <a:bodyPr lIns="0" tIns="0" rIns="0" bIns="0" anchor="ctr" anchorCtr="1"/>
            <a:lstStyle/>
            <a:p>
              <a:pPr algn="ctr"/>
              <a:r>
                <a:rPr lang="en-US" sz="2400">
                  <a:latin typeface="Franklin Gothic Medium" pitchFamily="34" charset="0"/>
                </a:rPr>
                <a:t>Corporate Strategy Possibilities</a:t>
              </a:r>
            </a:p>
          </p:txBody>
        </p:sp>
        <p:cxnSp>
          <p:nvCxnSpPr>
            <p:cNvPr id="24587" name="AutoShape 8"/>
            <p:cNvCxnSpPr>
              <a:cxnSpLocks noChangeShapeType="1"/>
              <a:stCxn id="24586" idx="2"/>
              <a:endCxn id="24583" idx="0"/>
            </p:cNvCxnSpPr>
            <p:nvPr/>
          </p:nvCxnSpPr>
          <p:spPr bwMode="auto">
            <a:xfrm rot="5400000">
              <a:off x="1772" y="1839"/>
              <a:ext cx="1324" cy="893"/>
            </a:xfrm>
            <a:prstGeom prst="bentConnector3">
              <a:avLst>
                <a:gd name="adj1" fmla="val 19560"/>
              </a:avLst>
            </a:prstGeom>
            <a:noFill/>
            <a:ln w="31750">
              <a:solidFill>
                <a:schemeClr val="tx1"/>
              </a:solidFill>
              <a:miter lim="800000"/>
              <a:headEnd/>
              <a:tailEnd type="stealth" w="lg" len="lg"/>
            </a:ln>
          </p:spPr>
        </p:cxnSp>
        <p:cxnSp>
          <p:nvCxnSpPr>
            <p:cNvPr id="24588" name="AutoShape 9"/>
            <p:cNvCxnSpPr>
              <a:cxnSpLocks noChangeShapeType="1"/>
              <a:stCxn id="24586" idx="2"/>
              <a:endCxn id="24584" idx="0"/>
            </p:cNvCxnSpPr>
            <p:nvPr/>
          </p:nvCxnSpPr>
          <p:spPr bwMode="auto">
            <a:xfrm rot="16200000" flipH="1">
              <a:off x="2622" y="1882"/>
              <a:ext cx="517" cy="1"/>
            </a:xfrm>
            <a:prstGeom prst="bentConnector3">
              <a:avLst>
                <a:gd name="adj1" fmla="val 49903"/>
              </a:avLst>
            </a:prstGeom>
            <a:noFill/>
            <a:ln w="31750">
              <a:solidFill>
                <a:schemeClr val="tx1"/>
              </a:solidFill>
              <a:miter lim="800000"/>
              <a:headEnd/>
              <a:tailEnd type="stealth" w="lg" len="lg"/>
            </a:ln>
          </p:spPr>
        </p:cxnSp>
        <p:sp>
          <p:nvSpPr>
            <p:cNvPr id="24589" name="AutoShape 10" descr="bluefill01"/>
            <p:cNvSpPr>
              <a:spLocks noChangeArrowheads="1"/>
            </p:cNvSpPr>
            <p:nvPr/>
          </p:nvSpPr>
          <p:spPr bwMode="auto">
            <a:xfrm>
              <a:off x="4205" y="2160"/>
              <a:ext cx="1094" cy="632"/>
            </a:xfrm>
            <a:prstGeom prst="roundRect">
              <a:avLst>
                <a:gd name="adj" fmla="val 7120"/>
              </a:avLst>
            </a:prstGeom>
            <a:blipFill dpi="0" rotWithShape="1">
              <a:blip r:embed="rId6" cstate="print"/>
              <a:srcRect/>
              <a:stretch>
                <a:fillRect/>
              </a:stretch>
            </a:blipFill>
            <a:ln w="57150" algn="ctr">
              <a:solidFill>
                <a:srgbClr val="7DC1FF"/>
              </a:solidFill>
              <a:round/>
              <a:headEnd/>
              <a:tailEnd/>
            </a:ln>
          </p:spPr>
          <p:txBody>
            <a:bodyPr lIns="0" tIns="0" rIns="0" bIns="0" anchor="ctr" anchorCtr="1"/>
            <a:lstStyle/>
            <a:p>
              <a:pPr algn="ctr"/>
              <a:r>
                <a:rPr lang="en-US" sz="1800">
                  <a:latin typeface="Franklin Gothic Medium" pitchFamily="34" charset="0"/>
                </a:rPr>
                <a:t>Consolidation</a:t>
              </a:r>
            </a:p>
          </p:txBody>
        </p:sp>
        <p:cxnSp>
          <p:nvCxnSpPr>
            <p:cNvPr id="24590" name="AutoShape 12"/>
            <p:cNvCxnSpPr>
              <a:cxnSpLocks noChangeShapeType="1"/>
              <a:stCxn id="24586" idx="2"/>
              <a:endCxn id="24589" idx="0"/>
            </p:cNvCxnSpPr>
            <p:nvPr/>
          </p:nvCxnSpPr>
          <p:spPr bwMode="auto">
            <a:xfrm rot="16200000" flipH="1">
              <a:off x="3557" y="947"/>
              <a:ext cx="518" cy="1872"/>
            </a:xfrm>
            <a:prstGeom prst="bentConnector3">
              <a:avLst>
                <a:gd name="adj1" fmla="val 49806"/>
              </a:avLst>
            </a:prstGeom>
            <a:noFill/>
            <a:ln w="31750">
              <a:solidFill>
                <a:schemeClr val="tx1"/>
              </a:solidFill>
              <a:miter lim="800000"/>
              <a:headEnd/>
              <a:tailEnd type="stealth" w="lg" len="lg"/>
            </a:ln>
          </p:spPr>
        </p:cxnSp>
        <p:sp>
          <p:nvSpPr>
            <p:cNvPr id="24591" name="AutoShape 16" descr="redfill01"/>
            <p:cNvSpPr>
              <a:spLocks noChangeArrowheads="1"/>
            </p:cNvSpPr>
            <p:nvPr/>
          </p:nvSpPr>
          <p:spPr bwMode="auto">
            <a:xfrm>
              <a:off x="3341" y="2966"/>
              <a:ext cx="1094" cy="632"/>
            </a:xfrm>
            <a:prstGeom prst="roundRect">
              <a:avLst>
                <a:gd name="adj" fmla="val 7120"/>
              </a:avLst>
            </a:prstGeom>
            <a:blipFill dpi="0" rotWithShape="1">
              <a:blip r:embed="rId7" cstate="print"/>
              <a:srcRect/>
              <a:stretch>
                <a:fillRect/>
              </a:stretch>
            </a:blipFill>
            <a:ln w="57150" algn="ctr">
              <a:solidFill>
                <a:srgbClr val="CC6600"/>
              </a:solidFill>
              <a:round/>
              <a:headEnd/>
              <a:tailEnd/>
            </a:ln>
          </p:spPr>
          <p:txBody>
            <a:bodyPr lIns="0" tIns="0" rIns="0" bIns="0" anchor="ctr" anchorCtr="1"/>
            <a:lstStyle/>
            <a:p>
              <a:pPr algn="ctr"/>
              <a:r>
                <a:rPr lang="en-US" sz="1800">
                  <a:latin typeface="Franklin Gothic Medium" pitchFamily="34" charset="0"/>
                </a:rPr>
                <a:t>Geographic expansion</a:t>
              </a:r>
            </a:p>
          </p:txBody>
        </p:sp>
        <p:cxnSp>
          <p:nvCxnSpPr>
            <p:cNvPr id="24592" name="AutoShape 17"/>
            <p:cNvCxnSpPr>
              <a:cxnSpLocks noChangeShapeType="1"/>
              <a:endCxn id="24591" idx="0"/>
            </p:cNvCxnSpPr>
            <p:nvPr/>
          </p:nvCxnSpPr>
          <p:spPr bwMode="auto">
            <a:xfrm rot="16200000" flipH="1">
              <a:off x="2730" y="1791"/>
              <a:ext cx="1307" cy="1008"/>
            </a:xfrm>
            <a:prstGeom prst="bentConnector3">
              <a:avLst>
                <a:gd name="adj1" fmla="val 18361"/>
              </a:avLst>
            </a:prstGeom>
            <a:noFill/>
            <a:ln w="31750">
              <a:solidFill>
                <a:schemeClr val="tx1"/>
              </a:solidFill>
              <a:miter lim="800000"/>
              <a:headEnd/>
              <a:tailEnd type="stealth" w="lg" len="lg"/>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p:txBody>
          <a:bodyPr/>
          <a:lstStyle/>
          <a:p>
            <a:pPr>
              <a:defRPr/>
            </a:pPr>
            <a:r>
              <a:rPr lang="en-US" dirty="0" smtClean="0"/>
              <a:t>Copyright © 2011 Pearson Education, Inc. publishing as Prentice Hall</a:t>
            </a:r>
          </a:p>
        </p:txBody>
      </p:sp>
      <p:sp>
        <p:nvSpPr>
          <p:cNvPr id="25603" name="Slide Number Placeholder 3"/>
          <p:cNvSpPr>
            <a:spLocks noGrp="1"/>
          </p:cNvSpPr>
          <p:nvPr>
            <p:ph type="sldNum" sz="quarter" idx="11"/>
          </p:nvPr>
        </p:nvSpPr>
        <p:spPr>
          <a:noFill/>
        </p:spPr>
        <p:txBody>
          <a:bodyPr/>
          <a:lstStyle/>
          <a:p>
            <a:r>
              <a:rPr lang="en-US" smtClean="0"/>
              <a:t>3–</a:t>
            </a:r>
            <a:fld id="{E81CB1A5-6C4C-406A-B415-34880D3789AC}" type="slidenum">
              <a:rPr lang="en-US" smtClean="0"/>
              <a:pPr/>
              <a:t>22</a:t>
            </a:fld>
            <a:endParaRPr lang="en-US" smtClean="0"/>
          </a:p>
        </p:txBody>
      </p:sp>
      <p:sp>
        <p:nvSpPr>
          <p:cNvPr id="2591746" name="Rectangle 2"/>
          <p:cNvSpPr>
            <a:spLocks noGrp="1" noChangeArrowheads="1"/>
          </p:cNvSpPr>
          <p:nvPr>
            <p:ph type="title"/>
          </p:nvPr>
        </p:nvSpPr>
        <p:spPr/>
        <p:txBody>
          <a:bodyPr/>
          <a:lstStyle/>
          <a:p>
            <a:pPr eaLnBrk="1" hangingPunct="1">
              <a:defRPr/>
            </a:pPr>
            <a:r>
              <a:rPr lang="en-US" dirty="0" smtClean="0"/>
              <a:t>Types of Competitive Strategies</a:t>
            </a:r>
          </a:p>
        </p:txBody>
      </p:sp>
      <p:grpSp>
        <p:nvGrpSpPr>
          <p:cNvPr id="2" name="Group 15"/>
          <p:cNvGrpSpPr>
            <a:grpSpLocks/>
          </p:cNvGrpSpPr>
          <p:nvPr/>
        </p:nvGrpSpPr>
        <p:grpSpPr bwMode="auto">
          <a:xfrm>
            <a:off x="1006475" y="1965325"/>
            <a:ext cx="7131050" cy="2835275"/>
            <a:chOff x="634" y="1238"/>
            <a:chExt cx="4492" cy="1786"/>
          </a:xfrm>
        </p:grpSpPr>
        <p:sp>
          <p:nvSpPr>
            <p:cNvPr id="25606" name="AutoShape 4" descr="brownfill01"/>
            <p:cNvSpPr>
              <a:spLocks noChangeArrowheads="1"/>
            </p:cNvSpPr>
            <p:nvPr/>
          </p:nvSpPr>
          <p:spPr bwMode="auto">
            <a:xfrm>
              <a:off x="634" y="2390"/>
              <a:ext cx="1326" cy="634"/>
            </a:xfrm>
            <a:prstGeom prst="roundRect">
              <a:avLst>
                <a:gd name="adj" fmla="val 8361"/>
              </a:avLst>
            </a:prstGeom>
            <a:blipFill dpi="0" rotWithShape="1">
              <a:blip r:embed="rId3" cstate="print"/>
              <a:srcRect/>
              <a:stretch>
                <a:fillRect/>
              </a:stretch>
            </a:blipFill>
            <a:ln w="57150" algn="ctr">
              <a:solidFill>
                <a:srgbClr val="EB9F39"/>
              </a:solidFill>
              <a:round/>
              <a:headEnd/>
              <a:tailEnd/>
            </a:ln>
          </p:spPr>
          <p:txBody>
            <a:bodyPr lIns="0" tIns="0" rIns="0" bIns="0" anchor="ctr" anchorCtr="1"/>
            <a:lstStyle/>
            <a:p>
              <a:pPr algn="ctr"/>
              <a:r>
                <a:rPr lang="en-US" sz="2000">
                  <a:latin typeface="Franklin Gothic Medium" pitchFamily="34" charset="0"/>
                </a:rPr>
                <a:t>Cost leadership</a:t>
              </a:r>
            </a:p>
          </p:txBody>
        </p:sp>
        <p:sp>
          <p:nvSpPr>
            <p:cNvPr id="25607" name="AutoShape 6" descr="greenfill01"/>
            <p:cNvSpPr>
              <a:spLocks noChangeArrowheads="1"/>
            </p:cNvSpPr>
            <p:nvPr/>
          </p:nvSpPr>
          <p:spPr bwMode="auto">
            <a:xfrm>
              <a:off x="2218" y="2389"/>
              <a:ext cx="1326" cy="632"/>
            </a:xfrm>
            <a:prstGeom prst="roundRect">
              <a:avLst>
                <a:gd name="adj" fmla="val 7120"/>
              </a:avLst>
            </a:prstGeom>
            <a:blipFill dpi="0" rotWithShape="1">
              <a:blip r:embed="rId4" cstate="print"/>
              <a:srcRect/>
              <a:stretch>
                <a:fillRect/>
              </a:stretch>
            </a:blipFill>
            <a:ln w="57150" algn="ctr">
              <a:solidFill>
                <a:srgbClr val="65CD65"/>
              </a:solidFill>
              <a:round/>
              <a:headEnd/>
              <a:tailEnd/>
            </a:ln>
          </p:spPr>
          <p:txBody>
            <a:bodyPr lIns="0" tIns="0" rIns="0" bIns="0" anchor="ctr" anchorCtr="1"/>
            <a:lstStyle/>
            <a:p>
              <a:pPr algn="ctr"/>
              <a:r>
                <a:rPr lang="en-US" sz="2000">
                  <a:latin typeface="Franklin Gothic Medium" pitchFamily="34" charset="0"/>
                </a:rPr>
                <a:t>Differentiation</a:t>
              </a:r>
            </a:p>
          </p:txBody>
        </p:sp>
        <p:cxnSp>
          <p:nvCxnSpPr>
            <p:cNvPr id="25608" name="AutoShape 7"/>
            <p:cNvCxnSpPr>
              <a:cxnSpLocks noChangeShapeType="1"/>
              <a:stCxn id="25609" idx="2"/>
              <a:endCxn id="25606" idx="0"/>
            </p:cNvCxnSpPr>
            <p:nvPr/>
          </p:nvCxnSpPr>
          <p:spPr bwMode="auto">
            <a:xfrm rot="5400000">
              <a:off x="1830" y="1321"/>
              <a:ext cx="518" cy="1583"/>
            </a:xfrm>
            <a:prstGeom prst="bentConnector3">
              <a:avLst>
                <a:gd name="adj1" fmla="val 50000"/>
              </a:avLst>
            </a:prstGeom>
            <a:noFill/>
            <a:ln w="31750">
              <a:solidFill>
                <a:schemeClr val="tx1"/>
              </a:solidFill>
              <a:miter lim="800000"/>
              <a:headEnd/>
              <a:tailEnd type="stealth" w="lg" len="lg"/>
            </a:ln>
          </p:spPr>
        </p:cxnSp>
        <p:sp>
          <p:nvSpPr>
            <p:cNvPr id="25609" name="AutoShape 8"/>
            <p:cNvSpPr>
              <a:spLocks noChangeArrowheads="1"/>
            </p:cNvSpPr>
            <p:nvPr/>
          </p:nvSpPr>
          <p:spPr bwMode="auto">
            <a:xfrm>
              <a:off x="1786" y="1238"/>
              <a:ext cx="2188" cy="598"/>
            </a:xfrm>
            <a:prstGeom prst="roundRect">
              <a:avLst>
                <a:gd name="adj" fmla="val 12259"/>
              </a:avLst>
            </a:prstGeom>
            <a:gradFill rotWithShape="1">
              <a:gsLst>
                <a:gs pos="0">
                  <a:srgbClr val="EAD596"/>
                </a:gs>
                <a:gs pos="100000">
                  <a:srgbClr val="CC9900"/>
                </a:gs>
              </a:gsLst>
              <a:lin ang="5400000" scaled="1"/>
            </a:gradFill>
            <a:ln w="57150">
              <a:solidFill>
                <a:srgbClr val="CC9900"/>
              </a:solidFill>
              <a:round/>
              <a:headEnd/>
              <a:tailEnd/>
            </a:ln>
          </p:spPr>
          <p:txBody>
            <a:bodyPr lIns="0" tIns="0" rIns="0" bIns="0" anchor="ctr" anchorCtr="1"/>
            <a:lstStyle/>
            <a:p>
              <a:pPr algn="ctr"/>
              <a:r>
                <a:rPr lang="en-US" sz="2400">
                  <a:latin typeface="Franklin Gothic Medium" pitchFamily="34" charset="0"/>
                </a:rPr>
                <a:t>Business-Level</a:t>
              </a:r>
              <a:br>
                <a:rPr lang="en-US" sz="2400">
                  <a:latin typeface="Franklin Gothic Medium" pitchFamily="34" charset="0"/>
                </a:rPr>
              </a:br>
              <a:r>
                <a:rPr lang="en-US" sz="2400">
                  <a:latin typeface="Franklin Gothic Medium" pitchFamily="34" charset="0"/>
                </a:rPr>
                <a:t>Competitive Strategies</a:t>
              </a:r>
            </a:p>
          </p:txBody>
        </p:sp>
        <p:cxnSp>
          <p:nvCxnSpPr>
            <p:cNvPr id="25610" name="AutoShape 10"/>
            <p:cNvCxnSpPr>
              <a:cxnSpLocks noChangeShapeType="1"/>
              <a:stCxn id="25609" idx="2"/>
              <a:endCxn id="25607" idx="0"/>
            </p:cNvCxnSpPr>
            <p:nvPr/>
          </p:nvCxnSpPr>
          <p:spPr bwMode="auto">
            <a:xfrm rot="16200000" flipH="1">
              <a:off x="2622" y="2112"/>
              <a:ext cx="517" cy="1"/>
            </a:xfrm>
            <a:prstGeom prst="bentConnector3">
              <a:avLst>
                <a:gd name="adj1" fmla="val 49903"/>
              </a:avLst>
            </a:prstGeom>
            <a:noFill/>
            <a:ln w="31750">
              <a:solidFill>
                <a:schemeClr val="tx1"/>
              </a:solidFill>
              <a:miter lim="800000"/>
              <a:headEnd/>
              <a:tailEnd type="stealth" w="lg" len="lg"/>
            </a:ln>
          </p:spPr>
        </p:cxnSp>
        <p:sp>
          <p:nvSpPr>
            <p:cNvPr id="25611" name="AutoShape 11" descr="bluefill01"/>
            <p:cNvSpPr>
              <a:spLocks noChangeArrowheads="1"/>
            </p:cNvSpPr>
            <p:nvPr/>
          </p:nvSpPr>
          <p:spPr bwMode="auto">
            <a:xfrm>
              <a:off x="3800" y="2390"/>
              <a:ext cx="1326" cy="632"/>
            </a:xfrm>
            <a:prstGeom prst="roundRect">
              <a:avLst>
                <a:gd name="adj" fmla="val 7120"/>
              </a:avLst>
            </a:prstGeom>
            <a:blipFill dpi="0" rotWithShape="1">
              <a:blip r:embed="rId5" cstate="print"/>
              <a:srcRect/>
              <a:stretch>
                <a:fillRect/>
              </a:stretch>
            </a:blipFill>
            <a:ln w="57150" algn="ctr">
              <a:solidFill>
                <a:srgbClr val="7DC1FF"/>
              </a:solidFill>
              <a:round/>
              <a:headEnd/>
              <a:tailEnd/>
            </a:ln>
          </p:spPr>
          <p:txBody>
            <a:bodyPr lIns="0" tIns="0" rIns="0" bIns="0" anchor="ctr" anchorCtr="1"/>
            <a:lstStyle/>
            <a:p>
              <a:pPr algn="ctr"/>
              <a:r>
                <a:rPr lang="en-US" sz="2000">
                  <a:latin typeface="Franklin Gothic Medium" pitchFamily="34" charset="0"/>
                </a:rPr>
                <a:t>Focus/Niche</a:t>
              </a:r>
            </a:p>
          </p:txBody>
        </p:sp>
        <p:cxnSp>
          <p:nvCxnSpPr>
            <p:cNvPr id="25612" name="AutoShape 12"/>
            <p:cNvCxnSpPr>
              <a:cxnSpLocks noChangeShapeType="1"/>
              <a:stCxn id="25609" idx="2"/>
              <a:endCxn id="25611" idx="0"/>
            </p:cNvCxnSpPr>
            <p:nvPr/>
          </p:nvCxnSpPr>
          <p:spPr bwMode="auto">
            <a:xfrm rot="16200000" flipH="1">
              <a:off x="3413" y="1321"/>
              <a:ext cx="518" cy="1583"/>
            </a:xfrm>
            <a:prstGeom prst="bentConnector3">
              <a:avLst>
                <a:gd name="adj1" fmla="val 50000"/>
              </a:avLst>
            </a:prstGeom>
            <a:noFill/>
            <a:ln w="31750">
              <a:solidFill>
                <a:schemeClr val="tx1"/>
              </a:solidFill>
              <a:miter lim="800000"/>
              <a:headEnd/>
              <a:tailEnd type="stealth" w="lg" len="lg"/>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p:txBody>
          <a:bodyPr/>
          <a:lstStyle/>
          <a:p>
            <a:pPr>
              <a:defRPr/>
            </a:pPr>
            <a:r>
              <a:rPr lang="en-US" dirty="0" smtClean="0"/>
              <a:t>Copyright © 2011 Pearson Education, Inc. publishing as Prentice Hall</a:t>
            </a:r>
          </a:p>
        </p:txBody>
      </p:sp>
      <p:sp>
        <p:nvSpPr>
          <p:cNvPr id="6147" name="Slide Number Placeholder 2"/>
          <p:cNvSpPr>
            <a:spLocks noGrp="1"/>
          </p:cNvSpPr>
          <p:nvPr>
            <p:ph type="sldNum" sz="quarter" idx="11"/>
          </p:nvPr>
        </p:nvSpPr>
        <p:spPr>
          <a:noFill/>
        </p:spPr>
        <p:txBody>
          <a:bodyPr/>
          <a:lstStyle/>
          <a:p>
            <a:r>
              <a:rPr lang="en-US" smtClean="0"/>
              <a:t>3–</a:t>
            </a:r>
            <a:fld id="{2CE4206C-F0E6-412E-8E78-2BAC50452E82}" type="slidenum">
              <a:rPr lang="en-US" smtClean="0"/>
              <a:pPr/>
              <a:t>3</a:t>
            </a:fld>
            <a:endParaRPr lang="en-US" smtClean="0"/>
          </a:p>
        </p:txBody>
      </p:sp>
      <p:sp>
        <p:nvSpPr>
          <p:cNvPr id="2438146" name="Text Box 2"/>
          <p:cNvSpPr txBox="1">
            <a:spLocks noChangeArrowheads="1"/>
          </p:cNvSpPr>
          <p:nvPr/>
        </p:nvSpPr>
        <p:spPr bwMode="auto">
          <a:xfrm>
            <a:off x="457200" y="1020763"/>
            <a:ext cx="8229600" cy="3232150"/>
          </a:xfrm>
          <a:prstGeom prst="rect">
            <a:avLst/>
          </a:prstGeom>
          <a:noFill/>
          <a:ln w="9525">
            <a:noFill/>
            <a:miter lim="800000"/>
            <a:headEnd/>
            <a:tailEnd/>
          </a:ln>
          <a:effectLst/>
        </p:spPr>
        <p:txBody>
          <a:bodyPr>
            <a:spAutoFit/>
          </a:bodyPr>
          <a:lstStyle/>
          <a:p>
            <a:pPr marL="457200" indent="-457200">
              <a:spcBef>
                <a:spcPct val="30000"/>
              </a:spcBef>
              <a:buClr>
                <a:srgbClr val="3366CC"/>
              </a:buClr>
              <a:buFont typeface="Wingdings" pitchFamily="2" charset="2"/>
              <a:buAutoNum type="arabicPeriod" startAt="7"/>
              <a:defRPr/>
            </a:pPr>
            <a:r>
              <a:rPr lang="en-US" sz="2400" dirty="0">
                <a:effectLst>
                  <a:outerShdw blurRad="38100" dist="38100" dir="2700000" algn="tl">
                    <a:srgbClr val="C0C0C0"/>
                  </a:outerShdw>
                </a:effectLst>
                <a:cs typeface="+mn-cs"/>
              </a:rPr>
              <a:t>Define strategic human resource management and give an example of strategic human resource management in practice.</a:t>
            </a:r>
          </a:p>
          <a:p>
            <a:pPr marL="457200" indent="-457200">
              <a:spcBef>
                <a:spcPct val="30000"/>
              </a:spcBef>
              <a:buClr>
                <a:srgbClr val="3366CC"/>
              </a:buClr>
              <a:buFont typeface="Wingdings" pitchFamily="2" charset="2"/>
              <a:buAutoNum type="arabicPeriod" startAt="7"/>
              <a:defRPr/>
            </a:pPr>
            <a:r>
              <a:rPr lang="en-US" sz="2400" dirty="0">
                <a:effectLst>
                  <a:outerShdw blurRad="38100" dist="38100" dir="2700000" algn="tl">
                    <a:srgbClr val="C0C0C0"/>
                  </a:outerShdw>
                </a:effectLst>
                <a:cs typeface="+mn-cs"/>
              </a:rPr>
              <a:t>Briefly describe three important strategic human resource management tools.</a:t>
            </a:r>
          </a:p>
          <a:p>
            <a:pPr marL="457200" indent="-457200">
              <a:spcBef>
                <a:spcPct val="30000"/>
              </a:spcBef>
              <a:buClr>
                <a:srgbClr val="3366CC"/>
              </a:buClr>
              <a:buFont typeface="Wingdings" pitchFamily="2" charset="2"/>
              <a:buAutoNum type="arabicPeriod" startAt="7"/>
              <a:defRPr/>
            </a:pPr>
            <a:r>
              <a:rPr lang="en-US" sz="2400" dirty="0">
                <a:effectLst>
                  <a:outerShdw blurRad="38100" dist="38100" dir="2700000" algn="tl">
                    <a:srgbClr val="C0C0C0"/>
                  </a:outerShdw>
                </a:effectLst>
                <a:cs typeface="+mn-cs"/>
              </a:rPr>
              <a:t>Explain with examples why metrics are essential for identifying and creating high-performance human resource policies and practices.</a:t>
            </a:r>
          </a:p>
        </p:txBody>
      </p:sp>
      <p:sp>
        <p:nvSpPr>
          <p:cNvPr id="2438147" name="Text Box 3"/>
          <p:cNvSpPr txBox="1">
            <a:spLocks noChangeArrowheads="1"/>
          </p:cNvSpPr>
          <p:nvPr/>
        </p:nvSpPr>
        <p:spPr bwMode="auto">
          <a:xfrm>
            <a:off x="366713" y="320675"/>
            <a:ext cx="7862887" cy="579438"/>
          </a:xfrm>
          <a:prstGeom prst="rect">
            <a:avLst/>
          </a:prstGeom>
          <a:noFill/>
          <a:ln w="9525">
            <a:noFill/>
            <a:miter lim="800000"/>
            <a:headEnd/>
            <a:tailEnd/>
          </a:ln>
          <a:effectLst/>
        </p:spPr>
        <p:txBody>
          <a:bodyPr>
            <a:spAutoFit/>
          </a:bodyPr>
          <a:lstStyle/>
          <a:p>
            <a:pPr>
              <a:spcBef>
                <a:spcPct val="50000"/>
              </a:spcBef>
              <a:defRPr/>
            </a:pPr>
            <a:r>
              <a:rPr lang="en-US" sz="3200" dirty="0">
                <a:solidFill>
                  <a:srgbClr val="3366CC"/>
                </a:solidFill>
                <a:effectLst>
                  <a:outerShdw blurRad="38100" dist="38100" dir="2700000" algn="tl">
                    <a:srgbClr val="C0C0C0"/>
                  </a:outerShdw>
                </a:effectLst>
                <a:latin typeface="Verdana" pitchFamily="34" charset="0"/>
              </a:rPr>
              <a:t>LEARNING OUTCOMES (cont’d)</a:t>
            </a:r>
            <a:endParaRPr lang="en-US" sz="2200" i="1" dirty="0">
              <a:solidFill>
                <a:srgbClr val="3366CC"/>
              </a:solidFill>
              <a:effectLst>
                <a:outerShdw blurRad="38100" dist="38100" dir="2700000" algn="tl">
                  <a:srgbClr val="C0C0C0"/>
                </a:outerShdw>
              </a:effectLst>
              <a:latin typeface="Verdana" pitchFamily="34" charset="0"/>
            </a:endParaRPr>
          </a:p>
        </p:txBody>
      </p:sp>
    </p:spTree>
  </p:cSld>
  <p:clrMapOvr>
    <a:masterClrMapping/>
  </p:clrMapOvr>
  <p:transition advTm="19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8146">
                                            <p:txEl>
                                              <p:pRg st="0" end="0"/>
                                            </p:txEl>
                                          </p:spTgt>
                                        </p:tgtEl>
                                        <p:attrNameLst>
                                          <p:attrName>style.visibility</p:attrName>
                                        </p:attrNameLst>
                                      </p:cBhvr>
                                      <p:to>
                                        <p:strVal val="visible"/>
                                      </p:to>
                                    </p:set>
                                    <p:animEffect transition="in" filter="wipe(left)">
                                      <p:cBhvr>
                                        <p:cTn id="7" dur="500"/>
                                        <p:tgtEl>
                                          <p:spTgt spid="2438146">
                                            <p:txEl>
                                              <p:pRg st="0" end="0"/>
                                            </p:txEl>
                                          </p:spTgt>
                                        </p:tgtEl>
                                      </p:cBhvr>
                                    </p:animEffect>
                                  </p:childTnLst>
                                  <p:subTnLst>
                                    <p:animClr>
                                      <p:cBhvr override="childStyle">
                                        <p:cTn dur="1" fill="hold" display="0" masterRel="nextClick" afterEffect="1"/>
                                        <p:tgtEl>
                                          <p:spTgt spid="2438146">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8146">
                                            <p:txEl>
                                              <p:pRg st="1" end="1"/>
                                            </p:txEl>
                                          </p:spTgt>
                                        </p:tgtEl>
                                        <p:attrNameLst>
                                          <p:attrName>style.visibility</p:attrName>
                                        </p:attrNameLst>
                                      </p:cBhvr>
                                      <p:to>
                                        <p:strVal val="visible"/>
                                      </p:to>
                                    </p:set>
                                    <p:animEffect transition="in" filter="wipe(left)">
                                      <p:cBhvr>
                                        <p:cTn id="12" dur="500"/>
                                        <p:tgtEl>
                                          <p:spTgt spid="2438146">
                                            <p:txEl>
                                              <p:pRg st="1" end="1"/>
                                            </p:txEl>
                                          </p:spTgt>
                                        </p:tgtEl>
                                      </p:cBhvr>
                                    </p:animEffect>
                                  </p:childTnLst>
                                  <p:subTnLst>
                                    <p:animClr>
                                      <p:cBhvr override="childStyle">
                                        <p:cTn dur="1" fill="hold" display="0" masterRel="nextClick" afterEffect="1"/>
                                        <p:tgtEl>
                                          <p:spTgt spid="2438146">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8146">
                                            <p:txEl>
                                              <p:pRg st="2" end="2"/>
                                            </p:txEl>
                                          </p:spTgt>
                                        </p:tgtEl>
                                        <p:attrNameLst>
                                          <p:attrName>style.visibility</p:attrName>
                                        </p:attrNameLst>
                                      </p:cBhvr>
                                      <p:to>
                                        <p:strVal val="visible"/>
                                      </p:to>
                                    </p:set>
                                    <p:animEffect transition="in" filter="wipe(left)">
                                      <p:cBhvr>
                                        <p:cTn id="17" dur="500"/>
                                        <p:tgtEl>
                                          <p:spTgt spid="2438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814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p:txBody>
          <a:bodyPr/>
          <a:lstStyle/>
          <a:p>
            <a:pPr>
              <a:defRPr/>
            </a:pPr>
            <a:r>
              <a:rPr lang="en-US" dirty="0" smtClean="0"/>
              <a:t>Copyright © 2011 Pearson Education, Inc. publishing as Prentice Hall</a:t>
            </a:r>
          </a:p>
        </p:txBody>
      </p:sp>
      <p:sp>
        <p:nvSpPr>
          <p:cNvPr id="7171" name="Slide Number Placeholder 4"/>
          <p:cNvSpPr>
            <a:spLocks noGrp="1"/>
          </p:cNvSpPr>
          <p:nvPr>
            <p:ph type="sldNum" sz="quarter" idx="11"/>
          </p:nvPr>
        </p:nvSpPr>
        <p:spPr>
          <a:noFill/>
        </p:spPr>
        <p:txBody>
          <a:bodyPr/>
          <a:lstStyle/>
          <a:p>
            <a:r>
              <a:rPr lang="en-US" smtClean="0"/>
              <a:t>3–</a:t>
            </a:r>
            <a:fld id="{C68BC78D-AA93-46D4-B0B5-3766864FF7F2}" type="slidenum">
              <a:rPr lang="en-US" smtClean="0"/>
              <a:pPr/>
              <a:t>4</a:t>
            </a:fld>
            <a:endParaRPr lang="en-US" smtClean="0"/>
          </a:p>
        </p:txBody>
      </p:sp>
      <p:sp>
        <p:nvSpPr>
          <p:cNvPr id="2514946" name="Rectangle 2"/>
          <p:cNvSpPr>
            <a:spLocks noGrp="1" noChangeArrowheads="1"/>
          </p:cNvSpPr>
          <p:nvPr>
            <p:ph type="title"/>
          </p:nvPr>
        </p:nvSpPr>
        <p:spPr>
          <a:xfrm>
            <a:off x="365125" y="366713"/>
            <a:ext cx="8413750" cy="1112837"/>
          </a:xfrm>
        </p:spPr>
        <p:txBody>
          <a:bodyPr>
            <a:normAutofit fontScale="90000"/>
          </a:bodyPr>
          <a:lstStyle/>
          <a:p>
            <a:pPr eaLnBrk="1" hangingPunct="1">
              <a:defRPr/>
            </a:pPr>
            <a:r>
              <a:rPr lang="en-US" dirty="0" smtClean="0"/>
              <a:t>Why Strategic Planning Is Important</a:t>
            </a:r>
            <a:br>
              <a:rPr lang="en-US" dirty="0" smtClean="0"/>
            </a:br>
            <a:r>
              <a:rPr lang="en-US" dirty="0" smtClean="0"/>
              <a:t>To All Managers</a:t>
            </a:r>
          </a:p>
        </p:txBody>
      </p:sp>
      <p:sp>
        <p:nvSpPr>
          <p:cNvPr id="2514947" name="Rectangle 3"/>
          <p:cNvSpPr>
            <a:spLocks noGrp="1" noChangeArrowheads="1"/>
          </p:cNvSpPr>
          <p:nvPr>
            <p:ph type="body" idx="1"/>
          </p:nvPr>
        </p:nvSpPr>
        <p:spPr>
          <a:xfrm>
            <a:off x="525463" y="1600200"/>
            <a:ext cx="8102600" cy="4662488"/>
          </a:xfrm>
        </p:spPr>
        <p:txBody>
          <a:bodyPr/>
          <a:lstStyle/>
          <a:p>
            <a:pPr eaLnBrk="1" hangingPunct="1">
              <a:defRPr/>
            </a:pPr>
            <a:r>
              <a:rPr lang="en-US" dirty="0" smtClean="0"/>
              <a:t>The firm’s strategic plan guides much of what is done by all to accomplish organizational goals.</a:t>
            </a:r>
          </a:p>
          <a:p>
            <a:pPr eaLnBrk="1" hangingPunct="1">
              <a:defRPr/>
            </a:pPr>
            <a:r>
              <a:rPr lang="en-US" dirty="0" smtClean="0"/>
              <a:t>Decisions made by managers depend on the goals set at each organizational level in support of higher level goals.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p:txBody>
          <a:bodyPr/>
          <a:lstStyle/>
          <a:p>
            <a:pPr>
              <a:defRPr/>
            </a:pPr>
            <a:r>
              <a:rPr lang="en-US" dirty="0" smtClean="0"/>
              <a:t>Copyright © 2011 Pearson Education, Inc. publishing as Prentice Hall</a:t>
            </a:r>
          </a:p>
        </p:txBody>
      </p:sp>
      <p:sp>
        <p:nvSpPr>
          <p:cNvPr id="8195" name="Slide Number Placeholder 2"/>
          <p:cNvSpPr>
            <a:spLocks noGrp="1"/>
          </p:cNvSpPr>
          <p:nvPr>
            <p:ph type="sldNum" sz="quarter" idx="11"/>
          </p:nvPr>
        </p:nvSpPr>
        <p:spPr>
          <a:noFill/>
        </p:spPr>
        <p:txBody>
          <a:bodyPr/>
          <a:lstStyle/>
          <a:p>
            <a:r>
              <a:rPr lang="en-US" smtClean="0"/>
              <a:t>3–</a:t>
            </a:r>
            <a:fld id="{11947801-5AAF-4E8F-AB1E-5EE0BBB32B3B}" type="slidenum">
              <a:rPr lang="en-US" smtClean="0"/>
              <a:pPr/>
              <a:t>5</a:t>
            </a:fld>
            <a:endParaRPr lang="en-US" smtClean="0"/>
          </a:p>
        </p:txBody>
      </p:sp>
      <p:sp>
        <p:nvSpPr>
          <p:cNvPr id="8196" name="Line 4"/>
          <p:cNvSpPr>
            <a:spLocks noChangeShapeType="1"/>
          </p:cNvSpPr>
          <p:nvPr/>
        </p:nvSpPr>
        <p:spPr bwMode="auto">
          <a:xfrm>
            <a:off x="582613" y="685800"/>
            <a:ext cx="7954962" cy="0"/>
          </a:xfrm>
          <a:prstGeom prst="line">
            <a:avLst/>
          </a:prstGeom>
          <a:noFill/>
          <a:ln w="28575">
            <a:solidFill>
              <a:srgbClr val="3366CC"/>
            </a:solidFill>
            <a:round/>
            <a:headEnd/>
            <a:tailEnd/>
          </a:ln>
        </p:spPr>
        <p:txBody>
          <a:bodyPr wrap="none"/>
          <a:lstStyle/>
          <a:p>
            <a:endParaRPr lang="en-GB"/>
          </a:p>
        </p:txBody>
      </p:sp>
      <p:sp>
        <p:nvSpPr>
          <p:cNvPr id="8197" name="Text Box 5"/>
          <p:cNvSpPr txBox="1">
            <a:spLocks noChangeArrowheads="1"/>
          </p:cNvSpPr>
          <p:nvPr/>
        </p:nvSpPr>
        <p:spPr bwMode="auto">
          <a:xfrm>
            <a:off x="490538" y="315913"/>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a:solidFill>
                  <a:srgbClr val="3366CC"/>
                </a:solidFill>
              </a:rPr>
              <a:t>FIGURE 3</a:t>
            </a:r>
            <a:r>
              <a:rPr lang="en-US" sz="1600" b="1">
                <a:solidFill>
                  <a:srgbClr val="3366CC"/>
                </a:solidFill>
                <a:cs typeface="Arial" pitchFamily="34" charset="0"/>
              </a:rPr>
              <a:t>–1</a:t>
            </a:r>
            <a:r>
              <a:rPr lang="en-US" sz="1600">
                <a:cs typeface="Arial" pitchFamily="34" charset="0"/>
              </a:rPr>
              <a:t>	Sample Hierarchy of Goals Diagram for a Company</a:t>
            </a:r>
          </a:p>
        </p:txBody>
      </p:sp>
      <p:pic>
        <p:nvPicPr>
          <p:cNvPr id="2446342" name="Picture 6" descr="0301"/>
          <p:cNvPicPr>
            <a:picLocks noChangeAspect="1" noChangeArrowheads="1"/>
          </p:cNvPicPr>
          <p:nvPr/>
        </p:nvPicPr>
        <p:blipFill>
          <a:blip r:embed="rId3" cstate="print"/>
          <a:srcRect/>
          <a:stretch>
            <a:fillRect/>
          </a:stretch>
        </p:blipFill>
        <p:spPr bwMode="auto">
          <a:xfrm>
            <a:off x="549275" y="1408113"/>
            <a:ext cx="8045450" cy="39973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46342"/>
                                        </p:tgtEl>
                                        <p:attrNameLst>
                                          <p:attrName>style.visibility</p:attrName>
                                        </p:attrNameLst>
                                      </p:cBhvr>
                                      <p:to>
                                        <p:strVal val="visible"/>
                                      </p:to>
                                    </p:set>
                                    <p:animEffect transition="in" filter="wipe(up)">
                                      <p:cBhvr>
                                        <p:cTn id="7" dur="1000"/>
                                        <p:tgtEl>
                                          <p:spTgt spid="2446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p:txBody>
          <a:bodyPr/>
          <a:lstStyle/>
          <a:p>
            <a:pPr>
              <a:defRPr/>
            </a:pPr>
            <a:r>
              <a:rPr lang="en-US" dirty="0" smtClean="0"/>
              <a:t>Copyright © 2011 Pearson Education, Inc. publishing as Prentice Hall</a:t>
            </a:r>
          </a:p>
        </p:txBody>
      </p:sp>
      <p:sp>
        <p:nvSpPr>
          <p:cNvPr id="9219" name="Slide Number Placeholder 3"/>
          <p:cNvSpPr>
            <a:spLocks noGrp="1"/>
          </p:cNvSpPr>
          <p:nvPr>
            <p:ph type="sldNum" sz="quarter" idx="11"/>
          </p:nvPr>
        </p:nvSpPr>
        <p:spPr>
          <a:noFill/>
        </p:spPr>
        <p:txBody>
          <a:bodyPr/>
          <a:lstStyle/>
          <a:p>
            <a:r>
              <a:rPr lang="en-US" smtClean="0"/>
              <a:t>3–</a:t>
            </a:r>
            <a:fld id="{89C612E0-742D-4CE9-95E4-5D75D19D2EE0}" type="slidenum">
              <a:rPr lang="en-US" smtClean="0"/>
              <a:pPr/>
              <a:t>6</a:t>
            </a:fld>
            <a:endParaRPr lang="en-US" smtClean="0"/>
          </a:p>
        </p:txBody>
      </p:sp>
      <p:sp>
        <p:nvSpPr>
          <p:cNvPr id="2516994" name="Rectangle 2"/>
          <p:cNvSpPr>
            <a:spLocks noGrp="1" noChangeArrowheads="1"/>
          </p:cNvSpPr>
          <p:nvPr>
            <p:ph type="title"/>
          </p:nvPr>
        </p:nvSpPr>
        <p:spPr/>
        <p:txBody>
          <a:bodyPr>
            <a:normAutofit fontScale="90000"/>
          </a:bodyPr>
          <a:lstStyle/>
          <a:p>
            <a:pPr eaLnBrk="1" hangingPunct="1">
              <a:defRPr/>
            </a:pPr>
            <a:r>
              <a:rPr lang="en-US" dirty="0" smtClean="0"/>
              <a:t>Fundamentals of Management Planning</a:t>
            </a:r>
          </a:p>
        </p:txBody>
      </p:sp>
      <p:grpSp>
        <p:nvGrpSpPr>
          <p:cNvPr id="2" name="Group 3"/>
          <p:cNvGrpSpPr>
            <a:grpSpLocks/>
          </p:cNvGrpSpPr>
          <p:nvPr/>
        </p:nvGrpSpPr>
        <p:grpSpPr bwMode="auto">
          <a:xfrm>
            <a:off x="1493838" y="1638300"/>
            <a:ext cx="966787" cy="1044575"/>
            <a:chOff x="576" y="1008"/>
            <a:chExt cx="403" cy="658"/>
          </a:xfrm>
        </p:grpSpPr>
        <p:sp>
          <p:nvSpPr>
            <p:cNvPr id="9240" name="Freeform 4"/>
            <p:cNvSpPr>
              <a:spLocks/>
            </p:cNvSpPr>
            <p:nvPr/>
          </p:nvSpPr>
          <p:spPr bwMode="blackWhite">
            <a:xfrm>
              <a:off x="576" y="1008"/>
              <a:ext cx="403" cy="573"/>
            </a:xfrm>
            <a:custGeom>
              <a:avLst/>
              <a:gdLst>
                <a:gd name="T0" fmla="*/ 0 w 480"/>
                <a:gd name="T1" fmla="*/ 0 h 528"/>
                <a:gd name="T2" fmla="*/ 0 w 480"/>
                <a:gd name="T3" fmla="*/ 573 h 528"/>
                <a:gd name="T4" fmla="*/ 403 w 480"/>
                <a:gd name="T5" fmla="*/ 573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9241" name="Oval 5" descr="bluefill01"/>
            <p:cNvSpPr>
              <a:spLocks noChangeArrowheads="1"/>
            </p:cNvSpPr>
            <p:nvPr/>
          </p:nvSpPr>
          <p:spPr bwMode="auto">
            <a:xfrm>
              <a:off x="634" y="1494"/>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1</a:t>
              </a:r>
            </a:p>
          </p:txBody>
        </p:sp>
      </p:grpSp>
      <p:grpSp>
        <p:nvGrpSpPr>
          <p:cNvPr id="3" name="Group 6"/>
          <p:cNvGrpSpPr>
            <a:grpSpLocks/>
          </p:cNvGrpSpPr>
          <p:nvPr/>
        </p:nvGrpSpPr>
        <p:grpSpPr bwMode="auto">
          <a:xfrm>
            <a:off x="1493838" y="2241550"/>
            <a:ext cx="966787" cy="1044575"/>
            <a:chOff x="581" y="1757"/>
            <a:chExt cx="403" cy="658"/>
          </a:xfrm>
        </p:grpSpPr>
        <p:sp>
          <p:nvSpPr>
            <p:cNvPr id="9238" name="Freeform 7"/>
            <p:cNvSpPr>
              <a:spLocks/>
            </p:cNvSpPr>
            <p:nvPr/>
          </p:nvSpPr>
          <p:spPr bwMode="blackWhite">
            <a:xfrm>
              <a:off x="581" y="1757"/>
              <a:ext cx="403" cy="573"/>
            </a:xfrm>
            <a:custGeom>
              <a:avLst/>
              <a:gdLst>
                <a:gd name="T0" fmla="*/ 0 w 480"/>
                <a:gd name="T1" fmla="*/ 0 h 528"/>
                <a:gd name="T2" fmla="*/ 0 w 480"/>
                <a:gd name="T3" fmla="*/ 573 h 528"/>
                <a:gd name="T4" fmla="*/ 403 w 480"/>
                <a:gd name="T5" fmla="*/ 573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9239" name="Oval 8" descr="bluefill01"/>
            <p:cNvSpPr>
              <a:spLocks noChangeArrowheads="1"/>
            </p:cNvSpPr>
            <p:nvPr/>
          </p:nvSpPr>
          <p:spPr bwMode="auto">
            <a:xfrm>
              <a:off x="639" y="2243"/>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2</a:t>
              </a:r>
            </a:p>
          </p:txBody>
        </p:sp>
      </p:grpSp>
      <p:grpSp>
        <p:nvGrpSpPr>
          <p:cNvPr id="4" name="Group 9"/>
          <p:cNvGrpSpPr>
            <a:grpSpLocks/>
          </p:cNvGrpSpPr>
          <p:nvPr/>
        </p:nvGrpSpPr>
        <p:grpSpPr bwMode="auto">
          <a:xfrm>
            <a:off x="1493838" y="2152650"/>
            <a:ext cx="966787" cy="1725613"/>
            <a:chOff x="581" y="2045"/>
            <a:chExt cx="403" cy="1037"/>
          </a:xfrm>
        </p:grpSpPr>
        <p:sp>
          <p:nvSpPr>
            <p:cNvPr id="9236" name="Freeform 10"/>
            <p:cNvSpPr>
              <a:spLocks/>
            </p:cNvSpPr>
            <p:nvPr/>
          </p:nvSpPr>
          <p:spPr bwMode="blackWhite">
            <a:xfrm>
              <a:off x="581" y="2045"/>
              <a:ext cx="403" cy="952"/>
            </a:xfrm>
            <a:custGeom>
              <a:avLst/>
              <a:gdLst>
                <a:gd name="T0" fmla="*/ 0 w 480"/>
                <a:gd name="T1" fmla="*/ 0 h 528"/>
                <a:gd name="T2" fmla="*/ 0 w 480"/>
                <a:gd name="T3" fmla="*/ 952 h 528"/>
                <a:gd name="T4" fmla="*/ 403 w 480"/>
                <a:gd name="T5" fmla="*/ 952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9237" name="Oval 11" descr="bluefill01"/>
            <p:cNvSpPr>
              <a:spLocks noChangeArrowheads="1"/>
            </p:cNvSpPr>
            <p:nvPr/>
          </p:nvSpPr>
          <p:spPr bwMode="auto">
            <a:xfrm>
              <a:off x="639" y="2910"/>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3</a:t>
              </a:r>
            </a:p>
          </p:txBody>
        </p:sp>
      </p:grpSp>
      <p:grpSp>
        <p:nvGrpSpPr>
          <p:cNvPr id="5" name="Group 12"/>
          <p:cNvGrpSpPr>
            <a:grpSpLocks/>
          </p:cNvGrpSpPr>
          <p:nvPr/>
        </p:nvGrpSpPr>
        <p:grpSpPr bwMode="auto">
          <a:xfrm>
            <a:off x="1493838" y="2744788"/>
            <a:ext cx="966787" cy="1725612"/>
            <a:chOff x="581" y="2045"/>
            <a:chExt cx="403" cy="1037"/>
          </a:xfrm>
        </p:grpSpPr>
        <p:sp>
          <p:nvSpPr>
            <p:cNvPr id="9234" name="Freeform 13"/>
            <p:cNvSpPr>
              <a:spLocks/>
            </p:cNvSpPr>
            <p:nvPr/>
          </p:nvSpPr>
          <p:spPr bwMode="blackWhite">
            <a:xfrm>
              <a:off x="581" y="2045"/>
              <a:ext cx="403" cy="952"/>
            </a:xfrm>
            <a:custGeom>
              <a:avLst/>
              <a:gdLst>
                <a:gd name="T0" fmla="*/ 0 w 480"/>
                <a:gd name="T1" fmla="*/ 0 h 528"/>
                <a:gd name="T2" fmla="*/ 0 w 480"/>
                <a:gd name="T3" fmla="*/ 952 h 528"/>
                <a:gd name="T4" fmla="*/ 403 w 480"/>
                <a:gd name="T5" fmla="*/ 952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9235" name="Oval 14" descr="bluefill01"/>
            <p:cNvSpPr>
              <a:spLocks noChangeArrowheads="1"/>
            </p:cNvSpPr>
            <p:nvPr/>
          </p:nvSpPr>
          <p:spPr bwMode="auto">
            <a:xfrm>
              <a:off x="639" y="2910"/>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4</a:t>
              </a:r>
            </a:p>
          </p:txBody>
        </p:sp>
      </p:grpSp>
      <p:grpSp>
        <p:nvGrpSpPr>
          <p:cNvPr id="6" name="Group 15"/>
          <p:cNvGrpSpPr>
            <a:grpSpLocks/>
          </p:cNvGrpSpPr>
          <p:nvPr/>
        </p:nvGrpSpPr>
        <p:grpSpPr bwMode="auto">
          <a:xfrm>
            <a:off x="1493838" y="3336925"/>
            <a:ext cx="966787" cy="1725613"/>
            <a:chOff x="581" y="2045"/>
            <a:chExt cx="403" cy="1037"/>
          </a:xfrm>
        </p:grpSpPr>
        <p:sp>
          <p:nvSpPr>
            <p:cNvPr id="9232" name="Freeform 16"/>
            <p:cNvSpPr>
              <a:spLocks/>
            </p:cNvSpPr>
            <p:nvPr/>
          </p:nvSpPr>
          <p:spPr bwMode="blackWhite">
            <a:xfrm>
              <a:off x="581" y="2045"/>
              <a:ext cx="403" cy="952"/>
            </a:xfrm>
            <a:custGeom>
              <a:avLst/>
              <a:gdLst>
                <a:gd name="T0" fmla="*/ 0 w 480"/>
                <a:gd name="T1" fmla="*/ 0 h 528"/>
                <a:gd name="T2" fmla="*/ 0 w 480"/>
                <a:gd name="T3" fmla="*/ 952 h 528"/>
                <a:gd name="T4" fmla="*/ 403 w 480"/>
                <a:gd name="T5" fmla="*/ 952 h 528"/>
                <a:gd name="T6" fmla="*/ 0 60000 65536"/>
                <a:gd name="T7" fmla="*/ 0 60000 65536"/>
                <a:gd name="T8" fmla="*/ 0 60000 65536"/>
                <a:gd name="T9" fmla="*/ 0 w 480"/>
                <a:gd name="T10" fmla="*/ 0 h 528"/>
                <a:gd name="T11" fmla="*/ 480 w 480"/>
                <a:gd name="T12" fmla="*/ 528 h 528"/>
              </a:gdLst>
              <a:ahLst/>
              <a:cxnLst>
                <a:cxn ang="T6">
                  <a:pos x="T0" y="T1"/>
                </a:cxn>
                <a:cxn ang="T7">
                  <a:pos x="T2" y="T3"/>
                </a:cxn>
                <a:cxn ang="T8">
                  <a:pos x="T4" y="T5"/>
                </a:cxn>
              </a:cxnLst>
              <a:rect l="T9" t="T10" r="T11" b="T12"/>
              <a:pathLst>
                <a:path w="480" h="528">
                  <a:moveTo>
                    <a:pt x="0" y="0"/>
                  </a:moveTo>
                  <a:lnTo>
                    <a:pt x="0" y="528"/>
                  </a:lnTo>
                  <a:lnTo>
                    <a:pt x="480" y="528"/>
                  </a:lnTo>
                </a:path>
              </a:pathLst>
            </a:custGeom>
            <a:noFill/>
            <a:ln w="57150" cap="flat" cmpd="sng">
              <a:solidFill>
                <a:srgbClr val="006699"/>
              </a:solidFill>
              <a:prstDash val="solid"/>
              <a:round/>
              <a:headEnd type="none" w="med" len="med"/>
              <a:tailEnd type="stealth" w="med" len="med"/>
            </a:ln>
          </p:spPr>
          <p:txBody>
            <a:bodyPr wrap="none" anchor="ctr"/>
            <a:lstStyle/>
            <a:p>
              <a:endParaRPr lang="en-GB"/>
            </a:p>
          </p:txBody>
        </p:sp>
        <p:sp>
          <p:nvSpPr>
            <p:cNvPr id="9233" name="Oval 17" descr="bluefill01"/>
            <p:cNvSpPr>
              <a:spLocks noChangeArrowheads="1"/>
            </p:cNvSpPr>
            <p:nvPr/>
          </p:nvSpPr>
          <p:spPr bwMode="auto">
            <a:xfrm>
              <a:off x="639" y="2910"/>
              <a:ext cx="172" cy="172"/>
            </a:xfrm>
            <a:prstGeom prst="ellipse">
              <a:avLst/>
            </a:prstGeom>
            <a:blipFill dpi="0" rotWithShape="1">
              <a:blip r:embed="rId3" cstate="print"/>
              <a:srcRect/>
              <a:stretch>
                <a:fillRect/>
              </a:stretch>
            </a:blipFill>
            <a:ln w="28575">
              <a:solidFill>
                <a:srgbClr val="006699"/>
              </a:solidFill>
              <a:round/>
              <a:headEnd/>
              <a:tailEnd/>
            </a:ln>
          </p:spPr>
          <p:txBody>
            <a:bodyPr wrap="none" anchor="ctr"/>
            <a:lstStyle/>
            <a:p>
              <a:pPr algn="ctr"/>
              <a:r>
                <a:rPr lang="en-US" sz="1600" b="1"/>
                <a:t>5</a:t>
              </a:r>
            </a:p>
          </p:txBody>
        </p:sp>
      </p:grpSp>
      <p:sp>
        <p:nvSpPr>
          <p:cNvPr id="2517010" name="AutoShape 18" descr="bluefill01"/>
          <p:cNvSpPr>
            <a:spLocks noChangeArrowheads="1"/>
          </p:cNvSpPr>
          <p:nvPr/>
        </p:nvSpPr>
        <p:spPr bwMode="auto">
          <a:xfrm>
            <a:off x="1098550" y="1417638"/>
            <a:ext cx="3473450" cy="498475"/>
          </a:xfrm>
          <a:prstGeom prst="roundRect">
            <a:avLst>
              <a:gd name="adj" fmla="val 16667"/>
            </a:avLst>
          </a:prstGeom>
          <a:blipFill dpi="0" rotWithShape="1">
            <a:blip r:embed="rId3" cstate="print"/>
            <a:srcRect/>
            <a:stretch>
              <a:fillRect/>
            </a:stretch>
          </a:blipFill>
          <a:ln w="57150" algn="ctr">
            <a:solidFill>
              <a:srgbClr val="7DC1FF"/>
            </a:solidFill>
            <a:round/>
            <a:headEnd/>
            <a:tailEnd/>
          </a:ln>
        </p:spPr>
        <p:txBody>
          <a:bodyPr lIns="0" tIns="0" rIns="0" bIns="0" anchor="ctr" anchorCtr="1"/>
          <a:lstStyle/>
          <a:p>
            <a:pPr algn="ctr"/>
            <a:r>
              <a:rPr lang="en-US" sz="2400">
                <a:latin typeface="Franklin Gothic Medium" pitchFamily="34" charset="0"/>
              </a:rPr>
              <a:t>The Planning Process</a:t>
            </a:r>
          </a:p>
        </p:txBody>
      </p:sp>
      <p:sp>
        <p:nvSpPr>
          <p:cNvPr id="2517011" name="Rectangle 19"/>
          <p:cNvSpPr>
            <a:spLocks noChangeArrowheads="1"/>
          </p:cNvSpPr>
          <p:nvPr/>
        </p:nvSpPr>
        <p:spPr bwMode="blackWhite">
          <a:xfrm>
            <a:off x="2478088" y="2921000"/>
            <a:ext cx="5111750" cy="428625"/>
          </a:xfrm>
          <a:prstGeom prst="rect">
            <a:avLst/>
          </a:prstGeom>
          <a:noFill/>
          <a:ln w="3175" algn="ctr">
            <a:noFill/>
            <a:miter lim="800000"/>
            <a:headEnd/>
            <a:tailEnd/>
          </a:ln>
        </p:spPr>
        <p:txBody>
          <a:bodyPr anchor="ctr"/>
          <a:lstStyle/>
          <a:p>
            <a:pPr>
              <a:spcBef>
                <a:spcPct val="50000"/>
              </a:spcBef>
            </a:pPr>
            <a:r>
              <a:rPr lang="en-US" sz="2000"/>
              <a:t>Make forecasts and check assumptions.</a:t>
            </a:r>
          </a:p>
        </p:txBody>
      </p:sp>
      <p:sp>
        <p:nvSpPr>
          <p:cNvPr id="2517012" name="Rectangle 20"/>
          <p:cNvSpPr>
            <a:spLocks noChangeArrowheads="1"/>
          </p:cNvSpPr>
          <p:nvPr/>
        </p:nvSpPr>
        <p:spPr bwMode="blackWhite">
          <a:xfrm>
            <a:off x="2478088" y="2349500"/>
            <a:ext cx="2551112" cy="385763"/>
          </a:xfrm>
          <a:prstGeom prst="rect">
            <a:avLst/>
          </a:prstGeom>
          <a:noFill/>
          <a:ln w="3175" algn="ctr">
            <a:noFill/>
            <a:miter lim="800000"/>
            <a:headEnd/>
            <a:tailEnd/>
          </a:ln>
        </p:spPr>
        <p:txBody>
          <a:bodyPr anchor="ctr"/>
          <a:lstStyle/>
          <a:p>
            <a:pPr>
              <a:spcBef>
                <a:spcPct val="50000"/>
              </a:spcBef>
            </a:pPr>
            <a:r>
              <a:rPr lang="en-US" sz="2000"/>
              <a:t>Set an objective.</a:t>
            </a:r>
          </a:p>
        </p:txBody>
      </p:sp>
      <p:sp>
        <p:nvSpPr>
          <p:cNvPr id="2517013" name="Rectangle 21"/>
          <p:cNvSpPr>
            <a:spLocks noChangeArrowheads="1"/>
          </p:cNvSpPr>
          <p:nvPr/>
        </p:nvSpPr>
        <p:spPr bwMode="blackWhite">
          <a:xfrm>
            <a:off x="2478088" y="3524250"/>
            <a:ext cx="5751512" cy="427038"/>
          </a:xfrm>
          <a:prstGeom prst="rect">
            <a:avLst/>
          </a:prstGeom>
          <a:noFill/>
          <a:ln w="3175" algn="ctr">
            <a:noFill/>
            <a:miter lim="800000"/>
            <a:headEnd/>
            <a:tailEnd/>
          </a:ln>
        </p:spPr>
        <p:txBody>
          <a:bodyPr anchor="ctr"/>
          <a:lstStyle/>
          <a:p>
            <a:pPr>
              <a:spcBef>
                <a:spcPct val="50000"/>
              </a:spcBef>
            </a:pPr>
            <a:r>
              <a:rPr lang="en-US" sz="2000"/>
              <a:t>Determine/develop alternative courses of action.</a:t>
            </a:r>
          </a:p>
        </p:txBody>
      </p:sp>
      <p:sp>
        <p:nvSpPr>
          <p:cNvPr id="2517014" name="Rectangle 22"/>
          <p:cNvSpPr>
            <a:spLocks noChangeArrowheads="1"/>
          </p:cNvSpPr>
          <p:nvPr/>
        </p:nvSpPr>
        <p:spPr bwMode="blackWhite">
          <a:xfrm>
            <a:off x="2473325" y="4113213"/>
            <a:ext cx="3105150" cy="427037"/>
          </a:xfrm>
          <a:prstGeom prst="rect">
            <a:avLst/>
          </a:prstGeom>
          <a:noFill/>
          <a:ln w="3175" algn="ctr">
            <a:noFill/>
            <a:miter lim="800000"/>
            <a:headEnd/>
            <a:tailEnd/>
          </a:ln>
        </p:spPr>
        <p:txBody>
          <a:bodyPr anchor="ctr"/>
          <a:lstStyle/>
          <a:p>
            <a:pPr>
              <a:spcBef>
                <a:spcPct val="50000"/>
              </a:spcBef>
            </a:pPr>
            <a:r>
              <a:rPr lang="en-US" sz="2000"/>
              <a:t>Evaluate the alternatives.</a:t>
            </a:r>
          </a:p>
        </p:txBody>
      </p:sp>
      <p:sp>
        <p:nvSpPr>
          <p:cNvPr id="2517015" name="Rectangle 23"/>
          <p:cNvSpPr>
            <a:spLocks noChangeArrowheads="1"/>
          </p:cNvSpPr>
          <p:nvPr/>
        </p:nvSpPr>
        <p:spPr bwMode="blackWhite">
          <a:xfrm>
            <a:off x="2470150" y="4689475"/>
            <a:ext cx="4205288" cy="427038"/>
          </a:xfrm>
          <a:prstGeom prst="rect">
            <a:avLst/>
          </a:prstGeom>
          <a:noFill/>
          <a:ln w="3175" algn="ctr">
            <a:noFill/>
            <a:miter lim="800000"/>
            <a:headEnd/>
            <a:tailEnd/>
          </a:ln>
        </p:spPr>
        <p:txBody>
          <a:bodyPr anchor="ctr"/>
          <a:lstStyle/>
          <a:p>
            <a:pPr>
              <a:spcBef>
                <a:spcPct val="50000"/>
              </a:spcBef>
            </a:pPr>
            <a:r>
              <a:rPr lang="en-US" sz="2000"/>
              <a:t>Implement and evaluate your plan.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7010"/>
                                        </p:tgtEl>
                                        <p:attrNameLst>
                                          <p:attrName>style.visibility</p:attrName>
                                        </p:attrNameLst>
                                      </p:cBhvr>
                                      <p:to>
                                        <p:strVal val="visible"/>
                                      </p:to>
                                    </p:set>
                                    <p:animEffect transition="in" filter="wipe(left)">
                                      <p:cBhvr>
                                        <p:cTn id="7" dur="500"/>
                                        <p:tgtEl>
                                          <p:spTgt spid="25170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10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17012"/>
                                        </p:tgtEl>
                                        <p:attrNameLst>
                                          <p:attrName>style.visibility</p:attrName>
                                        </p:attrNameLst>
                                      </p:cBhvr>
                                      <p:to>
                                        <p:strVal val="visible"/>
                                      </p:to>
                                    </p:set>
                                    <p:animEffect transition="in" filter="wipe(left)">
                                      <p:cBhvr>
                                        <p:cTn id="16" dur="500"/>
                                        <p:tgtEl>
                                          <p:spTgt spid="2517012"/>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1000"/>
                                        <p:tgtEl>
                                          <p:spTgt spid="3"/>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517011"/>
                                        </p:tgtEl>
                                        <p:attrNameLst>
                                          <p:attrName>style.visibility</p:attrName>
                                        </p:attrNameLst>
                                      </p:cBhvr>
                                      <p:to>
                                        <p:strVal val="visible"/>
                                      </p:to>
                                    </p:set>
                                    <p:animEffect transition="in" filter="wipe(left)">
                                      <p:cBhvr>
                                        <p:cTn id="25" dur="1000"/>
                                        <p:tgtEl>
                                          <p:spTgt spid="2517011"/>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strips(downRight)">
                                      <p:cBhvr>
                                        <p:cTn id="30" dur="1000"/>
                                        <p:tgtEl>
                                          <p:spTgt spid="4"/>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2517013"/>
                                        </p:tgtEl>
                                        <p:attrNameLst>
                                          <p:attrName>style.visibility</p:attrName>
                                        </p:attrNameLst>
                                      </p:cBhvr>
                                      <p:to>
                                        <p:strVal val="visible"/>
                                      </p:to>
                                    </p:set>
                                    <p:animEffect transition="in" filter="wipe(left)">
                                      <p:cBhvr>
                                        <p:cTn id="34" dur="1000"/>
                                        <p:tgtEl>
                                          <p:spTgt spid="2517013"/>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trips(downRight)">
                                      <p:cBhvr>
                                        <p:cTn id="39" dur="1000"/>
                                        <p:tgtEl>
                                          <p:spTgt spid="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517014"/>
                                        </p:tgtEl>
                                        <p:attrNameLst>
                                          <p:attrName>style.visibility</p:attrName>
                                        </p:attrNameLst>
                                      </p:cBhvr>
                                      <p:to>
                                        <p:strVal val="visible"/>
                                      </p:to>
                                    </p:set>
                                    <p:animEffect transition="in" filter="wipe(left)">
                                      <p:cBhvr>
                                        <p:cTn id="43" dur="1000"/>
                                        <p:tgtEl>
                                          <p:spTgt spid="2517014"/>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strips(downRight)">
                                      <p:cBhvr>
                                        <p:cTn id="48" dur="1000"/>
                                        <p:tgtEl>
                                          <p:spTgt spid="6"/>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517015"/>
                                        </p:tgtEl>
                                        <p:attrNameLst>
                                          <p:attrName>style.visibility</p:attrName>
                                        </p:attrNameLst>
                                      </p:cBhvr>
                                      <p:to>
                                        <p:strVal val="visible"/>
                                      </p:to>
                                    </p:set>
                                    <p:animEffect transition="in" filter="wipe(left)">
                                      <p:cBhvr>
                                        <p:cTn id="52" dur="1000"/>
                                        <p:tgtEl>
                                          <p:spTgt spid="2517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7010" grpId="0" animBg="1" autoUpdateAnimBg="0"/>
      <p:bldP spid="2517011" grpId="0"/>
      <p:bldP spid="2517012" grpId="0"/>
      <p:bldP spid="2517013" grpId="0"/>
      <p:bldP spid="2517014" grpId="0"/>
      <p:bldP spid="25170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p:txBody>
          <a:bodyPr/>
          <a:lstStyle/>
          <a:p>
            <a:pPr>
              <a:defRPr/>
            </a:pPr>
            <a:r>
              <a:rPr lang="en-US" dirty="0" smtClean="0"/>
              <a:t>Copyright © 2011 Pearson Education, Inc. publishing as Prentice Hall</a:t>
            </a:r>
          </a:p>
        </p:txBody>
      </p:sp>
      <p:sp>
        <p:nvSpPr>
          <p:cNvPr id="10243" name="Slide Number Placeholder 2"/>
          <p:cNvSpPr>
            <a:spLocks noGrp="1"/>
          </p:cNvSpPr>
          <p:nvPr>
            <p:ph type="sldNum" sz="quarter" idx="11"/>
          </p:nvPr>
        </p:nvSpPr>
        <p:spPr>
          <a:noFill/>
        </p:spPr>
        <p:txBody>
          <a:bodyPr/>
          <a:lstStyle/>
          <a:p>
            <a:r>
              <a:rPr lang="en-US" smtClean="0"/>
              <a:t>3–</a:t>
            </a:r>
            <a:fld id="{078CFEA8-427F-467B-A171-C485E69B0D9C}" type="slidenum">
              <a:rPr lang="en-US" smtClean="0"/>
              <a:pPr/>
              <a:t>7</a:t>
            </a:fld>
            <a:endParaRPr lang="en-US" smtClean="0"/>
          </a:p>
        </p:txBody>
      </p:sp>
      <p:sp>
        <p:nvSpPr>
          <p:cNvPr id="10244" name="Line 2"/>
          <p:cNvSpPr>
            <a:spLocks noChangeShapeType="1"/>
          </p:cNvSpPr>
          <p:nvPr/>
        </p:nvSpPr>
        <p:spPr bwMode="auto">
          <a:xfrm>
            <a:off x="582613" y="685800"/>
            <a:ext cx="7954962" cy="0"/>
          </a:xfrm>
          <a:prstGeom prst="line">
            <a:avLst/>
          </a:prstGeom>
          <a:noFill/>
          <a:ln w="28575">
            <a:solidFill>
              <a:srgbClr val="3366CC"/>
            </a:solidFill>
            <a:round/>
            <a:headEnd/>
            <a:tailEnd/>
          </a:ln>
        </p:spPr>
        <p:txBody>
          <a:bodyPr wrap="none"/>
          <a:lstStyle/>
          <a:p>
            <a:endParaRPr lang="en-GB"/>
          </a:p>
        </p:txBody>
      </p:sp>
      <p:sp>
        <p:nvSpPr>
          <p:cNvPr id="10245" name="Text Box 3"/>
          <p:cNvSpPr txBox="1">
            <a:spLocks noChangeArrowheads="1"/>
          </p:cNvSpPr>
          <p:nvPr/>
        </p:nvSpPr>
        <p:spPr bwMode="auto">
          <a:xfrm>
            <a:off x="490538" y="315913"/>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a:solidFill>
                  <a:srgbClr val="3366CC"/>
                </a:solidFill>
              </a:rPr>
              <a:t>FIGURE 3</a:t>
            </a:r>
            <a:r>
              <a:rPr lang="en-US" sz="1600" b="1">
                <a:solidFill>
                  <a:srgbClr val="3366CC"/>
                </a:solidFill>
                <a:cs typeface="Arial" pitchFamily="34" charset="0"/>
              </a:rPr>
              <a:t>–2</a:t>
            </a:r>
            <a:r>
              <a:rPr lang="en-US" sz="1600">
                <a:cs typeface="Arial" pitchFamily="34" charset="0"/>
              </a:rPr>
              <a:t>	Business Plan Table of Contents</a:t>
            </a:r>
          </a:p>
        </p:txBody>
      </p:sp>
      <p:pic>
        <p:nvPicPr>
          <p:cNvPr id="2447364" name="Picture 4" descr="0302a"/>
          <p:cNvPicPr>
            <a:picLocks noChangeAspect="1" noChangeArrowheads="1"/>
          </p:cNvPicPr>
          <p:nvPr/>
        </p:nvPicPr>
        <p:blipFill>
          <a:blip r:embed="rId3" cstate="print"/>
          <a:srcRect/>
          <a:stretch>
            <a:fillRect/>
          </a:stretch>
        </p:blipFill>
        <p:spPr bwMode="auto">
          <a:xfrm>
            <a:off x="668338" y="1331913"/>
            <a:ext cx="3629025" cy="4383087"/>
          </a:xfrm>
          <a:prstGeom prst="rect">
            <a:avLst/>
          </a:prstGeom>
          <a:noFill/>
          <a:ln w="9525">
            <a:solidFill>
              <a:schemeClr val="bg2"/>
            </a:solidFill>
            <a:miter lim="800000"/>
            <a:headEnd/>
            <a:tailEnd/>
          </a:ln>
        </p:spPr>
      </p:pic>
      <p:pic>
        <p:nvPicPr>
          <p:cNvPr id="2447365" name="Picture 5" descr="0302b"/>
          <p:cNvPicPr>
            <a:picLocks noChangeAspect="1" noChangeArrowheads="1"/>
          </p:cNvPicPr>
          <p:nvPr/>
        </p:nvPicPr>
        <p:blipFill>
          <a:blip r:embed="rId4" cstate="print"/>
          <a:srcRect/>
          <a:stretch>
            <a:fillRect/>
          </a:stretch>
        </p:blipFill>
        <p:spPr bwMode="auto">
          <a:xfrm>
            <a:off x="4846638" y="1343025"/>
            <a:ext cx="3629025" cy="4371975"/>
          </a:xfrm>
          <a:prstGeom prst="rect">
            <a:avLst/>
          </a:prstGeom>
          <a:noFill/>
          <a:ln w="9525">
            <a:solidFill>
              <a:schemeClr val="bg2"/>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47364"/>
                                        </p:tgtEl>
                                        <p:attrNameLst>
                                          <p:attrName>style.visibility</p:attrName>
                                        </p:attrNameLst>
                                      </p:cBhvr>
                                      <p:to>
                                        <p:strVal val="visible"/>
                                      </p:to>
                                    </p:set>
                                    <p:animEffect transition="in" filter="wipe(up)">
                                      <p:cBhvr>
                                        <p:cTn id="7" dur="1000"/>
                                        <p:tgtEl>
                                          <p:spTgt spid="244736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447365"/>
                                        </p:tgtEl>
                                        <p:attrNameLst>
                                          <p:attrName>style.visibility</p:attrName>
                                        </p:attrNameLst>
                                      </p:cBhvr>
                                      <p:to>
                                        <p:strVal val="visible"/>
                                      </p:to>
                                    </p:set>
                                    <p:animEffect transition="in" filter="wipe(up)">
                                      <p:cBhvr>
                                        <p:cTn id="11" dur="1000"/>
                                        <p:tgtEl>
                                          <p:spTgt spid="2447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0"/>
          </p:nvPr>
        </p:nvSpPr>
        <p:spPr/>
        <p:txBody>
          <a:bodyPr/>
          <a:lstStyle/>
          <a:p>
            <a:pPr>
              <a:defRPr/>
            </a:pPr>
            <a:r>
              <a:rPr lang="en-US" dirty="0" smtClean="0"/>
              <a:t>Copyright © 2011 Pearson Education, Inc. publishing as Prentice Hall</a:t>
            </a:r>
          </a:p>
        </p:txBody>
      </p:sp>
      <p:sp>
        <p:nvSpPr>
          <p:cNvPr id="11267" name="Slide Number Placeholder 3"/>
          <p:cNvSpPr>
            <a:spLocks noGrp="1"/>
          </p:cNvSpPr>
          <p:nvPr>
            <p:ph type="sldNum" sz="quarter" idx="11"/>
          </p:nvPr>
        </p:nvSpPr>
        <p:spPr>
          <a:noFill/>
        </p:spPr>
        <p:txBody>
          <a:bodyPr/>
          <a:lstStyle/>
          <a:p>
            <a:r>
              <a:rPr lang="en-US" smtClean="0"/>
              <a:t>3–</a:t>
            </a:r>
            <a:fld id="{E7005440-E2E5-441B-B9AE-CB51CAD8EA4C}" type="slidenum">
              <a:rPr lang="en-US" smtClean="0"/>
              <a:pPr/>
              <a:t>8</a:t>
            </a:fld>
            <a:endParaRPr lang="en-US" smtClean="0"/>
          </a:p>
        </p:txBody>
      </p:sp>
      <p:sp>
        <p:nvSpPr>
          <p:cNvPr id="2523140" name="AutoShape 4"/>
          <p:cNvSpPr>
            <a:spLocks noChangeArrowheads="1"/>
          </p:cNvSpPr>
          <p:nvPr/>
        </p:nvSpPr>
        <p:spPr bwMode="blackWhite">
          <a:xfrm>
            <a:off x="3932238" y="1933575"/>
            <a:ext cx="2468562" cy="565150"/>
          </a:xfrm>
          <a:prstGeom prst="roundRect">
            <a:avLst>
              <a:gd name="adj" fmla="val 16667"/>
            </a:avLst>
          </a:prstGeom>
          <a:solidFill>
            <a:srgbClr val="CCECFF"/>
          </a:solidFill>
          <a:ln w="3175" algn="ctr">
            <a:solidFill>
              <a:schemeClr val="tx1"/>
            </a:solidFill>
            <a:round/>
            <a:headEnd/>
            <a:tailEnd/>
          </a:ln>
        </p:spPr>
        <p:txBody>
          <a:bodyPr lIns="457200" tIns="44450" rIns="90488" bIns="44450" anchor="ctr"/>
          <a:lstStyle/>
          <a:p>
            <a:pPr eaLnBrk="0" hangingPunct="0"/>
            <a:r>
              <a:rPr lang="en-US" sz="2400"/>
              <a:t>Specific</a:t>
            </a:r>
          </a:p>
        </p:txBody>
      </p:sp>
      <p:sp>
        <p:nvSpPr>
          <p:cNvPr id="2523142" name="AutoShape 6"/>
          <p:cNvSpPr>
            <a:spLocks noChangeArrowheads="1"/>
          </p:cNvSpPr>
          <p:nvPr/>
        </p:nvSpPr>
        <p:spPr bwMode="blackWhite">
          <a:xfrm>
            <a:off x="3948113" y="2805113"/>
            <a:ext cx="2468562" cy="565150"/>
          </a:xfrm>
          <a:prstGeom prst="roundRect">
            <a:avLst>
              <a:gd name="adj" fmla="val 16667"/>
            </a:avLst>
          </a:prstGeom>
          <a:solidFill>
            <a:srgbClr val="CCECFF"/>
          </a:solidFill>
          <a:ln w="3175" algn="ctr">
            <a:solidFill>
              <a:schemeClr val="tx1"/>
            </a:solidFill>
            <a:round/>
            <a:headEnd/>
            <a:tailEnd/>
          </a:ln>
        </p:spPr>
        <p:txBody>
          <a:bodyPr lIns="457200" tIns="44450" rIns="90488" bIns="44450" anchor="ctr"/>
          <a:lstStyle/>
          <a:p>
            <a:pPr eaLnBrk="0" hangingPunct="0"/>
            <a:r>
              <a:rPr lang="en-US" sz="2400"/>
              <a:t>Measureable</a:t>
            </a:r>
          </a:p>
        </p:txBody>
      </p:sp>
      <p:sp>
        <p:nvSpPr>
          <p:cNvPr id="2523144" name="AutoShape 8"/>
          <p:cNvSpPr>
            <a:spLocks noChangeArrowheads="1"/>
          </p:cNvSpPr>
          <p:nvPr/>
        </p:nvSpPr>
        <p:spPr bwMode="blackWhite">
          <a:xfrm>
            <a:off x="3946525" y="3678238"/>
            <a:ext cx="2468563" cy="565150"/>
          </a:xfrm>
          <a:prstGeom prst="roundRect">
            <a:avLst>
              <a:gd name="adj" fmla="val 16667"/>
            </a:avLst>
          </a:prstGeom>
          <a:solidFill>
            <a:srgbClr val="CCECFF"/>
          </a:solidFill>
          <a:ln w="3175" algn="ctr">
            <a:solidFill>
              <a:schemeClr val="tx1"/>
            </a:solidFill>
            <a:round/>
            <a:headEnd/>
            <a:tailEnd/>
          </a:ln>
        </p:spPr>
        <p:txBody>
          <a:bodyPr lIns="457200" tIns="44450" rIns="90488" bIns="44450" anchor="ctr"/>
          <a:lstStyle/>
          <a:p>
            <a:pPr eaLnBrk="0" hangingPunct="0"/>
            <a:r>
              <a:rPr lang="en-US" sz="2400"/>
              <a:t>Attainable</a:t>
            </a:r>
          </a:p>
        </p:txBody>
      </p:sp>
      <p:sp>
        <p:nvSpPr>
          <p:cNvPr id="2523146" name="AutoShape 10"/>
          <p:cNvSpPr>
            <a:spLocks noChangeArrowheads="1"/>
          </p:cNvSpPr>
          <p:nvPr/>
        </p:nvSpPr>
        <p:spPr bwMode="blackWhite">
          <a:xfrm>
            <a:off x="3946525" y="4551363"/>
            <a:ext cx="2468563" cy="565150"/>
          </a:xfrm>
          <a:prstGeom prst="roundRect">
            <a:avLst>
              <a:gd name="adj" fmla="val 16667"/>
            </a:avLst>
          </a:prstGeom>
          <a:solidFill>
            <a:srgbClr val="CCECFF"/>
          </a:solidFill>
          <a:ln w="3175" algn="ctr">
            <a:solidFill>
              <a:schemeClr val="tx1"/>
            </a:solidFill>
            <a:round/>
            <a:headEnd/>
            <a:tailEnd/>
          </a:ln>
        </p:spPr>
        <p:txBody>
          <a:bodyPr lIns="457200" tIns="44450" rIns="90488" bIns="44450" anchor="ctr"/>
          <a:lstStyle/>
          <a:p>
            <a:pPr eaLnBrk="0" hangingPunct="0"/>
            <a:r>
              <a:rPr lang="en-US" sz="2400"/>
              <a:t>Relevant</a:t>
            </a:r>
          </a:p>
        </p:txBody>
      </p:sp>
      <p:sp>
        <p:nvSpPr>
          <p:cNvPr id="2523148" name="AutoShape 12"/>
          <p:cNvSpPr>
            <a:spLocks noChangeArrowheads="1"/>
          </p:cNvSpPr>
          <p:nvPr/>
        </p:nvSpPr>
        <p:spPr bwMode="blackWhite">
          <a:xfrm>
            <a:off x="3946525" y="5424488"/>
            <a:ext cx="2468563" cy="565150"/>
          </a:xfrm>
          <a:prstGeom prst="roundRect">
            <a:avLst>
              <a:gd name="adj" fmla="val 16667"/>
            </a:avLst>
          </a:prstGeom>
          <a:solidFill>
            <a:srgbClr val="CCECFF"/>
          </a:solidFill>
          <a:ln w="3175" algn="ctr">
            <a:solidFill>
              <a:schemeClr val="tx1"/>
            </a:solidFill>
            <a:round/>
            <a:headEnd/>
            <a:tailEnd/>
          </a:ln>
        </p:spPr>
        <p:txBody>
          <a:bodyPr lIns="457200" tIns="44450" rIns="90488" bIns="44450" anchor="ctr"/>
          <a:lstStyle/>
          <a:p>
            <a:pPr eaLnBrk="0" hangingPunct="0"/>
            <a:r>
              <a:rPr lang="en-US" sz="2400"/>
              <a:t>Timely</a:t>
            </a:r>
          </a:p>
        </p:txBody>
      </p:sp>
      <p:sp>
        <p:nvSpPr>
          <p:cNvPr id="2523138" name="Rectangle 2"/>
          <p:cNvSpPr>
            <a:spLocks noGrp="1" noChangeArrowheads="1"/>
          </p:cNvSpPr>
          <p:nvPr>
            <p:ph type="title"/>
          </p:nvPr>
        </p:nvSpPr>
        <p:spPr>
          <a:xfrm>
            <a:off x="365125" y="366713"/>
            <a:ext cx="8413750" cy="1112837"/>
          </a:xfrm>
        </p:spPr>
        <p:txBody>
          <a:bodyPr>
            <a:normAutofit fontScale="90000"/>
          </a:bodyPr>
          <a:lstStyle/>
          <a:p>
            <a:pPr eaLnBrk="1" hangingPunct="1">
              <a:defRPr/>
            </a:pPr>
            <a:r>
              <a:rPr lang="en-US" dirty="0" smtClean="0"/>
              <a:t>How Managers Set Objectives: </a:t>
            </a:r>
            <a:br>
              <a:rPr lang="en-US" dirty="0" smtClean="0"/>
            </a:br>
            <a:r>
              <a:rPr lang="en-US" dirty="0" smtClean="0"/>
              <a:t>SMART Goals</a:t>
            </a:r>
          </a:p>
        </p:txBody>
      </p:sp>
      <p:sp>
        <p:nvSpPr>
          <p:cNvPr id="2523139" name="AutoShape 3" descr="bluefill01"/>
          <p:cNvSpPr>
            <a:spLocks noChangeArrowheads="1"/>
          </p:cNvSpPr>
          <p:nvPr/>
        </p:nvSpPr>
        <p:spPr bwMode="auto">
          <a:xfrm>
            <a:off x="3092450" y="1933575"/>
            <a:ext cx="990600" cy="565150"/>
          </a:xfrm>
          <a:prstGeom prst="roundRect">
            <a:avLst>
              <a:gd name="adj" fmla="val 16667"/>
            </a:avLst>
          </a:prstGeom>
          <a:blipFill dpi="0" rotWithShape="1">
            <a:blip r:embed="rId3" cstate="print"/>
            <a:srcRect/>
            <a:stretch>
              <a:fillRect/>
            </a:stretch>
          </a:blipFill>
          <a:ln w="57150" algn="ctr">
            <a:solidFill>
              <a:srgbClr val="7DC1FF"/>
            </a:solidFill>
            <a:round/>
            <a:headEnd/>
            <a:tailEnd/>
          </a:ln>
        </p:spPr>
        <p:txBody>
          <a:bodyPr lIns="0" tIns="0" rIns="0" bIns="0" anchor="ctr" anchorCtr="1"/>
          <a:lstStyle/>
          <a:p>
            <a:pPr algn="ctr"/>
            <a:r>
              <a:rPr lang="en-US" sz="2400">
                <a:latin typeface="Franklin Gothic Medium" pitchFamily="34" charset="0"/>
              </a:rPr>
              <a:t>S</a:t>
            </a:r>
          </a:p>
        </p:txBody>
      </p:sp>
      <p:sp>
        <p:nvSpPr>
          <p:cNvPr id="2523141" name="AutoShape 5" descr="bluefill01"/>
          <p:cNvSpPr>
            <a:spLocks noChangeArrowheads="1"/>
          </p:cNvSpPr>
          <p:nvPr/>
        </p:nvSpPr>
        <p:spPr bwMode="auto">
          <a:xfrm>
            <a:off x="3108325" y="2805113"/>
            <a:ext cx="990600" cy="565150"/>
          </a:xfrm>
          <a:prstGeom prst="roundRect">
            <a:avLst>
              <a:gd name="adj" fmla="val 16667"/>
            </a:avLst>
          </a:prstGeom>
          <a:blipFill dpi="0" rotWithShape="1">
            <a:blip r:embed="rId3" cstate="print"/>
            <a:srcRect/>
            <a:stretch>
              <a:fillRect/>
            </a:stretch>
          </a:blipFill>
          <a:ln w="57150" algn="ctr">
            <a:solidFill>
              <a:srgbClr val="7DC1FF"/>
            </a:solidFill>
            <a:round/>
            <a:headEnd/>
            <a:tailEnd/>
          </a:ln>
        </p:spPr>
        <p:txBody>
          <a:bodyPr lIns="0" tIns="0" rIns="0" bIns="0" anchor="ctr" anchorCtr="1"/>
          <a:lstStyle/>
          <a:p>
            <a:pPr algn="ctr"/>
            <a:r>
              <a:rPr lang="en-US" sz="2400">
                <a:latin typeface="Franklin Gothic Medium" pitchFamily="34" charset="0"/>
              </a:rPr>
              <a:t>M</a:t>
            </a:r>
          </a:p>
        </p:txBody>
      </p:sp>
      <p:sp>
        <p:nvSpPr>
          <p:cNvPr id="2523143" name="AutoShape 7" descr="bluefill01"/>
          <p:cNvSpPr>
            <a:spLocks noChangeArrowheads="1"/>
          </p:cNvSpPr>
          <p:nvPr/>
        </p:nvSpPr>
        <p:spPr bwMode="auto">
          <a:xfrm>
            <a:off x="3106738" y="3678238"/>
            <a:ext cx="990600" cy="565150"/>
          </a:xfrm>
          <a:prstGeom prst="roundRect">
            <a:avLst>
              <a:gd name="adj" fmla="val 16667"/>
            </a:avLst>
          </a:prstGeom>
          <a:blipFill dpi="0" rotWithShape="1">
            <a:blip r:embed="rId3" cstate="print"/>
            <a:srcRect/>
            <a:stretch>
              <a:fillRect/>
            </a:stretch>
          </a:blipFill>
          <a:ln w="57150" algn="ctr">
            <a:solidFill>
              <a:srgbClr val="7DC1FF"/>
            </a:solidFill>
            <a:round/>
            <a:headEnd/>
            <a:tailEnd/>
          </a:ln>
        </p:spPr>
        <p:txBody>
          <a:bodyPr lIns="0" tIns="0" rIns="0" bIns="0" anchor="ctr" anchorCtr="1"/>
          <a:lstStyle/>
          <a:p>
            <a:pPr algn="ctr"/>
            <a:r>
              <a:rPr lang="en-US" sz="2400">
                <a:latin typeface="Franklin Gothic Medium" pitchFamily="34" charset="0"/>
              </a:rPr>
              <a:t>A</a:t>
            </a:r>
          </a:p>
        </p:txBody>
      </p:sp>
      <p:sp>
        <p:nvSpPr>
          <p:cNvPr id="2523145" name="AutoShape 9" descr="bluefill01"/>
          <p:cNvSpPr>
            <a:spLocks noChangeArrowheads="1"/>
          </p:cNvSpPr>
          <p:nvPr/>
        </p:nvSpPr>
        <p:spPr bwMode="auto">
          <a:xfrm>
            <a:off x="3106738" y="4551363"/>
            <a:ext cx="990600" cy="565150"/>
          </a:xfrm>
          <a:prstGeom prst="roundRect">
            <a:avLst>
              <a:gd name="adj" fmla="val 16667"/>
            </a:avLst>
          </a:prstGeom>
          <a:blipFill dpi="0" rotWithShape="1">
            <a:blip r:embed="rId3" cstate="print"/>
            <a:srcRect/>
            <a:stretch>
              <a:fillRect/>
            </a:stretch>
          </a:blipFill>
          <a:ln w="57150" algn="ctr">
            <a:solidFill>
              <a:srgbClr val="7DC1FF"/>
            </a:solidFill>
            <a:round/>
            <a:headEnd/>
            <a:tailEnd/>
          </a:ln>
        </p:spPr>
        <p:txBody>
          <a:bodyPr lIns="0" tIns="0" rIns="0" bIns="0" anchor="ctr" anchorCtr="1"/>
          <a:lstStyle/>
          <a:p>
            <a:pPr algn="ctr"/>
            <a:r>
              <a:rPr lang="en-US" sz="2400">
                <a:latin typeface="Franklin Gothic Medium" pitchFamily="34" charset="0"/>
              </a:rPr>
              <a:t>R</a:t>
            </a:r>
          </a:p>
        </p:txBody>
      </p:sp>
      <p:sp>
        <p:nvSpPr>
          <p:cNvPr id="2523147" name="AutoShape 11" descr="bluefill01"/>
          <p:cNvSpPr>
            <a:spLocks noChangeArrowheads="1"/>
          </p:cNvSpPr>
          <p:nvPr/>
        </p:nvSpPr>
        <p:spPr bwMode="auto">
          <a:xfrm>
            <a:off x="3106738" y="5424488"/>
            <a:ext cx="990600" cy="565150"/>
          </a:xfrm>
          <a:prstGeom prst="roundRect">
            <a:avLst>
              <a:gd name="adj" fmla="val 16667"/>
            </a:avLst>
          </a:prstGeom>
          <a:blipFill dpi="0" rotWithShape="1">
            <a:blip r:embed="rId3" cstate="print"/>
            <a:srcRect/>
            <a:stretch>
              <a:fillRect/>
            </a:stretch>
          </a:blipFill>
          <a:ln w="57150" algn="ctr">
            <a:solidFill>
              <a:srgbClr val="7DC1FF"/>
            </a:solidFill>
            <a:round/>
            <a:headEnd/>
            <a:tailEnd/>
          </a:ln>
        </p:spPr>
        <p:txBody>
          <a:bodyPr lIns="0" tIns="0" rIns="0" bIns="0" anchor="ctr" anchorCtr="1"/>
          <a:lstStyle/>
          <a:p>
            <a:pPr algn="ctr"/>
            <a:r>
              <a:rPr lang="en-US" sz="2400">
                <a:latin typeface="Franklin Gothic Medium" pitchFamily="34" charset="0"/>
              </a:rPr>
              <a:t>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3139"/>
                                        </p:tgtEl>
                                        <p:attrNameLst>
                                          <p:attrName>style.visibility</p:attrName>
                                        </p:attrNameLst>
                                      </p:cBhvr>
                                      <p:to>
                                        <p:strVal val="visible"/>
                                      </p:to>
                                    </p:set>
                                    <p:animEffect transition="in" filter="wipe(left)">
                                      <p:cBhvr>
                                        <p:cTn id="7" dur="500"/>
                                        <p:tgtEl>
                                          <p:spTgt spid="2523139"/>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523140"/>
                                        </p:tgtEl>
                                        <p:attrNameLst>
                                          <p:attrName>style.visibility</p:attrName>
                                        </p:attrNameLst>
                                      </p:cBhvr>
                                      <p:to>
                                        <p:strVal val="visible"/>
                                      </p:to>
                                    </p:set>
                                    <p:animEffect transition="in" filter="slide(fromLeft)">
                                      <p:cBhvr>
                                        <p:cTn id="11" dur="500"/>
                                        <p:tgtEl>
                                          <p:spTgt spid="25231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23141"/>
                                        </p:tgtEl>
                                        <p:attrNameLst>
                                          <p:attrName>style.visibility</p:attrName>
                                        </p:attrNameLst>
                                      </p:cBhvr>
                                      <p:to>
                                        <p:strVal val="visible"/>
                                      </p:to>
                                    </p:set>
                                    <p:animEffect transition="in" filter="wipe(left)">
                                      <p:cBhvr>
                                        <p:cTn id="16" dur="500"/>
                                        <p:tgtEl>
                                          <p:spTgt spid="2523141"/>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2523142"/>
                                        </p:tgtEl>
                                        <p:attrNameLst>
                                          <p:attrName>style.visibility</p:attrName>
                                        </p:attrNameLst>
                                      </p:cBhvr>
                                      <p:to>
                                        <p:strVal val="visible"/>
                                      </p:to>
                                    </p:set>
                                    <p:animEffect transition="in" filter="slide(fromLeft)">
                                      <p:cBhvr>
                                        <p:cTn id="20" dur="500"/>
                                        <p:tgtEl>
                                          <p:spTgt spid="25231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23143"/>
                                        </p:tgtEl>
                                        <p:attrNameLst>
                                          <p:attrName>style.visibility</p:attrName>
                                        </p:attrNameLst>
                                      </p:cBhvr>
                                      <p:to>
                                        <p:strVal val="visible"/>
                                      </p:to>
                                    </p:set>
                                    <p:animEffect transition="in" filter="wipe(left)">
                                      <p:cBhvr>
                                        <p:cTn id="25" dur="500"/>
                                        <p:tgtEl>
                                          <p:spTgt spid="2523143"/>
                                        </p:tgtEl>
                                      </p:cBhvr>
                                    </p:animEffect>
                                  </p:childTnLst>
                                </p:cTn>
                              </p:par>
                            </p:childTnLst>
                          </p:cTn>
                        </p:par>
                        <p:par>
                          <p:cTn id="26" fill="hold">
                            <p:stCondLst>
                              <p:cond delay="500"/>
                            </p:stCondLst>
                            <p:childTnLst>
                              <p:par>
                                <p:cTn id="27" presetID="12" presetClass="entr" presetSubtype="8" fill="hold" grpId="0" nodeType="afterEffect">
                                  <p:stCondLst>
                                    <p:cond delay="0"/>
                                  </p:stCondLst>
                                  <p:childTnLst>
                                    <p:set>
                                      <p:cBhvr>
                                        <p:cTn id="28" dur="1" fill="hold">
                                          <p:stCondLst>
                                            <p:cond delay="0"/>
                                          </p:stCondLst>
                                        </p:cTn>
                                        <p:tgtEl>
                                          <p:spTgt spid="2523144"/>
                                        </p:tgtEl>
                                        <p:attrNameLst>
                                          <p:attrName>style.visibility</p:attrName>
                                        </p:attrNameLst>
                                      </p:cBhvr>
                                      <p:to>
                                        <p:strVal val="visible"/>
                                      </p:to>
                                    </p:set>
                                    <p:animEffect transition="in" filter="slide(fromLeft)">
                                      <p:cBhvr>
                                        <p:cTn id="29" dur="500"/>
                                        <p:tgtEl>
                                          <p:spTgt spid="252314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23145"/>
                                        </p:tgtEl>
                                        <p:attrNameLst>
                                          <p:attrName>style.visibility</p:attrName>
                                        </p:attrNameLst>
                                      </p:cBhvr>
                                      <p:to>
                                        <p:strVal val="visible"/>
                                      </p:to>
                                    </p:set>
                                    <p:animEffect transition="in" filter="wipe(left)">
                                      <p:cBhvr>
                                        <p:cTn id="34" dur="500"/>
                                        <p:tgtEl>
                                          <p:spTgt spid="2523145"/>
                                        </p:tgtEl>
                                      </p:cBhvr>
                                    </p:animEffect>
                                  </p:childTnLst>
                                </p:cTn>
                              </p:par>
                            </p:childTnLst>
                          </p:cTn>
                        </p:par>
                        <p:par>
                          <p:cTn id="35" fill="hold">
                            <p:stCondLst>
                              <p:cond delay="500"/>
                            </p:stCondLst>
                            <p:childTnLst>
                              <p:par>
                                <p:cTn id="36" presetID="12" presetClass="entr" presetSubtype="8" fill="hold" grpId="0" nodeType="afterEffect">
                                  <p:stCondLst>
                                    <p:cond delay="0"/>
                                  </p:stCondLst>
                                  <p:childTnLst>
                                    <p:set>
                                      <p:cBhvr>
                                        <p:cTn id="37" dur="1" fill="hold">
                                          <p:stCondLst>
                                            <p:cond delay="0"/>
                                          </p:stCondLst>
                                        </p:cTn>
                                        <p:tgtEl>
                                          <p:spTgt spid="2523146"/>
                                        </p:tgtEl>
                                        <p:attrNameLst>
                                          <p:attrName>style.visibility</p:attrName>
                                        </p:attrNameLst>
                                      </p:cBhvr>
                                      <p:to>
                                        <p:strVal val="visible"/>
                                      </p:to>
                                    </p:set>
                                    <p:animEffect transition="in" filter="slide(fromLeft)">
                                      <p:cBhvr>
                                        <p:cTn id="38" dur="500"/>
                                        <p:tgtEl>
                                          <p:spTgt spid="252314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23147"/>
                                        </p:tgtEl>
                                        <p:attrNameLst>
                                          <p:attrName>style.visibility</p:attrName>
                                        </p:attrNameLst>
                                      </p:cBhvr>
                                      <p:to>
                                        <p:strVal val="visible"/>
                                      </p:to>
                                    </p:set>
                                    <p:animEffect transition="in" filter="wipe(left)">
                                      <p:cBhvr>
                                        <p:cTn id="43" dur="500"/>
                                        <p:tgtEl>
                                          <p:spTgt spid="2523147"/>
                                        </p:tgtEl>
                                      </p:cBhvr>
                                    </p:animEffect>
                                  </p:childTnLst>
                                </p:cTn>
                              </p:par>
                            </p:childTnLst>
                          </p:cTn>
                        </p:par>
                        <p:par>
                          <p:cTn id="44" fill="hold">
                            <p:stCondLst>
                              <p:cond delay="500"/>
                            </p:stCondLst>
                            <p:childTnLst>
                              <p:par>
                                <p:cTn id="45" presetID="12" presetClass="entr" presetSubtype="8" fill="hold" grpId="0" nodeType="afterEffect">
                                  <p:stCondLst>
                                    <p:cond delay="0"/>
                                  </p:stCondLst>
                                  <p:childTnLst>
                                    <p:set>
                                      <p:cBhvr>
                                        <p:cTn id="46" dur="1" fill="hold">
                                          <p:stCondLst>
                                            <p:cond delay="0"/>
                                          </p:stCondLst>
                                        </p:cTn>
                                        <p:tgtEl>
                                          <p:spTgt spid="2523148"/>
                                        </p:tgtEl>
                                        <p:attrNameLst>
                                          <p:attrName>style.visibility</p:attrName>
                                        </p:attrNameLst>
                                      </p:cBhvr>
                                      <p:to>
                                        <p:strVal val="visible"/>
                                      </p:to>
                                    </p:set>
                                    <p:animEffect transition="in" filter="slide(fromLeft)">
                                      <p:cBhvr>
                                        <p:cTn id="47" dur="500"/>
                                        <p:tgtEl>
                                          <p:spTgt spid="2523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3140" grpId="0" animBg="1" autoUpdateAnimBg="0"/>
      <p:bldP spid="2523142" grpId="0" animBg="1" autoUpdateAnimBg="0"/>
      <p:bldP spid="2523144" grpId="0" animBg="1" autoUpdateAnimBg="0"/>
      <p:bldP spid="2523146" grpId="0" animBg="1" autoUpdateAnimBg="0"/>
      <p:bldP spid="2523148" grpId="0" animBg="1" autoUpdateAnimBg="0"/>
      <p:bldP spid="2523139" grpId="0" animBg="1" autoUpdateAnimBg="0"/>
      <p:bldP spid="2523141" grpId="0" animBg="1" autoUpdateAnimBg="0"/>
      <p:bldP spid="2523143" grpId="0" animBg="1" autoUpdateAnimBg="0"/>
      <p:bldP spid="2523145" grpId="0" animBg="1" autoUpdateAnimBg="0"/>
      <p:bldP spid="252314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0"/>
          </p:nvPr>
        </p:nvSpPr>
        <p:spPr/>
        <p:txBody>
          <a:bodyPr/>
          <a:lstStyle/>
          <a:p>
            <a:pPr>
              <a:defRPr/>
            </a:pPr>
            <a:r>
              <a:rPr lang="en-US" dirty="0" smtClean="0"/>
              <a:t>Copyright © 2011 Pearson Education, Inc. publishing as Prentice Hall</a:t>
            </a:r>
          </a:p>
        </p:txBody>
      </p:sp>
      <p:sp>
        <p:nvSpPr>
          <p:cNvPr id="12291" name="Slide Number Placeholder 3"/>
          <p:cNvSpPr>
            <a:spLocks noGrp="1"/>
          </p:cNvSpPr>
          <p:nvPr>
            <p:ph type="sldNum" sz="quarter" idx="11"/>
          </p:nvPr>
        </p:nvSpPr>
        <p:spPr>
          <a:noFill/>
        </p:spPr>
        <p:txBody>
          <a:bodyPr/>
          <a:lstStyle/>
          <a:p>
            <a:r>
              <a:rPr lang="en-US" smtClean="0"/>
              <a:t>3–</a:t>
            </a:r>
            <a:fld id="{490C830C-A710-496E-A07F-3F8ED7C4BD00}" type="slidenum">
              <a:rPr lang="en-US" smtClean="0"/>
              <a:pPr/>
              <a:t>9</a:t>
            </a:fld>
            <a:endParaRPr lang="en-US" smtClean="0"/>
          </a:p>
        </p:txBody>
      </p:sp>
      <p:sp>
        <p:nvSpPr>
          <p:cNvPr id="2521092" name="Rectangle 4"/>
          <p:cNvSpPr>
            <a:spLocks noGrp="1" noChangeArrowheads="1"/>
          </p:cNvSpPr>
          <p:nvPr>
            <p:ph type="title"/>
          </p:nvPr>
        </p:nvSpPr>
        <p:spPr/>
        <p:txBody>
          <a:bodyPr/>
          <a:lstStyle/>
          <a:p>
            <a:pPr eaLnBrk="1" hangingPunct="1">
              <a:defRPr/>
            </a:pPr>
            <a:r>
              <a:rPr lang="en-US" dirty="0" smtClean="0"/>
              <a:t>How to Set Motivational Goals</a:t>
            </a:r>
          </a:p>
        </p:txBody>
      </p:sp>
      <p:grpSp>
        <p:nvGrpSpPr>
          <p:cNvPr id="2" name="Group 15"/>
          <p:cNvGrpSpPr>
            <a:grpSpLocks/>
          </p:cNvGrpSpPr>
          <p:nvPr/>
        </p:nvGrpSpPr>
        <p:grpSpPr bwMode="auto">
          <a:xfrm>
            <a:off x="549275" y="2149475"/>
            <a:ext cx="7862888" cy="2746375"/>
            <a:chOff x="346" y="1354"/>
            <a:chExt cx="4953" cy="1730"/>
          </a:xfrm>
        </p:grpSpPr>
        <p:sp>
          <p:nvSpPr>
            <p:cNvPr id="12294" name="AutoShape 6" descr="brownfill01"/>
            <p:cNvSpPr>
              <a:spLocks noChangeArrowheads="1"/>
            </p:cNvSpPr>
            <p:nvPr/>
          </p:nvSpPr>
          <p:spPr bwMode="auto">
            <a:xfrm>
              <a:off x="346" y="2333"/>
              <a:ext cx="1094" cy="751"/>
            </a:xfrm>
            <a:prstGeom prst="roundRect">
              <a:avLst>
                <a:gd name="adj" fmla="val 8361"/>
              </a:avLst>
            </a:prstGeom>
            <a:blipFill dpi="0" rotWithShape="1">
              <a:blip r:embed="rId3" cstate="print"/>
              <a:srcRect/>
              <a:stretch>
                <a:fillRect/>
              </a:stretch>
            </a:blipFill>
            <a:ln w="57150" algn="ctr">
              <a:solidFill>
                <a:srgbClr val="EB9F39"/>
              </a:solidFill>
              <a:round/>
              <a:headEnd/>
              <a:tailEnd/>
            </a:ln>
          </p:spPr>
          <p:txBody>
            <a:bodyPr lIns="0" tIns="0" rIns="0" bIns="0" anchor="ctr" anchorCtr="1"/>
            <a:lstStyle/>
            <a:p>
              <a:pPr algn="ctr"/>
              <a:r>
                <a:rPr lang="en-US" sz="1800">
                  <a:latin typeface="Franklin Gothic Medium" pitchFamily="34" charset="0"/>
                </a:rPr>
                <a:t>Assign </a:t>
              </a:r>
              <a:br>
                <a:rPr lang="en-US" sz="1800">
                  <a:latin typeface="Franklin Gothic Medium" pitchFamily="34" charset="0"/>
                </a:rPr>
              </a:br>
              <a:r>
                <a:rPr lang="en-US" sz="1800">
                  <a:latin typeface="Franklin Gothic Medium" pitchFamily="34" charset="0"/>
                </a:rPr>
                <a:t>specific </a:t>
              </a:r>
              <a:br>
                <a:rPr lang="en-US" sz="1800">
                  <a:latin typeface="Franklin Gothic Medium" pitchFamily="34" charset="0"/>
                </a:rPr>
              </a:br>
              <a:r>
                <a:rPr lang="en-US" sz="1800">
                  <a:latin typeface="Franklin Gothic Medium" pitchFamily="34" charset="0"/>
                </a:rPr>
                <a:t>goals</a:t>
              </a:r>
            </a:p>
          </p:txBody>
        </p:sp>
        <p:sp>
          <p:nvSpPr>
            <p:cNvPr id="12295" name="AutoShape 7" descr="purplefill01"/>
            <p:cNvSpPr>
              <a:spLocks noChangeArrowheads="1"/>
            </p:cNvSpPr>
            <p:nvPr/>
          </p:nvSpPr>
          <p:spPr bwMode="auto">
            <a:xfrm>
              <a:off x="1638" y="2332"/>
              <a:ext cx="1094" cy="751"/>
            </a:xfrm>
            <a:prstGeom prst="roundRect">
              <a:avLst>
                <a:gd name="adj" fmla="val 9463"/>
              </a:avLst>
            </a:prstGeom>
            <a:blipFill dpi="0" rotWithShape="1">
              <a:blip r:embed="rId4" cstate="print"/>
              <a:srcRect/>
              <a:stretch>
                <a:fillRect/>
              </a:stretch>
            </a:blipFill>
            <a:ln w="57150" algn="ctr">
              <a:solidFill>
                <a:srgbClr val="AB439C"/>
              </a:solidFill>
              <a:round/>
              <a:headEnd/>
              <a:tailEnd/>
            </a:ln>
          </p:spPr>
          <p:txBody>
            <a:bodyPr lIns="0" tIns="0" rIns="0" bIns="0" anchor="ctr" anchorCtr="1"/>
            <a:lstStyle/>
            <a:p>
              <a:pPr algn="ctr"/>
              <a:r>
                <a:rPr lang="en-US" sz="1800">
                  <a:latin typeface="Franklin Gothic Medium" pitchFamily="34" charset="0"/>
                </a:rPr>
                <a:t>Assign measurable goals</a:t>
              </a:r>
            </a:p>
          </p:txBody>
        </p:sp>
        <p:sp>
          <p:nvSpPr>
            <p:cNvPr id="12296" name="AutoShape 8" descr="greenfill01"/>
            <p:cNvSpPr>
              <a:spLocks noChangeArrowheads="1"/>
            </p:cNvSpPr>
            <p:nvPr/>
          </p:nvSpPr>
          <p:spPr bwMode="auto">
            <a:xfrm>
              <a:off x="2905" y="2332"/>
              <a:ext cx="1094" cy="749"/>
            </a:xfrm>
            <a:prstGeom prst="roundRect">
              <a:avLst>
                <a:gd name="adj" fmla="val 7120"/>
              </a:avLst>
            </a:prstGeom>
            <a:blipFill dpi="0" rotWithShape="1">
              <a:blip r:embed="rId5" cstate="print"/>
              <a:srcRect/>
              <a:stretch>
                <a:fillRect/>
              </a:stretch>
            </a:blipFill>
            <a:ln w="57150" algn="ctr">
              <a:solidFill>
                <a:srgbClr val="65CD65"/>
              </a:solidFill>
              <a:round/>
              <a:headEnd/>
              <a:tailEnd/>
            </a:ln>
          </p:spPr>
          <p:txBody>
            <a:bodyPr lIns="0" tIns="0" rIns="0" bIns="0" anchor="ctr" anchorCtr="1"/>
            <a:lstStyle/>
            <a:p>
              <a:pPr algn="ctr"/>
              <a:r>
                <a:rPr lang="en-US" sz="1800">
                  <a:latin typeface="Franklin Gothic Medium" pitchFamily="34" charset="0"/>
                </a:rPr>
                <a:t>Assign challenging but doable goals</a:t>
              </a:r>
            </a:p>
          </p:txBody>
        </p:sp>
        <p:cxnSp>
          <p:nvCxnSpPr>
            <p:cNvPr id="12297" name="AutoShape 9"/>
            <p:cNvCxnSpPr>
              <a:cxnSpLocks noChangeShapeType="1"/>
              <a:stCxn id="12298" idx="2"/>
              <a:endCxn id="12294" idx="0"/>
            </p:cNvCxnSpPr>
            <p:nvPr/>
          </p:nvCxnSpPr>
          <p:spPr bwMode="auto">
            <a:xfrm rot="5400000">
              <a:off x="1628" y="1062"/>
              <a:ext cx="518" cy="1987"/>
            </a:xfrm>
            <a:prstGeom prst="bentConnector3">
              <a:avLst>
                <a:gd name="adj1" fmla="val 49806"/>
              </a:avLst>
            </a:prstGeom>
            <a:noFill/>
            <a:ln w="31750">
              <a:solidFill>
                <a:schemeClr val="tx1"/>
              </a:solidFill>
              <a:miter lim="800000"/>
              <a:headEnd/>
              <a:tailEnd type="stealth" w="lg" len="lg"/>
            </a:ln>
          </p:spPr>
        </p:cxnSp>
        <p:sp>
          <p:nvSpPr>
            <p:cNvPr id="12298" name="AutoShape 10"/>
            <p:cNvSpPr>
              <a:spLocks noChangeArrowheads="1"/>
            </p:cNvSpPr>
            <p:nvPr/>
          </p:nvSpPr>
          <p:spPr bwMode="auto">
            <a:xfrm>
              <a:off x="1613" y="1354"/>
              <a:ext cx="2534" cy="425"/>
            </a:xfrm>
            <a:prstGeom prst="roundRect">
              <a:avLst>
                <a:gd name="adj" fmla="val 12259"/>
              </a:avLst>
            </a:prstGeom>
            <a:gradFill rotWithShape="1">
              <a:gsLst>
                <a:gs pos="0">
                  <a:srgbClr val="EAD596"/>
                </a:gs>
                <a:gs pos="100000">
                  <a:srgbClr val="CC9900"/>
                </a:gs>
              </a:gsLst>
              <a:lin ang="5400000" scaled="1"/>
            </a:gradFill>
            <a:ln w="57150">
              <a:solidFill>
                <a:srgbClr val="CC9900"/>
              </a:solidFill>
              <a:round/>
              <a:headEnd/>
              <a:tailEnd/>
            </a:ln>
          </p:spPr>
          <p:txBody>
            <a:bodyPr lIns="0" tIns="0" rIns="0" bIns="0" anchor="ctr" anchorCtr="1"/>
            <a:lstStyle/>
            <a:p>
              <a:pPr algn="ctr"/>
              <a:r>
                <a:rPr lang="en-US" sz="2400">
                  <a:latin typeface="Franklin Gothic Medium" pitchFamily="34" charset="0"/>
                </a:rPr>
                <a:t>Motivational Goal Setting</a:t>
              </a:r>
            </a:p>
          </p:txBody>
        </p:sp>
        <p:cxnSp>
          <p:nvCxnSpPr>
            <p:cNvPr id="12299" name="AutoShape 11"/>
            <p:cNvCxnSpPr>
              <a:cxnSpLocks noChangeShapeType="1"/>
              <a:stCxn id="12298" idx="2"/>
              <a:endCxn id="12295" idx="0"/>
            </p:cNvCxnSpPr>
            <p:nvPr/>
          </p:nvCxnSpPr>
          <p:spPr bwMode="auto">
            <a:xfrm rot="5400000">
              <a:off x="2274" y="1708"/>
              <a:ext cx="517" cy="695"/>
            </a:xfrm>
            <a:prstGeom prst="bentConnector3">
              <a:avLst>
                <a:gd name="adj1" fmla="val 49903"/>
              </a:avLst>
            </a:prstGeom>
            <a:noFill/>
            <a:ln w="31750">
              <a:solidFill>
                <a:schemeClr val="tx1"/>
              </a:solidFill>
              <a:miter lim="800000"/>
              <a:headEnd/>
              <a:tailEnd type="stealth" w="lg" len="lg"/>
            </a:ln>
          </p:spPr>
        </p:cxnSp>
        <p:cxnSp>
          <p:nvCxnSpPr>
            <p:cNvPr id="12300" name="AutoShape 12"/>
            <p:cNvCxnSpPr>
              <a:cxnSpLocks noChangeShapeType="1"/>
              <a:stCxn id="12298" idx="2"/>
              <a:endCxn id="12296" idx="0"/>
            </p:cNvCxnSpPr>
            <p:nvPr/>
          </p:nvCxnSpPr>
          <p:spPr bwMode="auto">
            <a:xfrm rot="16200000" flipH="1">
              <a:off x="2907" y="1770"/>
              <a:ext cx="517" cy="572"/>
            </a:xfrm>
            <a:prstGeom prst="bentConnector3">
              <a:avLst>
                <a:gd name="adj1" fmla="val 49903"/>
              </a:avLst>
            </a:prstGeom>
            <a:noFill/>
            <a:ln w="31750">
              <a:solidFill>
                <a:schemeClr val="tx1"/>
              </a:solidFill>
              <a:miter lim="800000"/>
              <a:headEnd/>
              <a:tailEnd type="stealth" w="lg" len="lg"/>
            </a:ln>
          </p:spPr>
        </p:cxnSp>
        <p:sp>
          <p:nvSpPr>
            <p:cNvPr id="12301" name="AutoShape 13" descr="bluefill01"/>
            <p:cNvSpPr>
              <a:spLocks noChangeArrowheads="1"/>
            </p:cNvSpPr>
            <p:nvPr/>
          </p:nvSpPr>
          <p:spPr bwMode="auto">
            <a:xfrm>
              <a:off x="4205" y="2333"/>
              <a:ext cx="1094" cy="749"/>
            </a:xfrm>
            <a:prstGeom prst="roundRect">
              <a:avLst>
                <a:gd name="adj" fmla="val 7120"/>
              </a:avLst>
            </a:prstGeom>
            <a:blipFill dpi="0" rotWithShape="1">
              <a:blip r:embed="rId6" cstate="print"/>
              <a:srcRect/>
              <a:stretch>
                <a:fillRect/>
              </a:stretch>
            </a:blipFill>
            <a:ln w="57150" algn="ctr">
              <a:solidFill>
                <a:srgbClr val="7DC1FF"/>
              </a:solidFill>
              <a:round/>
              <a:headEnd/>
              <a:tailEnd/>
            </a:ln>
          </p:spPr>
          <p:txBody>
            <a:bodyPr lIns="0" tIns="0" rIns="0" bIns="0" anchor="ctr" anchorCtr="1"/>
            <a:lstStyle/>
            <a:p>
              <a:pPr algn="ctr"/>
              <a:r>
                <a:rPr lang="en-US" sz="1800">
                  <a:latin typeface="Franklin Gothic Medium" pitchFamily="34" charset="0"/>
                </a:rPr>
                <a:t>Encourage employee participation</a:t>
              </a:r>
            </a:p>
          </p:txBody>
        </p:sp>
        <p:cxnSp>
          <p:nvCxnSpPr>
            <p:cNvPr id="12302" name="AutoShape 14"/>
            <p:cNvCxnSpPr>
              <a:cxnSpLocks noChangeShapeType="1"/>
              <a:stCxn id="12298" idx="2"/>
              <a:endCxn id="12301" idx="0"/>
            </p:cNvCxnSpPr>
            <p:nvPr/>
          </p:nvCxnSpPr>
          <p:spPr bwMode="auto">
            <a:xfrm rot="16200000" flipH="1">
              <a:off x="3557" y="1120"/>
              <a:ext cx="518" cy="1872"/>
            </a:xfrm>
            <a:prstGeom prst="bentConnector3">
              <a:avLst>
                <a:gd name="adj1" fmla="val 49806"/>
              </a:avLst>
            </a:prstGeom>
            <a:noFill/>
            <a:ln w="31750">
              <a:solidFill>
                <a:schemeClr val="tx1"/>
              </a:solidFill>
              <a:miter lim="800000"/>
              <a:headEnd/>
              <a:tailEnd type="stealth" w="lg" len="lg"/>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2535</Words>
  <Application>Microsoft Office PowerPoint</Application>
  <PresentationFormat>On-screen Show (4:3)</PresentationFormat>
  <Paragraphs>247</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Why Strategic Planning Is Important To All Managers</vt:lpstr>
      <vt:lpstr>Slide 5</vt:lpstr>
      <vt:lpstr>Fundamentals of Management Planning</vt:lpstr>
      <vt:lpstr>Slide 7</vt:lpstr>
      <vt:lpstr>How Managers Set Objectives:  SMART Goals</vt:lpstr>
      <vt:lpstr>How to Set Motivational Goals</vt:lpstr>
      <vt:lpstr>Using Management by Objectives (MBO)</vt:lpstr>
      <vt:lpstr>Slide 11</vt:lpstr>
      <vt:lpstr>WHY STRATEGY</vt:lpstr>
      <vt:lpstr>The Strategic Management Process</vt:lpstr>
      <vt:lpstr>Business Vision and Mission</vt:lpstr>
      <vt:lpstr>Mission Statement for Nestle</vt:lpstr>
      <vt:lpstr>Key Examples </vt:lpstr>
      <vt:lpstr>Slide 17</vt:lpstr>
      <vt:lpstr>Slide 18</vt:lpstr>
      <vt:lpstr>Slide 19</vt:lpstr>
      <vt:lpstr>Slide 20</vt:lpstr>
      <vt:lpstr>Types of Corporate Strategies</vt:lpstr>
      <vt:lpstr>Types of Competitive Strategies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Hafsa Shaukat</dc:creator>
  <cp:lastModifiedBy>Hafsa Shaukat</cp:lastModifiedBy>
  <cp:revision>1</cp:revision>
  <dcterms:created xsi:type="dcterms:W3CDTF">2014-09-12T11:02:36Z</dcterms:created>
  <dcterms:modified xsi:type="dcterms:W3CDTF">2014-09-12T11:05:01Z</dcterms:modified>
</cp:coreProperties>
</file>