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Canva Sans" panose="020B0604020202020204" charset="0"/>
      <p:regular r:id="rId34"/>
    </p:embeddedFont>
    <p:embeddedFont>
      <p:font typeface="Canva Sans Bold" panose="020B0604020202020204" charset="0"/>
      <p:regular r:id="rId35"/>
    </p:embeddedFont>
    <p:embeddedFont>
      <p:font typeface="Poppins Light" panose="00000400000000000000" pitchFamily="2" charset="0"/>
      <p:regular r:id="rId36"/>
    </p:embeddedFont>
    <p:embeddedFont>
      <p:font typeface="Poppins Light Bold" panose="020B0604020202020204" charset="0"/>
      <p:regular r:id="rId37"/>
    </p:embeddedFont>
    <p:embeddedFont>
      <p:font typeface="Poppins Medium" panose="00000600000000000000" pitchFamily="2" charset="0"/>
      <p:regular r:id="rId38"/>
    </p:embeddedFont>
    <p:embeddedFont>
      <p:font typeface="Poppins Medium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043548" y="-1135104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711725" y="1297288"/>
            <a:ext cx="6848526" cy="8989712"/>
          </a:xfrm>
          <a:custGeom>
            <a:avLst/>
            <a:gdLst/>
            <a:ahLst/>
            <a:cxnLst/>
            <a:rect l="l" t="t" r="r" b="b"/>
            <a:pathLst>
              <a:path w="6848526" h="8989712">
                <a:moveTo>
                  <a:pt x="0" y="0"/>
                </a:moveTo>
                <a:lnTo>
                  <a:pt x="6848526" y="0"/>
                </a:lnTo>
                <a:lnTo>
                  <a:pt x="6848526" y="8989712"/>
                </a:lnTo>
                <a:lnTo>
                  <a:pt x="0" y="898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3679269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7" y="0"/>
                </a:lnTo>
                <a:lnTo>
                  <a:pt x="6256397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8748634" y="3029060"/>
            <a:ext cx="7850072" cy="442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>
                <a:solidFill>
                  <a:srgbClr val="2F2535"/>
                </a:solidFill>
                <a:latin typeface="Poppins Bold Bold"/>
              </a:rPr>
              <a:t>COVID-19 ANALYSIS IN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8681" y="171251"/>
            <a:ext cx="14810619" cy="10115749"/>
          </a:xfrm>
          <a:custGeom>
            <a:avLst/>
            <a:gdLst/>
            <a:ahLst/>
            <a:cxnLst/>
            <a:rect l="l" t="t" r="r" b="b"/>
            <a:pathLst>
              <a:path w="14810619" h="10115749">
                <a:moveTo>
                  <a:pt x="0" y="0"/>
                </a:moveTo>
                <a:lnTo>
                  <a:pt x="14810619" y="0"/>
                </a:lnTo>
                <a:lnTo>
                  <a:pt x="14810619" y="10115749"/>
                </a:lnTo>
                <a:lnTo>
                  <a:pt x="0" y="10115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4857451"/>
            <a:ext cx="4664861" cy="774027"/>
            <a:chOff x="0" y="0"/>
            <a:chExt cx="6219814" cy="10320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219814" cy="1032036"/>
            </a:xfrm>
            <a:prstGeom prst="rect">
              <a:avLst/>
            </a:prstGeom>
            <a:solidFill>
              <a:srgbClr val="407B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164" y="285302"/>
              <a:ext cx="5581486" cy="480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Hypothesis Testing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3624602">
            <a:off x="-1493869" y="769267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910242" y="512357"/>
            <a:ext cx="3199451" cy="10238242"/>
          </a:xfrm>
          <a:custGeom>
            <a:avLst/>
            <a:gdLst/>
            <a:ahLst/>
            <a:cxnLst/>
            <a:rect l="l" t="t" r="r" b="b"/>
            <a:pathLst>
              <a:path w="3199451" h="10238242">
                <a:moveTo>
                  <a:pt x="0" y="0"/>
                </a:moveTo>
                <a:lnTo>
                  <a:pt x="3199451" y="0"/>
                </a:lnTo>
                <a:lnTo>
                  <a:pt x="3199451" y="10238243"/>
                </a:lnTo>
                <a:lnTo>
                  <a:pt x="0" y="10238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4385703" y="5686126"/>
            <a:ext cx="3605593" cy="4114800"/>
          </a:xfrm>
          <a:custGeom>
            <a:avLst/>
            <a:gdLst/>
            <a:ahLst/>
            <a:cxnLst/>
            <a:rect l="l" t="t" r="r" b="b"/>
            <a:pathLst>
              <a:path w="3605593" h="4114800">
                <a:moveTo>
                  <a:pt x="0" y="0"/>
                </a:moveTo>
                <a:lnTo>
                  <a:pt x="3605593" y="0"/>
                </a:lnTo>
                <a:lnTo>
                  <a:pt x="36055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7151294" y="3181051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1ST STATISTICAL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5201115" y="3876144"/>
            <a:ext cx="7885770" cy="2534712"/>
          </a:xfrm>
          <a:custGeom>
            <a:avLst/>
            <a:gdLst/>
            <a:ahLst/>
            <a:cxnLst/>
            <a:rect l="l" t="t" r="r" b="b"/>
            <a:pathLst>
              <a:path w="7885770" h="2534712">
                <a:moveTo>
                  <a:pt x="0" y="0"/>
                </a:moveTo>
                <a:lnTo>
                  <a:pt x="7885770" y="0"/>
                </a:lnTo>
                <a:lnTo>
                  <a:pt x="7885770" y="2534712"/>
                </a:lnTo>
                <a:lnTo>
                  <a:pt x="0" y="2534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HYPOTHESIS: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566018" y="2323350"/>
            <a:ext cx="14051275" cy="5640301"/>
          </a:xfrm>
          <a:custGeom>
            <a:avLst/>
            <a:gdLst/>
            <a:ahLst/>
            <a:cxnLst/>
            <a:rect l="l" t="t" r="r" b="b"/>
            <a:pathLst>
              <a:path w="14051275" h="5640301">
                <a:moveTo>
                  <a:pt x="0" y="0"/>
                </a:moveTo>
                <a:lnTo>
                  <a:pt x="14051275" y="0"/>
                </a:lnTo>
                <a:lnTo>
                  <a:pt x="14051275" y="5640300"/>
                </a:lnTo>
                <a:lnTo>
                  <a:pt x="0" y="5640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3446698" y="845043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PROP.TEST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216590"/>
            <a:ext cx="11459985" cy="976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F2535"/>
                </a:solidFill>
                <a:latin typeface="Canva Sans"/>
              </a:rPr>
              <a:t>Observed difference in COVID mortality rates of individuals 60 and over and individuals 18</a:t>
            </a:r>
            <a:r>
              <a:rPr lang="en-US" sz="2800">
                <a:solidFill>
                  <a:srgbClr val="2F2535"/>
                </a:solidFill>
                <a:latin typeface="Canva Sans Bold"/>
              </a:rPr>
              <a:t>: 0.3844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2853523" y="2110046"/>
            <a:ext cx="10715539" cy="7587860"/>
          </a:xfrm>
          <a:custGeom>
            <a:avLst/>
            <a:gdLst/>
            <a:ahLst/>
            <a:cxnLst/>
            <a:rect l="l" t="t" r="r" b="b"/>
            <a:pathLst>
              <a:path w="10715539" h="7587860">
                <a:moveTo>
                  <a:pt x="0" y="0"/>
                </a:moveTo>
                <a:lnTo>
                  <a:pt x="10715538" y="0"/>
                </a:lnTo>
                <a:lnTo>
                  <a:pt x="10715538" y="7587859"/>
                </a:lnTo>
                <a:lnTo>
                  <a:pt x="0" y="7587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3446698" y="845043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BOOTSTRAP (CODE)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597269" y="1689294"/>
            <a:ext cx="13273974" cy="8597706"/>
          </a:xfrm>
          <a:custGeom>
            <a:avLst/>
            <a:gdLst/>
            <a:ahLst/>
            <a:cxnLst/>
            <a:rect l="l" t="t" r="r" b="b"/>
            <a:pathLst>
              <a:path w="13273974" h="8597706">
                <a:moveTo>
                  <a:pt x="0" y="0"/>
                </a:moveTo>
                <a:lnTo>
                  <a:pt x="13273974" y="0"/>
                </a:lnTo>
                <a:lnTo>
                  <a:pt x="13273974" y="8597706"/>
                </a:lnTo>
                <a:lnTo>
                  <a:pt x="0" y="859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3446698" y="845043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BOOTSTRAP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028700" y="1689294"/>
            <a:ext cx="13802169" cy="8500797"/>
          </a:xfrm>
          <a:custGeom>
            <a:avLst/>
            <a:gdLst/>
            <a:ahLst/>
            <a:cxnLst/>
            <a:rect l="l" t="t" r="r" b="b"/>
            <a:pathLst>
              <a:path w="13802169" h="8500797">
                <a:moveTo>
                  <a:pt x="0" y="0"/>
                </a:moveTo>
                <a:lnTo>
                  <a:pt x="13802169" y="0"/>
                </a:lnTo>
                <a:lnTo>
                  <a:pt x="13802169" y="8500797"/>
                </a:lnTo>
                <a:lnTo>
                  <a:pt x="0" y="8500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NORMALITY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0312907" y="2176886"/>
            <a:ext cx="5967904" cy="1420205"/>
          </a:xfrm>
          <a:custGeom>
            <a:avLst/>
            <a:gdLst/>
            <a:ahLst/>
            <a:cxnLst/>
            <a:rect l="l" t="t" r="r" b="b"/>
            <a:pathLst>
              <a:path w="5967904" h="1420205">
                <a:moveTo>
                  <a:pt x="0" y="0"/>
                </a:moveTo>
                <a:lnTo>
                  <a:pt x="5967905" y="0"/>
                </a:lnTo>
                <a:lnTo>
                  <a:pt x="5967905" y="1420204"/>
                </a:lnTo>
                <a:lnTo>
                  <a:pt x="0" y="1420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2428" b="-1216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0447237" y="6676986"/>
            <a:ext cx="5833575" cy="1384270"/>
          </a:xfrm>
          <a:custGeom>
            <a:avLst/>
            <a:gdLst/>
            <a:ahLst/>
            <a:cxnLst/>
            <a:rect l="l" t="t" r="r" b="b"/>
            <a:pathLst>
              <a:path w="5833575" h="1384270">
                <a:moveTo>
                  <a:pt x="0" y="0"/>
                </a:moveTo>
                <a:lnTo>
                  <a:pt x="5833575" y="0"/>
                </a:lnTo>
                <a:lnTo>
                  <a:pt x="5833575" y="1384270"/>
                </a:lnTo>
                <a:lnTo>
                  <a:pt x="0" y="1384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02" t="-27602" b="-83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0447237" y="4338872"/>
            <a:ext cx="5833575" cy="1596332"/>
          </a:xfrm>
          <a:custGeom>
            <a:avLst/>
            <a:gdLst/>
            <a:ahLst/>
            <a:cxnLst/>
            <a:rect l="l" t="t" r="r" b="b"/>
            <a:pathLst>
              <a:path w="5833575" h="1596332">
                <a:moveTo>
                  <a:pt x="0" y="0"/>
                </a:moveTo>
                <a:lnTo>
                  <a:pt x="5833575" y="0"/>
                </a:lnTo>
                <a:lnTo>
                  <a:pt x="5833575" y="1596332"/>
                </a:lnTo>
                <a:lnTo>
                  <a:pt x="0" y="15963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02" t="-20374" b="-3606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3232175" y="537527"/>
            <a:ext cx="1182365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Bootstrap 95% Confidence Intervals: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1991" y="2563455"/>
            <a:ext cx="836637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Difference in proportions of age groups: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Observed: 0.3844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519930"/>
            <a:ext cx="923035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Proportion of 60 and Over Mortality Rate 95% CI: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Observed: 0.4022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6610311"/>
            <a:ext cx="923035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Proportion of 18 and Under Mortality Rate 95% CI: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Observed: 0.0178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324789" y="3092729"/>
            <a:ext cx="8488545" cy="6063246"/>
          </a:xfrm>
          <a:custGeom>
            <a:avLst/>
            <a:gdLst/>
            <a:ahLst/>
            <a:cxnLst/>
            <a:rect l="l" t="t" r="r" b="b"/>
            <a:pathLst>
              <a:path w="8488545" h="6063246">
                <a:moveTo>
                  <a:pt x="0" y="0"/>
                </a:moveTo>
                <a:lnTo>
                  <a:pt x="8488544" y="0"/>
                </a:lnTo>
                <a:lnTo>
                  <a:pt x="8488544" y="6063246"/>
                </a:lnTo>
                <a:lnTo>
                  <a:pt x="0" y="60632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519300" y="3092729"/>
            <a:ext cx="8488545" cy="6063246"/>
          </a:xfrm>
          <a:custGeom>
            <a:avLst/>
            <a:gdLst/>
            <a:ahLst/>
            <a:cxnLst/>
            <a:rect l="l" t="t" r="r" b="b"/>
            <a:pathLst>
              <a:path w="8488545" h="6063246">
                <a:moveTo>
                  <a:pt x="0" y="0"/>
                </a:moveTo>
                <a:lnTo>
                  <a:pt x="8488544" y="0"/>
                </a:lnTo>
                <a:lnTo>
                  <a:pt x="8488544" y="6063246"/>
                </a:lnTo>
                <a:lnTo>
                  <a:pt x="0" y="6063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3731923" y="405862"/>
            <a:ext cx="1174527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Mortality Rate Based on Age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4857451"/>
            <a:ext cx="6818613" cy="774027"/>
            <a:chOff x="0" y="0"/>
            <a:chExt cx="9091484" cy="10320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9091484" cy="1032036"/>
            </a:xfrm>
            <a:prstGeom prst="rect">
              <a:avLst/>
            </a:prstGeom>
            <a:solidFill>
              <a:srgbClr val="407B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66521" y="285302"/>
              <a:ext cx="8158441" cy="480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Chi-squared Test of Independence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3624602">
            <a:off x="-1493869" y="769267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269051" y="1028700"/>
            <a:ext cx="5276601" cy="10026796"/>
          </a:xfrm>
          <a:custGeom>
            <a:avLst/>
            <a:gdLst/>
            <a:ahLst/>
            <a:cxnLst/>
            <a:rect l="l" t="t" r="r" b="b"/>
            <a:pathLst>
              <a:path w="5276601" h="10026796">
                <a:moveTo>
                  <a:pt x="0" y="0"/>
                </a:moveTo>
                <a:lnTo>
                  <a:pt x="5276601" y="0"/>
                </a:lnTo>
                <a:lnTo>
                  <a:pt x="5276601" y="10026796"/>
                </a:lnTo>
                <a:lnTo>
                  <a:pt x="0" y="10026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6943476" y="3181051"/>
            <a:ext cx="11136706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2ND STATISTICAL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14069444" y="-1539583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0110297" y="1028700"/>
            <a:ext cx="4796251" cy="14494165"/>
          </a:xfrm>
          <a:custGeom>
            <a:avLst/>
            <a:gdLst/>
            <a:ahLst/>
            <a:cxnLst/>
            <a:rect l="l" t="t" r="r" b="b"/>
            <a:pathLst>
              <a:path w="4796251" h="14494165">
                <a:moveTo>
                  <a:pt x="0" y="0"/>
                </a:moveTo>
                <a:lnTo>
                  <a:pt x="4796250" y="0"/>
                </a:lnTo>
                <a:lnTo>
                  <a:pt x="4796250" y="14494165"/>
                </a:lnTo>
                <a:lnTo>
                  <a:pt x="0" y="14494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1175855" y="2621781"/>
            <a:ext cx="5523499" cy="1335281"/>
          </a:xfrm>
          <a:prstGeom prst="rect">
            <a:avLst/>
          </a:prstGeom>
          <a:solidFill>
            <a:srgbClr val="407BFF"/>
          </a:solid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1028700" y="4608849"/>
            <a:ext cx="8934442" cy="388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Introduction</a:t>
            </a:r>
          </a:p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Dataset</a:t>
            </a:r>
          </a:p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Exploratory Data Analysis</a:t>
            </a:r>
          </a:p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1st Statistical Test </a:t>
            </a:r>
          </a:p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2nd Statistical Test</a:t>
            </a:r>
          </a:p>
          <a:p>
            <a:pPr marL="757335" lvl="1" indent="-378668">
              <a:lnSpc>
                <a:spcPts val="5261"/>
              </a:lnSpc>
              <a:buFont typeface="Arial"/>
              <a:buChar char="•"/>
            </a:pPr>
            <a:r>
              <a:rPr lang="en-US" sz="3507" spc="35">
                <a:solidFill>
                  <a:srgbClr val="2F2535"/>
                </a:solidFill>
                <a:latin typeface="Poppins Light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8311" y="2880736"/>
            <a:ext cx="6112823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 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706426" y="1930497"/>
            <a:ext cx="14586190" cy="2712676"/>
          </a:xfrm>
          <a:custGeom>
            <a:avLst/>
            <a:gdLst/>
            <a:ahLst/>
            <a:cxnLst/>
            <a:rect l="l" t="t" r="r" b="b"/>
            <a:pathLst>
              <a:path w="14586190" h="2712676">
                <a:moveTo>
                  <a:pt x="0" y="0"/>
                </a:moveTo>
                <a:lnTo>
                  <a:pt x="14586189" y="0"/>
                </a:lnTo>
                <a:lnTo>
                  <a:pt x="14586189" y="2712675"/>
                </a:lnTo>
                <a:lnTo>
                  <a:pt x="0" y="2712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HYPOTHESIS: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819967"/>
            <a:ext cx="182880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Thanks to our large dataset, all Chi-Square tests will result in a rejection of null hypothesis (P-value = 2.2e-15)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2F2535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This is the minimum P-value computable by R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2F2535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However, let’s compute 500 data points instead...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2480830" y="2052194"/>
            <a:ext cx="13326341" cy="2114347"/>
          </a:xfrm>
          <a:custGeom>
            <a:avLst/>
            <a:gdLst/>
            <a:ahLst/>
            <a:cxnLst/>
            <a:rect l="l" t="t" r="r" b="b"/>
            <a:pathLst>
              <a:path w="13326341" h="2114347">
                <a:moveTo>
                  <a:pt x="0" y="0"/>
                </a:moveTo>
                <a:lnTo>
                  <a:pt x="13326340" y="0"/>
                </a:lnTo>
                <a:lnTo>
                  <a:pt x="13326340" y="2114347"/>
                </a:lnTo>
                <a:lnTo>
                  <a:pt x="0" y="2114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2863665" y="4066078"/>
            <a:ext cx="12271711" cy="2771714"/>
          </a:xfrm>
          <a:custGeom>
            <a:avLst/>
            <a:gdLst/>
            <a:ahLst/>
            <a:cxnLst/>
            <a:rect l="l" t="t" r="r" b="b"/>
            <a:pathLst>
              <a:path w="12271711" h="2771714">
                <a:moveTo>
                  <a:pt x="0" y="0"/>
                </a:moveTo>
                <a:lnTo>
                  <a:pt x="12271711" y="0"/>
                </a:lnTo>
                <a:lnTo>
                  <a:pt x="12271711" y="2771714"/>
                </a:lnTo>
                <a:lnTo>
                  <a:pt x="0" y="27717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CHI-SQUARE TEST #1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444" y="7528938"/>
            <a:ext cx="116929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Conclusion: Reject Null Hypothesis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322074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2062324" y="560943"/>
            <a:ext cx="145195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Positive &amp; Negative COVID Patient Count by Number of Diseases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755961" y="2153160"/>
            <a:ext cx="16776078" cy="1997152"/>
          </a:xfrm>
          <a:custGeom>
            <a:avLst/>
            <a:gdLst/>
            <a:ahLst/>
            <a:cxnLst/>
            <a:rect l="l" t="t" r="r" b="b"/>
            <a:pathLst>
              <a:path w="16776078" h="1997152">
                <a:moveTo>
                  <a:pt x="0" y="0"/>
                </a:moveTo>
                <a:lnTo>
                  <a:pt x="16776078" y="0"/>
                </a:lnTo>
                <a:lnTo>
                  <a:pt x="16776078" y="1997153"/>
                </a:lnTo>
                <a:lnTo>
                  <a:pt x="0" y="199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2863665" y="4224764"/>
            <a:ext cx="12271711" cy="2454342"/>
          </a:xfrm>
          <a:custGeom>
            <a:avLst/>
            <a:gdLst/>
            <a:ahLst/>
            <a:cxnLst/>
            <a:rect l="l" t="t" r="r" b="b"/>
            <a:pathLst>
              <a:path w="12271711" h="2454342">
                <a:moveTo>
                  <a:pt x="0" y="0"/>
                </a:moveTo>
                <a:lnTo>
                  <a:pt x="12271711" y="0"/>
                </a:lnTo>
                <a:lnTo>
                  <a:pt x="12271711" y="2454342"/>
                </a:lnTo>
                <a:lnTo>
                  <a:pt x="0" y="2454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CHI-SQUARE TEST #2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444" y="7528938"/>
            <a:ext cx="116929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Conclusion: Fail to Reject Null Hypothesis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96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312628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49439" y="560943"/>
            <a:ext cx="1174527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Patient Count for each Level of COVID Severity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2189914" y="2328767"/>
            <a:ext cx="13908173" cy="1859252"/>
          </a:xfrm>
          <a:custGeom>
            <a:avLst/>
            <a:gdLst/>
            <a:ahLst/>
            <a:cxnLst/>
            <a:rect l="l" t="t" r="r" b="b"/>
            <a:pathLst>
              <a:path w="13908173" h="1859252">
                <a:moveTo>
                  <a:pt x="0" y="0"/>
                </a:moveTo>
                <a:lnTo>
                  <a:pt x="13908172" y="0"/>
                </a:lnTo>
                <a:lnTo>
                  <a:pt x="13908172" y="1859252"/>
                </a:lnTo>
                <a:lnTo>
                  <a:pt x="0" y="185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2999048" y="4405979"/>
            <a:ext cx="12289903" cy="2693677"/>
          </a:xfrm>
          <a:custGeom>
            <a:avLst/>
            <a:gdLst/>
            <a:ahLst/>
            <a:cxnLst/>
            <a:rect l="l" t="t" r="r" b="b"/>
            <a:pathLst>
              <a:path w="12289903" h="2693677">
                <a:moveTo>
                  <a:pt x="0" y="0"/>
                </a:moveTo>
                <a:lnTo>
                  <a:pt x="12289904" y="0"/>
                </a:lnTo>
                <a:lnTo>
                  <a:pt x="12289904" y="2693678"/>
                </a:lnTo>
                <a:lnTo>
                  <a:pt x="0" y="2693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CHI-SQUARE TEST #3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444" y="7528938"/>
            <a:ext cx="116929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Conclusion: Reject Null Hypothesis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96" y="3107261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312628" y="3107261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42127" y="578174"/>
            <a:ext cx="1314100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Mortality Count for each Number of Diseases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718872" y="2242288"/>
            <a:ext cx="14850257" cy="1766751"/>
          </a:xfrm>
          <a:custGeom>
            <a:avLst/>
            <a:gdLst/>
            <a:ahLst/>
            <a:cxnLst/>
            <a:rect l="l" t="t" r="r" b="b"/>
            <a:pathLst>
              <a:path w="14850257" h="1766751">
                <a:moveTo>
                  <a:pt x="0" y="0"/>
                </a:moveTo>
                <a:lnTo>
                  <a:pt x="14850256" y="0"/>
                </a:lnTo>
                <a:lnTo>
                  <a:pt x="14850256" y="1766751"/>
                </a:lnTo>
                <a:lnTo>
                  <a:pt x="0" y="17667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3031183" y="4036335"/>
            <a:ext cx="12225634" cy="2831199"/>
          </a:xfrm>
          <a:custGeom>
            <a:avLst/>
            <a:gdLst/>
            <a:ahLst/>
            <a:cxnLst/>
            <a:rect l="l" t="t" r="r" b="b"/>
            <a:pathLst>
              <a:path w="12225634" h="2831199">
                <a:moveTo>
                  <a:pt x="0" y="0"/>
                </a:moveTo>
                <a:lnTo>
                  <a:pt x="12225634" y="0"/>
                </a:lnTo>
                <a:lnTo>
                  <a:pt x="12225634" y="2831200"/>
                </a:lnTo>
                <a:lnTo>
                  <a:pt x="0" y="2831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CHI-SQUARE TEST #4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444" y="7528938"/>
            <a:ext cx="116929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Conclusion: Reject Null Hypothesis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6565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359859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18593" y="560943"/>
            <a:ext cx="1288253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Patient Count for each Age Group by Number of Diseases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854429" y="2240582"/>
            <a:ext cx="14579142" cy="1812950"/>
          </a:xfrm>
          <a:custGeom>
            <a:avLst/>
            <a:gdLst/>
            <a:ahLst/>
            <a:cxnLst/>
            <a:rect l="l" t="t" r="r" b="b"/>
            <a:pathLst>
              <a:path w="14579142" h="1812950">
                <a:moveTo>
                  <a:pt x="0" y="0"/>
                </a:moveTo>
                <a:lnTo>
                  <a:pt x="14579142" y="0"/>
                </a:lnTo>
                <a:lnTo>
                  <a:pt x="14579142" y="1812951"/>
                </a:lnTo>
                <a:lnTo>
                  <a:pt x="0" y="1812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2994526" y="4224815"/>
            <a:ext cx="12298949" cy="2707448"/>
          </a:xfrm>
          <a:custGeom>
            <a:avLst/>
            <a:gdLst/>
            <a:ahLst/>
            <a:cxnLst/>
            <a:rect l="l" t="t" r="r" b="b"/>
            <a:pathLst>
              <a:path w="12298949" h="2707448">
                <a:moveTo>
                  <a:pt x="0" y="0"/>
                </a:moveTo>
                <a:lnTo>
                  <a:pt x="12298948" y="0"/>
                </a:lnTo>
                <a:lnTo>
                  <a:pt x="12298948" y="2707447"/>
                </a:lnTo>
                <a:lnTo>
                  <a:pt x="0" y="27074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7176" y="854172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CHI-SQUARE TEST #5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0444" y="7528938"/>
            <a:ext cx="116929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F2535"/>
                </a:solidFill>
                <a:latin typeface="Canva Sans"/>
              </a:rPr>
              <a:t>Conclusion: Fail to Reject Null Hypothesis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67408" y="1028700"/>
            <a:ext cx="10214096" cy="13557912"/>
            <a:chOff x="0" y="0"/>
            <a:chExt cx="13618795" cy="18077217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3618795" cy="1167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06"/>
                </a:lnSpc>
              </a:pPr>
              <a:r>
                <a:rPr lang="en-US" sz="6006">
                  <a:solidFill>
                    <a:srgbClr val="2F2535"/>
                  </a:solidFill>
                  <a:latin typeface="Poppins Bold Bold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66446"/>
              <a:ext cx="13618795" cy="699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3015" spc="30">
                  <a:solidFill>
                    <a:srgbClr val="407BFF"/>
                  </a:solidFill>
                  <a:latin typeface="Poppins Light Bold"/>
                </a:rPr>
                <a:t>Purpose: </a:t>
              </a:r>
              <a:r>
                <a:rPr lang="en-US" sz="3015" spc="30">
                  <a:solidFill>
                    <a:srgbClr val="2F2535"/>
                  </a:solidFill>
                  <a:latin typeface="Poppins Light Bold"/>
                </a:rPr>
                <a:t>Conducting two statistical analyses to improve our capacity to predict the consequences of pandemics like COVID-19. </a:t>
              </a:r>
            </a:p>
            <a:p>
              <a:pPr>
                <a:lnSpc>
                  <a:spcPts val="3660"/>
                </a:lnSpc>
              </a:pPr>
              <a:endParaRPr lang="en-US" sz="3015" spc="30">
                <a:solidFill>
                  <a:srgbClr val="2F2535"/>
                </a:solidFill>
                <a:latin typeface="Poppins Light Bold"/>
              </a:endParaRPr>
            </a:p>
            <a:p>
              <a:pPr>
                <a:lnSpc>
                  <a:spcPts val="3920"/>
                </a:lnSpc>
              </a:pPr>
              <a:r>
                <a:rPr lang="en-US" sz="3015" spc="30">
                  <a:solidFill>
                    <a:srgbClr val="407BFF"/>
                  </a:solidFill>
                  <a:latin typeface="Poppins Light Bold"/>
                </a:rPr>
                <a:t>Goal:</a:t>
              </a:r>
              <a:r>
                <a:rPr lang="en-US" sz="3015" spc="30">
                  <a:solidFill>
                    <a:srgbClr val="2F2535"/>
                  </a:solidFill>
                  <a:latin typeface="Poppins Light Bold"/>
                </a:rPr>
                <a:t> Reach conclusions that help us understand the complex effects of pandemics on different aspects of human existence. </a:t>
              </a:r>
            </a:p>
            <a:p>
              <a:pPr>
                <a:lnSpc>
                  <a:spcPts val="3660"/>
                </a:lnSpc>
              </a:pPr>
              <a:endParaRPr lang="en-US" sz="3015" spc="30">
                <a:solidFill>
                  <a:srgbClr val="2F2535"/>
                </a:solidFill>
                <a:latin typeface="Poppins Light Bold"/>
              </a:endParaRPr>
            </a:p>
            <a:p>
              <a:pPr>
                <a:lnSpc>
                  <a:spcPts val="3660"/>
                </a:lnSpc>
              </a:pPr>
              <a:r>
                <a:rPr lang="en-US" sz="2815" spc="28">
                  <a:solidFill>
                    <a:srgbClr val="407BFF"/>
                  </a:solidFill>
                  <a:latin typeface="Poppins Light Bold"/>
                </a:rPr>
                <a:t>Focus: </a:t>
              </a:r>
              <a:r>
                <a:rPr lang="en-US" sz="2815" spc="28">
                  <a:solidFill>
                    <a:srgbClr val="2F2535"/>
                  </a:solidFill>
                  <a:latin typeface="Poppins Light Bold"/>
                </a:rPr>
                <a:t>Investigating critical characteristics such as age, habits, and comorbidities that determine the evolution and outcome of pandemics.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580690"/>
              <a:ext cx="13618795" cy="496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00144" y="1358997"/>
            <a:ext cx="5772181" cy="12957957"/>
          </a:xfrm>
          <a:custGeom>
            <a:avLst/>
            <a:gdLst/>
            <a:ahLst/>
            <a:cxnLst/>
            <a:rect l="l" t="t" r="r" b="b"/>
            <a:pathLst>
              <a:path w="5772181" h="12957957">
                <a:moveTo>
                  <a:pt x="0" y="0"/>
                </a:moveTo>
                <a:lnTo>
                  <a:pt x="5772181" y="0"/>
                </a:lnTo>
                <a:lnTo>
                  <a:pt x="5772181" y="12957957"/>
                </a:lnTo>
                <a:lnTo>
                  <a:pt x="0" y="129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 rot="-10800000">
            <a:off x="-3574615" y="-1073395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3925553" y="8051760"/>
            <a:ext cx="6256396" cy="4470480"/>
          </a:xfrm>
          <a:custGeom>
            <a:avLst/>
            <a:gdLst/>
            <a:ahLst/>
            <a:cxnLst/>
            <a:rect l="l" t="t" r="r" b="b"/>
            <a:pathLst>
              <a:path w="6256396" h="4470480">
                <a:moveTo>
                  <a:pt x="0" y="0"/>
                </a:moveTo>
                <a:lnTo>
                  <a:pt x="6256396" y="0"/>
                </a:lnTo>
                <a:lnTo>
                  <a:pt x="6256396" y="4470480"/>
                </a:lnTo>
                <a:lnTo>
                  <a:pt x="0" y="447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6011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350413" y="3221460"/>
            <a:ext cx="8451576" cy="6036840"/>
          </a:xfrm>
          <a:custGeom>
            <a:avLst/>
            <a:gdLst/>
            <a:ahLst/>
            <a:cxnLst/>
            <a:rect l="l" t="t" r="r" b="b"/>
            <a:pathLst>
              <a:path w="8451576" h="6036840">
                <a:moveTo>
                  <a:pt x="0" y="0"/>
                </a:moveTo>
                <a:lnTo>
                  <a:pt x="8451576" y="0"/>
                </a:lnTo>
                <a:lnTo>
                  <a:pt x="8451576" y="6036840"/>
                </a:lnTo>
                <a:lnTo>
                  <a:pt x="0" y="6036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3297510" y="9565550"/>
            <a:ext cx="1169297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Using the whole population.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49439" y="560943"/>
            <a:ext cx="1174527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Visualization of Patient Count for each Gender by Number of Diseases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7930" y="1569256"/>
            <a:ext cx="635227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2F2535"/>
                </a:solidFill>
                <a:latin typeface="Poppins Medium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42440" y="3120275"/>
            <a:ext cx="5940995" cy="2488746"/>
            <a:chOff x="0" y="0"/>
            <a:chExt cx="7921327" cy="3318328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7921327" cy="3318328"/>
            </a:xfrm>
            <a:prstGeom prst="rect">
              <a:avLst/>
            </a:prstGeom>
            <a:solidFill>
              <a:srgbClr val="407B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838602" y="532059"/>
              <a:ext cx="6244124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r>
                <a:rPr lang="en-US" sz="2200" spc="21">
                  <a:solidFill>
                    <a:srgbClr val="FFFFFF"/>
                  </a:solidFill>
                  <a:latin typeface="Poppins Light Bold"/>
                </a:rPr>
                <a:t>Hypothesis Testing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38602" y="1200674"/>
              <a:ext cx="6244124" cy="1566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Prop.Test and Bootstrapping </a:t>
              </a:r>
            </a:p>
            <a:p>
              <a:pPr>
                <a:lnSpc>
                  <a:spcPts val="2399"/>
                </a:lnSpc>
              </a:pPr>
              <a:endParaRPr lang="en-US" sz="1599" spc="15">
                <a:solidFill>
                  <a:srgbClr val="FFFFFF"/>
                </a:solidFill>
                <a:latin typeface="Poppins Light"/>
              </a:endParaRPr>
            </a:p>
            <a:p>
              <a:pPr>
                <a:lnSpc>
                  <a:spcPts val="2400"/>
                </a:lnSpc>
              </a:pPr>
              <a:r>
                <a:rPr lang="en-US" sz="1600" spc="16">
                  <a:solidFill>
                    <a:srgbClr val="FFFFFF"/>
                  </a:solidFill>
                  <a:latin typeface="Poppins Light"/>
                </a:rPr>
                <a:t>Tight Confidence intervals replicable through both prop.test and bootstraps.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642440" y="5770946"/>
            <a:ext cx="5940995" cy="2784021"/>
            <a:chOff x="0" y="0"/>
            <a:chExt cx="7921327" cy="3712028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7921327" cy="3712028"/>
            </a:xfrm>
            <a:prstGeom prst="rect">
              <a:avLst/>
            </a:prstGeom>
            <a:solidFill>
              <a:srgbClr val="2F2535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38602" y="532059"/>
              <a:ext cx="6244124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r>
                <a:rPr lang="en-US" sz="2200" spc="21">
                  <a:solidFill>
                    <a:srgbClr val="FFFFFF"/>
                  </a:solidFill>
                  <a:latin typeface="Poppins Light Bold"/>
                </a:rPr>
                <a:t>Chi-Square Tests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38602" y="1200674"/>
              <a:ext cx="6244124" cy="1960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Comorbidities and attributes, given our large dataset, will result in significant association.</a:t>
              </a:r>
            </a:p>
            <a:p>
              <a:pPr>
                <a:lnSpc>
                  <a:spcPts val="2399"/>
                </a:lnSpc>
              </a:pPr>
              <a:endParaRPr lang="en-US" sz="1599" spc="15">
                <a:solidFill>
                  <a:srgbClr val="FFFFFF"/>
                </a:solidFill>
                <a:latin typeface="Poppins Light"/>
              </a:endParaRPr>
            </a:p>
            <a:p>
              <a:pPr>
                <a:lnSpc>
                  <a:spcPts val="2400"/>
                </a:lnSpc>
              </a:pPr>
              <a:r>
                <a:rPr lang="en-US" sz="1600" spc="16">
                  <a:solidFill>
                    <a:srgbClr val="FFFFFF"/>
                  </a:solidFill>
                  <a:latin typeface="Poppins Light"/>
                </a:rPr>
                <a:t>To explore this data more, we sampled 500 data points from our dataset.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2491625"/>
            <a:ext cx="5940995" cy="3117396"/>
            <a:chOff x="0" y="0"/>
            <a:chExt cx="7921327" cy="4156528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7921327" cy="4156528"/>
            </a:xfrm>
            <a:prstGeom prst="rect">
              <a:avLst/>
            </a:prstGeom>
            <a:solidFill>
              <a:srgbClr val="2F2535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38602" y="532059"/>
              <a:ext cx="6244124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r>
                <a:rPr lang="en-US" sz="2200" spc="21">
                  <a:solidFill>
                    <a:srgbClr val="FFFFFF"/>
                  </a:solidFill>
                  <a:latin typeface="Poppins Light Bold"/>
                </a:rPr>
                <a:t>Results: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38602" y="1191149"/>
              <a:ext cx="6244124" cy="2414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600" spc="16">
                  <a:solidFill>
                    <a:srgbClr val="FFFFFF"/>
                  </a:solidFill>
                  <a:latin typeface="Poppins Light"/>
                </a:rPr>
                <a:t>By rejecting the null hypothesis in our two-sample test for equality of proportions, it was established that individuals in the 60+ age group are significantly more vulnerable to COVID mortality compared to those 18 and under. 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770946"/>
            <a:ext cx="5940995" cy="4250871"/>
            <a:chOff x="0" y="0"/>
            <a:chExt cx="7921327" cy="5667828"/>
          </a:xfrm>
        </p:grpSpPr>
        <p:sp>
          <p:nvSpPr>
            <p:cNvPr id="16" name="AutoShape 16"/>
            <p:cNvSpPr/>
            <p:nvPr/>
          </p:nvSpPr>
          <p:spPr>
            <a:xfrm>
              <a:off x="0" y="0"/>
              <a:ext cx="7921327" cy="5667828"/>
            </a:xfrm>
            <a:prstGeom prst="rect">
              <a:avLst/>
            </a:prstGeom>
            <a:solidFill>
              <a:srgbClr val="407B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38602" y="532059"/>
              <a:ext cx="6244124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60"/>
                </a:lnSpc>
              </a:pPr>
              <a:r>
                <a:rPr lang="en-US" sz="2200" spc="21">
                  <a:solidFill>
                    <a:srgbClr val="FFFFFF"/>
                  </a:solidFill>
                  <a:latin typeface="Poppins Light Bold"/>
                </a:rPr>
                <a:t>Results (500 data points):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38602" y="1200674"/>
              <a:ext cx="6244124" cy="3916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99"/>
                </a:lnSpc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These results highlighted a significant association between the number of prior diseases an individual has and:</a:t>
              </a:r>
            </a:p>
            <a:p>
              <a:pPr marL="345439" lvl="1" indent="-172720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 their likelihood of testing positive for COVID.</a:t>
              </a:r>
            </a:p>
            <a:p>
              <a:pPr marL="345439" lvl="1" indent="-172720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 their mortality</a:t>
              </a:r>
            </a:p>
            <a:p>
              <a:pPr marL="345439" lvl="1" indent="-172720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 their age group</a:t>
              </a:r>
            </a:p>
            <a:p>
              <a:pPr marL="345439" lvl="1" indent="-172720">
                <a:lnSpc>
                  <a:spcPts val="2399"/>
                </a:lnSpc>
                <a:buFont typeface="Arial"/>
                <a:buChar char="•"/>
              </a:pPr>
              <a:r>
                <a:rPr lang="en-US" sz="1599" spc="15">
                  <a:solidFill>
                    <a:srgbClr val="FFFFFF"/>
                  </a:solidFill>
                  <a:latin typeface="Poppins Light"/>
                </a:rPr>
                <a:t> but not the severity of their symptoms nor gender </a:t>
              </a:r>
            </a:p>
            <a:p>
              <a:pPr>
                <a:lnSpc>
                  <a:spcPts val="2400"/>
                </a:lnSpc>
              </a:pPr>
              <a:endParaRPr lang="en-US" sz="1599" spc="15">
                <a:solidFill>
                  <a:srgbClr val="FFFFFF"/>
                </a:solidFill>
                <a:latin typeface="Poppins Light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 rot="-10800000" flipH="1">
            <a:off x="14501812" y="-1341900"/>
            <a:ext cx="7188578" cy="5136566"/>
          </a:xfrm>
          <a:custGeom>
            <a:avLst/>
            <a:gdLst/>
            <a:ahLst/>
            <a:cxnLst/>
            <a:rect l="l" t="t" r="r" b="b"/>
            <a:pathLst>
              <a:path w="7188578" h="5136566">
                <a:moveTo>
                  <a:pt x="7188578" y="0"/>
                </a:moveTo>
                <a:lnTo>
                  <a:pt x="0" y="0"/>
                </a:lnTo>
                <a:lnTo>
                  <a:pt x="0" y="5136566"/>
                </a:lnTo>
                <a:lnTo>
                  <a:pt x="7188578" y="5136566"/>
                </a:lnTo>
                <a:lnTo>
                  <a:pt x="7188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0" name="Freeform 20"/>
          <p:cNvSpPr/>
          <p:nvPr/>
        </p:nvSpPr>
        <p:spPr>
          <a:xfrm>
            <a:off x="1682784" y="1028700"/>
            <a:ext cx="1919312" cy="1919312"/>
          </a:xfrm>
          <a:custGeom>
            <a:avLst/>
            <a:gdLst/>
            <a:ahLst/>
            <a:cxnLst/>
            <a:rect l="l" t="t" r="r" b="b"/>
            <a:pathLst>
              <a:path w="1919312" h="1919312">
                <a:moveTo>
                  <a:pt x="0" y="0"/>
                </a:moveTo>
                <a:lnTo>
                  <a:pt x="1919312" y="0"/>
                </a:lnTo>
                <a:lnTo>
                  <a:pt x="1919312" y="1919312"/>
                </a:lnTo>
                <a:lnTo>
                  <a:pt x="0" y="191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9185" y="2321029"/>
            <a:ext cx="5938602" cy="5938602"/>
            <a:chOff x="0" y="0"/>
            <a:chExt cx="7918136" cy="79181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7918136" cy="7918136"/>
              <a:chOff x="0" y="0"/>
              <a:chExt cx="2540000" cy="254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270000" y="0"/>
                <a:ext cx="796906" cy="775571"/>
              </a:xfrm>
              <a:custGeom>
                <a:avLst/>
                <a:gdLst/>
                <a:ahLst/>
                <a:cxnLst/>
                <a:rect l="l" t="t" r="r" b="b"/>
                <a:pathLst>
                  <a:path w="796906" h="775571">
                    <a:moveTo>
                      <a:pt x="0" y="0"/>
                    </a:moveTo>
                    <a:cubicBezTo>
                      <a:pt x="289939" y="0"/>
                      <a:pt x="571150" y="99209"/>
                      <a:pt x="796906" y="281141"/>
                    </a:cubicBezTo>
                    <a:lnTo>
                      <a:pt x="398453" y="775571"/>
                    </a:lnTo>
                    <a:cubicBezTo>
                      <a:pt x="285575" y="684604"/>
                      <a:pt x="144970" y="635000"/>
                      <a:pt x="0" y="635000"/>
                    </a:cubicBezTo>
                    <a:close/>
                  </a:path>
                </a:pathLst>
              </a:custGeom>
              <a:solidFill>
                <a:srgbClr val="00CADC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1643244" y="242548"/>
                <a:ext cx="1017804" cy="1479780"/>
              </a:xfrm>
              <a:custGeom>
                <a:avLst/>
                <a:gdLst/>
                <a:ahLst/>
                <a:cxnLst/>
                <a:rect l="l" t="t" r="r" b="b"/>
                <a:pathLst>
                  <a:path w="1017804" h="1479780">
                    <a:moveTo>
                      <a:pt x="373243" y="0"/>
                    </a:moveTo>
                    <a:cubicBezTo>
                      <a:pt x="837372" y="337210"/>
                      <a:pt x="1017803" y="943706"/>
                      <a:pt x="813474" y="1479780"/>
                    </a:cubicBezTo>
                    <a:lnTo>
                      <a:pt x="220115" y="1253616"/>
                    </a:lnTo>
                    <a:cubicBezTo>
                      <a:pt x="322280" y="985579"/>
                      <a:pt x="232064" y="682331"/>
                      <a:pt x="0" y="513726"/>
                    </a:cubicBezTo>
                    <a:close/>
                  </a:path>
                </a:pathLst>
              </a:custGeom>
              <a:solidFill>
                <a:srgbClr val="49C3FB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473094" y="1466226"/>
                <a:ext cx="2004747" cy="1140167"/>
              </a:xfrm>
              <a:custGeom>
                <a:avLst/>
                <a:gdLst/>
                <a:ahLst/>
                <a:cxnLst/>
                <a:rect l="l" t="t" r="r" b="b"/>
                <a:pathLst>
                  <a:path w="2004747" h="1140167">
                    <a:moveTo>
                      <a:pt x="2004748" y="196226"/>
                    </a:moveTo>
                    <a:cubicBezTo>
                      <a:pt x="1875658" y="593523"/>
                      <a:pt x="1559443" y="901930"/>
                      <a:pt x="1159042" y="1021049"/>
                    </a:cubicBezTo>
                    <a:cubicBezTo>
                      <a:pt x="758641" y="1140167"/>
                      <a:pt x="325268" y="1054760"/>
                      <a:pt x="0" y="792633"/>
                    </a:cubicBezTo>
                    <a:lnTo>
                      <a:pt x="398453" y="298203"/>
                    </a:lnTo>
                    <a:cubicBezTo>
                      <a:pt x="561087" y="429267"/>
                      <a:pt x="777774" y="471970"/>
                      <a:pt x="977974" y="412411"/>
                    </a:cubicBezTo>
                    <a:cubicBezTo>
                      <a:pt x="1178174" y="352852"/>
                      <a:pt x="1336282" y="198649"/>
                      <a:pt x="1400827" y="0"/>
                    </a:cubicBezTo>
                    <a:close/>
                  </a:path>
                </a:pathLst>
              </a:custGeom>
              <a:solidFill>
                <a:srgbClr val="65A6FA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-107848" y="0"/>
                <a:ext cx="1377785" cy="2297452"/>
              </a:xfrm>
              <a:custGeom>
                <a:avLst/>
                <a:gdLst/>
                <a:ahLst/>
                <a:cxnLst/>
                <a:rect l="l" t="t" r="r" b="b"/>
                <a:pathLst>
                  <a:path w="1377785" h="2297452">
                    <a:moveTo>
                      <a:pt x="631361" y="2297452"/>
                    </a:moveTo>
                    <a:cubicBezTo>
                      <a:pt x="186261" y="1974067"/>
                      <a:pt x="0" y="1400864"/>
                      <a:pt x="169987" y="877609"/>
                    </a:cubicBezTo>
                    <a:cubicBezTo>
                      <a:pt x="339973" y="354354"/>
                      <a:pt x="827547" y="55"/>
                      <a:pt x="1377721" y="0"/>
                    </a:cubicBezTo>
                    <a:lnTo>
                      <a:pt x="1377785" y="635000"/>
                    </a:lnTo>
                    <a:cubicBezTo>
                      <a:pt x="1102698" y="635028"/>
                      <a:pt x="858911" y="812177"/>
                      <a:pt x="773917" y="1073804"/>
                    </a:cubicBezTo>
                    <a:cubicBezTo>
                      <a:pt x="688924" y="1335432"/>
                      <a:pt x="782054" y="1622034"/>
                      <a:pt x="1004604" y="1783726"/>
                    </a:cubicBezTo>
                    <a:close/>
                  </a:path>
                </a:pathLst>
              </a:custGeom>
              <a:solidFill>
                <a:srgbClr val="7E80E7"/>
              </a:solidFill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8" name="Freeform 8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0" name="Group 10"/>
          <p:cNvGrpSpPr/>
          <p:nvPr/>
        </p:nvGrpSpPr>
        <p:grpSpPr>
          <a:xfrm>
            <a:off x="9529034" y="1698819"/>
            <a:ext cx="8080055" cy="4237803"/>
            <a:chOff x="0" y="0"/>
            <a:chExt cx="10773406" cy="5650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118985"/>
              <a:ext cx="10773406" cy="531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3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4775"/>
              <a:ext cx="10773406" cy="1831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482"/>
                </a:lnSpc>
              </a:pPr>
              <a:r>
                <a:rPr lang="en-US" sz="9529">
                  <a:solidFill>
                    <a:srgbClr val="2F2535"/>
                  </a:solidFill>
                  <a:latin typeface="Poppins Bold Bold"/>
                </a:rPr>
                <a:t>DATASET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529034" y="3140205"/>
            <a:ext cx="8080055" cy="4638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endParaRPr/>
          </a:p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Dataset provided by the Mexican government.</a:t>
            </a:r>
          </a:p>
          <a:p>
            <a:pPr>
              <a:lnSpc>
                <a:spcPts val="3749"/>
              </a:lnSpc>
            </a:pPr>
            <a:endParaRPr lang="en-US" sz="2499" spc="24">
              <a:solidFill>
                <a:srgbClr val="2F2535"/>
              </a:solidFill>
              <a:latin typeface="Poppins Light"/>
            </a:endParaRPr>
          </a:p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Accessible on Kaggle and has been licensed as a CC0 Public Domain License, allowing users unrestricted utilization.</a:t>
            </a:r>
          </a:p>
          <a:p>
            <a:pPr>
              <a:lnSpc>
                <a:spcPts val="3749"/>
              </a:lnSpc>
            </a:pPr>
            <a:endParaRPr lang="en-US" sz="2499" spc="24">
              <a:solidFill>
                <a:srgbClr val="2F2535"/>
              </a:solidFill>
              <a:latin typeface="Poppins Light"/>
            </a:endParaRPr>
          </a:p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 </a:t>
            </a:r>
            <a:r>
              <a:rPr lang="en-US" sz="2499" spc="24">
                <a:solidFill>
                  <a:srgbClr val="2F2535"/>
                </a:solidFill>
                <a:latin typeface="Poppins Light Bold"/>
              </a:rPr>
              <a:t>1,048,576 unique rows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and </a:t>
            </a:r>
            <a:r>
              <a:rPr lang="en-US" sz="2499" spc="24">
                <a:solidFill>
                  <a:srgbClr val="2F2535"/>
                </a:solidFill>
                <a:latin typeface="Poppins Light Bold"/>
              </a:rPr>
              <a:t>21 features</a:t>
            </a:r>
            <a:r>
              <a:rPr lang="en-US" sz="2499" spc="24">
                <a:solidFill>
                  <a:srgbClr val="2F2535"/>
                </a:solidFill>
                <a:latin typeface="Poppins Light"/>
              </a:rPr>
              <a:t> encompassing anonymized patient-related information, including pre-existing conditions.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36353" y="-1073395"/>
            <a:ext cx="3866359" cy="2762689"/>
          </a:xfrm>
          <a:custGeom>
            <a:avLst/>
            <a:gdLst/>
            <a:ahLst/>
            <a:cxnLst/>
            <a:rect l="l" t="t" r="r" b="b"/>
            <a:pathLst>
              <a:path w="3866359" h="2762689">
                <a:moveTo>
                  <a:pt x="0" y="0"/>
                </a:moveTo>
                <a:lnTo>
                  <a:pt x="3866359" y="0"/>
                </a:lnTo>
                <a:lnTo>
                  <a:pt x="3866359" y="2762689"/>
                </a:lnTo>
                <a:lnTo>
                  <a:pt x="0" y="2762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3569061" y="9036837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394919" y="1910757"/>
            <a:ext cx="9669472" cy="7126080"/>
          </a:xfrm>
          <a:custGeom>
            <a:avLst/>
            <a:gdLst/>
            <a:ahLst/>
            <a:cxnLst/>
            <a:rect l="l" t="t" r="r" b="b"/>
            <a:pathLst>
              <a:path w="9669472" h="7126080">
                <a:moveTo>
                  <a:pt x="0" y="0"/>
                </a:moveTo>
                <a:lnTo>
                  <a:pt x="9669472" y="0"/>
                </a:lnTo>
                <a:lnTo>
                  <a:pt x="9669472" y="7126080"/>
                </a:lnTo>
                <a:lnTo>
                  <a:pt x="0" y="712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1063945" y="778368"/>
            <a:ext cx="8080055" cy="5569103"/>
            <a:chOff x="0" y="0"/>
            <a:chExt cx="10773406" cy="7425471"/>
          </a:xfrm>
        </p:grpSpPr>
        <p:sp>
          <p:nvSpPr>
            <p:cNvPr id="6" name="TextBox 6"/>
            <p:cNvSpPr txBox="1"/>
            <p:nvPr/>
          </p:nvSpPr>
          <p:spPr>
            <a:xfrm>
              <a:off x="0" y="6894051"/>
              <a:ext cx="10773406" cy="531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3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4775"/>
              <a:ext cx="10773406" cy="36067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482"/>
                </a:lnSpc>
              </a:pPr>
              <a:r>
                <a:rPr lang="en-US" sz="9529">
                  <a:solidFill>
                    <a:srgbClr val="2F2535"/>
                  </a:solidFill>
                  <a:latin typeface="Poppins Bold Bold"/>
                </a:rPr>
                <a:t>DATA CLEANING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497565"/>
            <a:ext cx="8080055" cy="370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Replaced null values with "NA".</a:t>
            </a:r>
          </a:p>
          <a:p>
            <a:pPr>
              <a:lnSpc>
                <a:spcPts val="3749"/>
              </a:lnSpc>
            </a:pPr>
            <a:endParaRPr lang="en-US" sz="2499" spc="24">
              <a:solidFill>
                <a:srgbClr val="2F2535"/>
              </a:solidFill>
              <a:latin typeface="Poppins Light"/>
            </a:endParaRPr>
          </a:p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Standardized data representation using 1s and 0s. </a:t>
            </a:r>
          </a:p>
          <a:p>
            <a:pPr>
              <a:lnSpc>
                <a:spcPts val="3749"/>
              </a:lnSpc>
            </a:pPr>
            <a:endParaRPr lang="en-US" sz="2499" spc="24">
              <a:solidFill>
                <a:srgbClr val="2F2535"/>
              </a:solidFill>
              <a:latin typeface="Poppins Light"/>
            </a:endParaRPr>
          </a:p>
          <a:p>
            <a:pPr marL="539746" lvl="1" indent="-269873">
              <a:lnSpc>
                <a:spcPts val="3749"/>
              </a:lnSpc>
              <a:buFont typeface="Arial"/>
              <a:buChar char="•"/>
            </a:pPr>
            <a:r>
              <a:rPr lang="en-US" sz="2499" spc="24">
                <a:solidFill>
                  <a:srgbClr val="2F2535"/>
                </a:solidFill>
                <a:latin typeface="Poppins Light"/>
              </a:rPr>
              <a:t>New features were added to categorize comorbidities, mortality, and COVID-19 test results for deeper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4857451"/>
            <a:ext cx="4664861" cy="774027"/>
            <a:chOff x="0" y="0"/>
            <a:chExt cx="6219814" cy="103203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219814" cy="1032036"/>
            </a:xfrm>
            <a:prstGeom prst="rect">
              <a:avLst/>
            </a:prstGeom>
            <a:solidFill>
              <a:srgbClr val="407B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164" y="285302"/>
              <a:ext cx="5581486" cy="480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500" spc="50">
                  <a:solidFill>
                    <a:srgbClr val="FFFFFF"/>
                  </a:solidFill>
                  <a:latin typeface="Poppins Medium Bold"/>
                </a:rPr>
                <a:t>Initial EDA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151294" y="3181051"/>
            <a:ext cx="1068468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2F2535"/>
                </a:solidFill>
                <a:latin typeface="Poppins Bold Bold"/>
              </a:rPr>
              <a:t>DATA ANALYSIS</a:t>
            </a:r>
          </a:p>
        </p:txBody>
      </p:sp>
      <p:sp>
        <p:nvSpPr>
          <p:cNvPr id="6" name="Freeform 6"/>
          <p:cNvSpPr/>
          <p:nvPr/>
        </p:nvSpPr>
        <p:spPr>
          <a:xfrm>
            <a:off x="2478167" y="1787038"/>
            <a:ext cx="5143525" cy="6176722"/>
          </a:xfrm>
          <a:custGeom>
            <a:avLst/>
            <a:gdLst/>
            <a:ahLst/>
            <a:cxnLst/>
            <a:rect l="l" t="t" r="r" b="b"/>
            <a:pathLst>
              <a:path w="5143525" h="6176722">
                <a:moveTo>
                  <a:pt x="0" y="0"/>
                </a:moveTo>
                <a:lnTo>
                  <a:pt x="5143525" y="0"/>
                </a:lnTo>
                <a:lnTo>
                  <a:pt x="5143525" y="6176722"/>
                </a:lnTo>
                <a:lnTo>
                  <a:pt x="0" y="617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 rot="2192574">
            <a:off x="1270630" y="4180463"/>
            <a:ext cx="3363589" cy="2794837"/>
          </a:xfrm>
          <a:custGeom>
            <a:avLst/>
            <a:gdLst/>
            <a:ahLst/>
            <a:cxnLst/>
            <a:rect l="l" t="t" r="r" b="b"/>
            <a:pathLst>
              <a:path w="3363589" h="2794837">
                <a:moveTo>
                  <a:pt x="0" y="0"/>
                </a:moveTo>
                <a:lnTo>
                  <a:pt x="3363589" y="0"/>
                </a:lnTo>
                <a:lnTo>
                  <a:pt x="3363589" y="2794837"/>
                </a:lnTo>
                <a:lnTo>
                  <a:pt x="0" y="2794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 rot="3624602">
            <a:off x="-1493869" y="7692679"/>
            <a:ext cx="6808222" cy="4864784"/>
          </a:xfrm>
          <a:custGeom>
            <a:avLst/>
            <a:gdLst/>
            <a:ahLst/>
            <a:cxnLst/>
            <a:rect l="l" t="t" r="r" b="b"/>
            <a:pathLst>
              <a:path w="6808222" h="4864784">
                <a:moveTo>
                  <a:pt x="0" y="0"/>
                </a:moveTo>
                <a:lnTo>
                  <a:pt x="6808222" y="0"/>
                </a:lnTo>
                <a:lnTo>
                  <a:pt x="6808222" y="4864784"/>
                </a:lnTo>
                <a:lnTo>
                  <a:pt x="0" y="4864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4924762" y="5906360"/>
            <a:ext cx="2911221" cy="4114800"/>
          </a:xfrm>
          <a:custGeom>
            <a:avLst/>
            <a:gdLst/>
            <a:ahLst/>
            <a:cxnLst/>
            <a:rect l="l" t="t" r="r" b="b"/>
            <a:pathLst>
              <a:path w="2911221" h="4114800">
                <a:moveTo>
                  <a:pt x="0" y="0"/>
                </a:moveTo>
                <a:lnTo>
                  <a:pt x="2911221" y="0"/>
                </a:lnTo>
                <a:lnTo>
                  <a:pt x="29112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3205" y="778368"/>
            <a:ext cx="13281590" cy="9384058"/>
          </a:xfrm>
          <a:custGeom>
            <a:avLst/>
            <a:gdLst/>
            <a:ahLst/>
            <a:cxnLst/>
            <a:rect l="l" t="t" r="r" b="b"/>
            <a:pathLst>
              <a:path w="13281590" h="9384058">
                <a:moveTo>
                  <a:pt x="0" y="0"/>
                </a:moveTo>
                <a:lnTo>
                  <a:pt x="13281590" y="0"/>
                </a:lnTo>
                <a:lnTo>
                  <a:pt x="13281590" y="9384058"/>
                </a:lnTo>
                <a:lnTo>
                  <a:pt x="0" y="9384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86903" y="452357"/>
            <a:ext cx="14284263" cy="9986202"/>
          </a:xfrm>
          <a:custGeom>
            <a:avLst/>
            <a:gdLst/>
            <a:ahLst/>
            <a:cxnLst/>
            <a:rect l="l" t="t" r="r" b="b"/>
            <a:pathLst>
              <a:path w="14284263" h="9986202">
                <a:moveTo>
                  <a:pt x="0" y="0"/>
                </a:moveTo>
                <a:lnTo>
                  <a:pt x="14284262" y="0"/>
                </a:lnTo>
                <a:lnTo>
                  <a:pt x="14284262" y="9986202"/>
                </a:lnTo>
                <a:lnTo>
                  <a:pt x="0" y="9986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06743" y="0"/>
            <a:ext cx="14244582" cy="10269350"/>
          </a:xfrm>
          <a:custGeom>
            <a:avLst/>
            <a:gdLst/>
            <a:ahLst/>
            <a:cxnLst/>
            <a:rect l="l" t="t" r="r" b="b"/>
            <a:pathLst>
              <a:path w="14244582" h="10269350">
                <a:moveTo>
                  <a:pt x="0" y="0"/>
                </a:moveTo>
                <a:lnTo>
                  <a:pt x="14244582" y="0"/>
                </a:lnTo>
                <a:lnTo>
                  <a:pt x="14244582" y="10269350"/>
                </a:lnTo>
                <a:lnTo>
                  <a:pt x="0" y="1026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800000">
            <a:off x="-1736353" y="-1073395"/>
            <a:ext cx="5183051" cy="3703525"/>
          </a:xfrm>
          <a:custGeom>
            <a:avLst/>
            <a:gdLst/>
            <a:ahLst/>
            <a:cxnLst/>
            <a:rect l="l" t="t" r="r" b="b"/>
            <a:pathLst>
              <a:path w="5183051" h="3703525">
                <a:moveTo>
                  <a:pt x="0" y="0"/>
                </a:moveTo>
                <a:lnTo>
                  <a:pt x="5183051" y="0"/>
                </a:lnTo>
                <a:lnTo>
                  <a:pt x="5183051" y="3703525"/>
                </a:lnTo>
                <a:lnTo>
                  <a:pt x="0" y="370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3569061" y="8273740"/>
            <a:ext cx="6059290" cy="4329638"/>
          </a:xfrm>
          <a:custGeom>
            <a:avLst/>
            <a:gdLst/>
            <a:ahLst/>
            <a:cxnLst/>
            <a:rect l="l" t="t" r="r" b="b"/>
            <a:pathLst>
              <a:path w="6059290" h="4329638">
                <a:moveTo>
                  <a:pt x="0" y="0"/>
                </a:moveTo>
                <a:lnTo>
                  <a:pt x="6059290" y="0"/>
                </a:lnTo>
                <a:lnTo>
                  <a:pt x="6059290" y="4329638"/>
                </a:lnTo>
                <a:lnTo>
                  <a:pt x="0" y="4329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9529034" y="5511864"/>
            <a:ext cx="8080055" cy="41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Custom</PresentationFormat>
  <Paragraphs>121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Poppins Light</vt:lpstr>
      <vt:lpstr>Poppins Bold Bold</vt:lpstr>
      <vt:lpstr>Poppins Medium</vt:lpstr>
      <vt:lpstr>Poppins Medium Bold</vt:lpstr>
      <vt:lpstr>Poppins Light Bold</vt:lpstr>
      <vt:lpstr>Calibri</vt:lpstr>
      <vt:lpstr>Arial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IN MEXICO</dc:title>
  <cp:lastModifiedBy>Faiq Mohd Zulkarnain</cp:lastModifiedBy>
  <cp:revision>2</cp:revision>
  <dcterms:created xsi:type="dcterms:W3CDTF">2006-08-16T00:00:00Z</dcterms:created>
  <dcterms:modified xsi:type="dcterms:W3CDTF">2024-04-24T00:18:31Z</dcterms:modified>
  <dc:identifier>DAFxdFtc8dk</dc:identifier>
</cp:coreProperties>
</file>