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453" r:id="rId2"/>
    <p:sldId id="1446" r:id="rId3"/>
    <p:sldId id="1447" r:id="rId4"/>
    <p:sldId id="144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8"/>
    <p:restoredTop sz="93609"/>
  </p:normalViewPr>
  <p:slideViewPr>
    <p:cSldViewPr snapToGrid="0" snapToObjects="1">
      <p:cViewPr varScale="1">
        <p:scale>
          <a:sx n="107" d="100"/>
          <a:sy n="107" d="100"/>
        </p:scale>
        <p:origin x="7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A275A-B5C9-0347-878A-397D08333C62}" type="datetimeFigureOut">
              <a:rPr lang="en-US" smtClean="0"/>
              <a:t>9/3/20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B878A-0A64-164B-A287-1B56B94F7D24}" type="slidenum">
              <a:rPr lang="en-US" smtClean="0"/>
              <a:t>‹#›</a:t>
            </a:fld>
            <a:endParaRPr lang="en-US"/>
          </a:p>
        </p:txBody>
      </p:sp>
    </p:spTree>
    <p:extLst>
      <p:ext uri="{BB962C8B-B14F-4D97-AF65-F5344CB8AC3E}">
        <p14:creationId xmlns:p14="http://schemas.microsoft.com/office/powerpoint/2010/main" val="201869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a:t>
            </a:r>
            <a:r>
              <a:rPr lang="en-US" dirty="0" err="1"/>
              <a:t>colab</a:t>
            </a:r>
            <a:r>
              <a:rPr lang="en-US" dirty="0"/>
              <a:t>:  allows to write and execute Python in your browser. No configuration is required.</a:t>
            </a:r>
          </a:p>
          <a:p>
            <a:r>
              <a:rPr lang="en-US" dirty="0"/>
              <a:t>To execute code in the cell, select it with a click and then either press the play button to the left of the code, or use the keyboard shortcut “Command/</a:t>
            </a:r>
            <a:r>
              <a:rPr lang="en-US" dirty="0" err="1"/>
              <a:t>Ctrl+Enter</a:t>
            </a:r>
            <a:r>
              <a:rPr lang="en-US" dirty="0"/>
              <a:t>”.</a:t>
            </a:r>
          </a:p>
          <a:p>
            <a:r>
              <a:rPr lang="en-US" dirty="0" err="1"/>
              <a:t>Colab</a:t>
            </a:r>
            <a:r>
              <a:rPr lang="en-US" dirty="0"/>
              <a:t> notebooks are </a:t>
            </a:r>
            <a:r>
              <a:rPr lang="en-US" dirty="0" err="1"/>
              <a:t>Jupyter</a:t>
            </a:r>
            <a:r>
              <a:rPr lang="en-US" dirty="0"/>
              <a:t> notebooks that are hosted by </a:t>
            </a:r>
            <a:r>
              <a:rPr lang="en-US" dirty="0" err="1"/>
              <a:t>Colab</a:t>
            </a:r>
            <a:r>
              <a:rPr lang="en-US" dirty="0"/>
              <a:t>.</a:t>
            </a:r>
          </a:p>
        </p:txBody>
      </p:sp>
      <p:sp>
        <p:nvSpPr>
          <p:cNvPr id="4" name="Slide Number Placeholder 3"/>
          <p:cNvSpPr>
            <a:spLocks noGrp="1"/>
          </p:cNvSpPr>
          <p:nvPr>
            <p:ph type="sldNum" sz="quarter" idx="5"/>
          </p:nvPr>
        </p:nvSpPr>
        <p:spPr/>
        <p:txBody>
          <a:bodyPr/>
          <a:lstStyle/>
          <a:p>
            <a:fld id="{57FB878A-0A64-164B-A287-1B56B94F7D24}" type="slidenum">
              <a:rPr lang="en-US" smtClean="0"/>
              <a:t>2</a:t>
            </a:fld>
            <a:endParaRPr lang="en-US"/>
          </a:p>
        </p:txBody>
      </p:sp>
    </p:spTree>
    <p:extLst>
      <p:ext uri="{BB962C8B-B14F-4D97-AF65-F5344CB8AC3E}">
        <p14:creationId xmlns:p14="http://schemas.microsoft.com/office/powerpoint/2010/main" val="195013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a:t>
            </a:r>
            <a:r>
              <a:rPr lang="en-US" dirty="0" err="1"/>
              <a:t>colab</a:t>
            </a:r>
            <a:r>
              <a:rPr lang="en-US" dirty="0"/>
              <a:t>:  allows to write and execute Python in your browser. No configuration is required.</a:t>
            </a:r>
          </a:p>
          <a:p>
            <a:r>
              <a:rPr lang="en-US" dirty="0"/>
              <a:t>To execute code in the cell, select it with a click and then either press the play button to the left of the code, or use the keyboard shortcut “Command/</a:t>
            </a:r>
            <a:r>
              <a:rPr lang="en-US" dirty="0" err="1"/>
              <a:t>Ctrl+Enter</a:t>
            </a:r>
            <a:r>
              <a:rPr lang="en-US" dirty="0"/>
              <a:t>”.</a:t>
            </a:r>
          </a:p>
          <a:p>
            <a:r>
              <a:rPr lang="en-US" dirty="0" err="1"/>
              <a:t>Colab</a:t>
            </a:r>
            <a:r>
              <a:rPr lang="en-US" dirty="0"/>
              <a:t> notebooks are </a:t>
            </a:r>
            <a:r>
              <a:rPr lang="en-US" dirty="0" err="1"/>
              <a:t>Jupyter</a:t>
            </a:r>
            <a:r>
              <a:rPr lang="en-US" dirty="0"/>
              <a:t> notebooks that are hosted by </a:t>
            </a:r>
            <a:r>
              <a:rPr lang="en-US" dirty="0" err="1"/>
              <a:t>Colab</a:t>
            </a:r>
            <a:r>
              <a:rPr lang="en-US" dirty="0"/>
              <a:t>.</a:t>
            </a:r>
          </a:p>
        </p:txBody>
      </p:sp>
      <p:sp>
        <p:nvSpPr>
          <p:cNvPr id="4" name="Slide Number Placeholder 3"/>
          <p:cNvSpPr>
            <a:spLocks noGrp="1"/>
          </p:cNvSpPr>
          <p:nvPr>
            <p:ph type="sldNum" sz="quarter" idx="5"/>
          </p:nvPr>
        </p:nvSpPr>
        <p:spPr/>
        <p:txBody>
          <a:bodyPr/>
          <a:lstStyle/>
          <a:p>
            <a:fld id="{57FB878A-0A64-164B-A287-1B56B94F7D24}" type="slidenum">
              <a:rPr lang="en-US" smtClean="0"/>
              <a:t>3</a:t>
            </a:fld>
            <a:endParaRPr lang="en-US"/>
          </a:p>
        </p:txBody>
      </p:sp>
    </p:spTree>
    <p:extLst>
      <p:ext uri="{BB962C8B-B14F-4D97-AF65-F5344CB8AC3E}">
        <p14:creationId xmlns:p14="http://schemas.microsoft.com/office/powerpoint/2010/main" val="304770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576D-D7AC-7345-BB9B-903B7A9973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1D6AC6A-9124-B346-862C-EB1D4145BA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32126F-8C1B-6F40-98FF-39960F179F0A}"/>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5" name="Footer Placeholder 4">
            <a:extLst>
              <a:ext uri="{FF2B5EF4-FFF2-40B4-BE49-F238E27FC236}">
                <a16:creationId xmlns:a16="http://schemas.microsoft.com/office/drawing/2014/main" id="{420CA289-1ECB-1346-A480-B67D242E9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1103B-7BBC-C748-80E0-F18DF2AA76CB}"/>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100529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014B-4548-554F-AB55-FF08C38D99D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B81736-668D-A84D-B75D-1656E46C6A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5BBD0B-1233-F74C-8CB8-025E5FF638C4}"/>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5" name="Footer Placeholder 4">
            <a:extLst>
              <a:ext uri="{FF2B5EF4-FFF2-40B4-BE49-F238E27FC236}">
                <a16:creationId xmlns:a16="http://schemas.microsoft.com/office/drawing/2014/main" id="{5706845D-9CD9-4542-BFB7-49548BD5A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5115E-A15C-0344-98FB-AAB156795237}"/>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301498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39D62-5D29-674E-B548-28B9D4B3F1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AE834E1-B66F-BC40-BD7F-6CDF1F0777A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E43469-F615-B24F-958C-B6A1579B590A}"/>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5" name="Footer Placeholder 4">
            <a:extLst>
              <a:ext uri="{FF2B5EF4-FFF2-40B4-BE49-F238E27FC236}">
                <a16:creationId xmlns:a16="http://schemas.microsoft.com/office/drawing/2014/main" id="{0422F1F4-81DC-CB4C-A6C2-30D26DF74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31AF6-3740-814B-AF59-BB218CA74EB2}"/>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257834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6" name="Text Placeholder 13"/>
          <p:cNvSpPr>
            <a:spLocks noGrp="1"/>
          </p:cNvSpPr>
          <p:nvPr>
            <p:ph type="body" sz="quarter" idx="12" hasCustomPrompt="1"/>
          </p:nvPr>
        </p:nvSpPr>
        <p:spPr>
          <a:xfrm>
            <a:off x="-6674430" y="3132679"/>
            <a:ext cx="25658618" cy="3146678"/>
          </a:xfrm>
          <a:prstGeom prst="rect">
            <a:avLst/>
          </a:prstGeom>
        </p:spPr>
        <p:txBody>
          <a:bodyPr/>
          <a:lstStyle>
            <a:lvl1pPr marL="0" indent="0" algn="ctr">
              <a:buNone/>
              <a:defRPr lang="en-US" sz="17499" b="1" kern="1200" spc="600" baseline="0" dirty="0">
                <a:gradFill>
                  <a:gsLst>
                    <a:gs pos="97000">
                      <a:srgbClr val="FF0876">
                        <a:lumMod val="100000"/>
                      </a:srgbClr>
                    </a:gs>
                    <a:gs pos="0">
                      <a:srgbClr val="FF8000"/>
                    </a:gs>
                  </a:gsLst>
                  <a:lin ang="2700000" scaled="1"/>
                </a:gradFill>
                <a:latin typeface="Graphik" charset="0"/>
                <a:ea typeface="Graphik" charset="0"/>
                <a:cs typeface="Graphik" charset="0"/>
              </a:defRPr>
            </a:lvl1pPr>
          </a:lstStyle>
          <a:p>
            <a:pPr lvl="0"/>
            <a:r>
              <a:rPr lang="en-US"/>
              <a:t>WELCOME</a:t>
            </a:r>
          </a:p>
        </p:txBody>
      </p:sp>
      <p:sp>
        <p:nvSpPr>
          <p:cNvPr id="7" name="Picture Placeholder 4"/>
          <p:cNvSpPr>
            <a:spLocks noGrp="1"/>
          </p:cNvSpPr>
          <p:nvPr>
            <p:ph type="pic" sz="quarter" idx="10" hasCustomPrompt="1"/>
          </p:nvPr>
        </p:nvSpPr>
        <p:spPr>
          <a:xfrm>
            <a:off x="2172607" y="975447"/>
            <a:ext cx="7964547" cy="2157233"/>
          </a:xfrm>
          <a:prstGeom prst="rect">
            <a:avLst/>
          </a:prstGeom>
          <a:noFill/>
        </p:spPr>
        <p:txBody>
          <a:bodyPr anchor="ctr"/>
          <a:lstStyle>
            <a:lvl1pPr algn="ctr">
              <a:defRPr sz="1400">
                <a:solidFill>
                  <a:schemeClr val="tx1"/>
                </a:solidFill>
              </a:defRPr>
            </a:lvl1pPr>
          </a:lstStyle>
          <a:p>
            <a:r>
              <a:rPr lang="en-US" sz="1400"/>
              <a:t>DRAG THE CLIENT LOGO .PGN FORMAT</a:t>
            </a:r>
          </a:p>
        </p:txBody>
      </p:sp>
    </p:spTree>
    <p:extLst>
      <p:ext uri="{BB962C8B-B14F-4D97-AF65-F5344CB8AC3E}">
        <p14:creationId xmlns:p14="http://schemas.microsoft.com/office/powerpoint/2010/main" val="44441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202A-3D6B-5F46-8C18-FD78B42D39C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BA0FB-62D0-A345-99DB-5784F40401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D52604-3685-9444-878F-7EAFF4865264}"/>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5" name="Footer Placeholder 4">
            <a:extLst>
              <a:ext uri="{FF2B5EF4-FFF2-40B4-BE49-F238E27FC236}">
                <a16:creationId xmlns:a16="http://schemas.microsoft.com/office/drawing/2014/main" id="{B45174D3-1D12-0C46-8E6C-1E74732D3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47D7F-EB89-014C-BF41-C7ADC84AF686}"/>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321452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9D22-4723-8B44-A47F-EC4529C97D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A92BF99-D186-0B48-8092-B34BDEE15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CFD2B7-1179-8348-9635-6F76A1294593}"/>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5" name="Footer Placeholder 4">
            <a:extLst>
              <a:ext uri="{FF2B5EF4-FFF2-40B4-BE49-F238E27FC236}">
                <a16:creationId xmlns:a16="http://schemas.microsoft.com/office/drawing/2014/main" id="{DCA849B1-30C5-7841-AB87-702A33F4E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0175F-2127-3F40-8840-FA80B65201C2}"/>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107080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3687-6468-0A4A-BE81-11EA4D7293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7B9F6-851E-5E40-94D9-A6354F09345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1894CA-D9DF-2C4B-843B-815325436DC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85E90D2-0B47-AB47-8EF2-550A910B5E6E}"/>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6" name="Footer Placeholder 5">
            <a:extLst>
              <a:ext uri="{FF2B5EF4-FFF2-40B4-BE49-F238E27FC236}">
                <a16:creationId xmlns:a16="http://schemas.microsoft.com/office/drawing/2014/main" id="{D7B540E4-C80D-BD46-A2C9-BC473C9CB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C39EA-CEE4-8747-BC2D-4C2CF6F96ADB}"/>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318735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EEF3-25AF-DE46-8447-8DAB5E8367D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79BC19-5837-0C46-8326-4E40D6D00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DEB18B-1314-CF46-A42C-B63E6BA28C3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96B7B38-0E49-CA48-8BB6-FB8847518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387107A-1FF9-C442-B561-18B36EBD76E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22534E7-7F90-0F4B-9BE6-03FFD12939F3}"/>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8" name="Footer Placeholder 7">
            <a:extLst>
              <a:ext uri="{FF2B5EF4-FFF2-40B4-BE49-F238E27FC236}">
                <a16:creationId xmlns:a16="http://schemas.microsoft.com/office/drawing/2014/main" id="{AE6ADB5C-2E06-3743-9811-0B2FB4CF6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18BAE4-3C23-8A4D-89D7-4C68CD06B87C}"/>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85554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02C1-041F-7A42-BF90-3D7B1A167CC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35B6D2F-F23D-454F-9906-4342DF18C834}"/>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4" name="Footer Placeholder 3">
            <a:extLst>
              <a:ext uri="{FF2B5EF4-FFF2-40B4-BE49-F238E27FC236}">
                <a16:creationId xmlns:a16="http://schemas.microsoft.com/office/drawing/2014/main" id="{BA43E709-E00E-744E-820E-C4A2FC74BE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68D2C-ADD9-5D4D-B1FB-A85E32C2E67D}"/>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4023019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ED1CEB-C86B-4845-93CD-07A99A49AABA}"/>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3" name="Footer Placeholder 2">
            <a:extLst>
              <a:ext uri="{FF2B5EF4-FFF2-40B4-BE49-F238E27FC236}">
                <a16:creationId xmlns:a16="http://schemas.microsoft.com/office/drawing/2014/main" id="{6AAB90C6-8673-CF49-8440-9DFD2B451A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07F766-79F6-E94F-A944-1D94DDC94172}"/>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10222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3428-80A9-A949-8462-57FF57D6AA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9916F83-95B5-A74A-BA1B-428EDB212B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491BB55-5515-814C-A36E-06481986E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269143-02A6-D14F-97E0-BC6CEB32430C}"/>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6" name="Footer Placeholder 5">
            <a:extLst>
              <a:ext uri="{FF2B5EF4-FFF2-40B4-BE49-F238E27FC236}">
                <a16:creationId xmlns:a16="http://schemas.microsoft.com/office/drawing/2014/main" id="{A5F9A46E-2FE0-F549-9EE9-5765D3F8F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A3BF7-97A6-1A49-BF1C-7DB25165A739}"/>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218327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7ED1-F3F2-B94B-B58B-D6EB4CBC0C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0F9BB2-ACDA-CD4E-B870-D32A87E23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F4E2B-14A3-3247-9DD2-264318D0A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54BFB8-9DDF-E248-8110-4953C63C0A86}"/>
              </a:ext>
            </a:extLst>
          </p:cNvPr>
          <p:cNvSpPr>
            <a:spLocks noGrp="1"/>
          </p:cNvSpPr>
          <p:nvPr>
            <p:ph type="dt" sz="half" idx="10"/>
          </p:nvPr>
        </p:nvSpPr>
        <p:spPr/>
        <p:txBody>
          <a:bodyPr/>
          <a:lstStyle/>
          <a:p>
            <a:fld id="{D25B86C9-93EC-E745-9AB1-031C9D651961}" type="datetimeFigureOut">
              <a:rPr lang="en-US" smtClean="0"/>
              <a:t>9/3/20</a:t>
            </a:fld>
            <a:endParaRPr lang="en-US"/>
          </a:p>
        </p:txBody>
      </p:sp>
      <p:sp>
        <p:nvSpPr>
          <p:cNvPr id="6" name="Footer Placeholder 5">
            <a:extLst>
              <a:ext uri="{FF2B5EF4-FFF2-40B4-BE49-F238E27FC236}">
                <a16:creationId xmlns:a16="http://schemas.microsoft.com/office/drawing/2014/main" id="{6931C052-91F5-5B47-946F-CBC7D55C7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DB6CE-4DD9-204D-9618-BF65603D3876}"/>
              </a:ext>
            </a:extLst>
          </p:cNvPr>
          <p:cNvSpPr>
            <a:spLocks noGrp="1"/>
          </p:cNvSpPr>
          <p:nvPr>
            <p:ph type="sldNum" sz="quarter" idx="12"/>
          </p:nvPr>
        </p:nvSpPr>
        <p:spPr/>
        <p:txBody>
          <a:bodyPr/>
          <a:lstStyle/>
          <a:p>
            <a:fld id="{4E64F605-341B-9D4F-AF73-A485CD28808A}" type="slidenum">
              <a:rPr lang="en-US" smtClean="0"/>
              <a:t>‹#›</a:t>
            </a:fld>
            <a:endParaRPr lang="en-US"/>
          </a:p>
        </p:txBody>
      </p:sp>
    </p:spTree>
    <p:extLst>
      <p:ext uri="{BB962C8B-B14F-4D97-AF65-F5344CB8AC3E}">
        <p14:creationId xmlns:p14="http://schemas.microsoft.com/office/powerpoint/2010/main" val="414281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CE22BD-7344-FA41-808D-50D8C37C1C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E05A3F1-855E-504E-82D2-FADD0D037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DD1091-903D-154E-BF80-4A5C1537C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B86C9-93EC-E745-9AB1-031C9D651961}" type="datetimeFigureOut">
              <a:rPr lang="en-US" smtClean="0"/>
              <a:t>9/3/20</a:t>
            </a:fld>
            <a:endParaRPr lang="en-US"/>
          </a:p>
        </p:txBody>
      </p:sp>
      <p:sp>
        <p:nvSpPr>
          <p:cNvPr id="5" name="Footer Placeholder 4">
            <a:extLst>
              <a:ext uri="{FF2B5EF4-FFF2-40B4-BE49-F238E27FC236}">
                <a16:creationId xmlns:a16="http://schemas.microsoft.com/office/drawing/2014/main" id="{87B39EA5-0062-CA42-BB4C-961EC1C2F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D7112D-BF6D-A343-ABC0-11413DF56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4F605-341B-9D4F-AF73-A485CD28808A}" type="slidenum">
              <a:rPr lang="en-US" smtClean="0"/>
              <a:t>‹#›</a:t>
            </a:fld>
            <a:endParaRPr lang="en-US"/>
          </a:p>
        </p:txBody>
      </p:sp>
    </p:spTree>
    <p:extLst>
      <p:ext uri="{BB962C8B-B14F-4D97-AF65-F5344CB8AC3E}">
        <p14:creationId xmlns:p14="http://schemas.microsoft.com/office/powerpoint/2010/main" val="419057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bit.ly/2EvRcQy"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bit.ly/2EvRcQy"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13C89C41-4CA3-E04B-9529-485C9B367803}"/>
              </a:ext>
            </a:extLst>
          </p:cNvPr>
          <p:cNvSpPr txBox="1">
            <a:spLocks/>
          </p:cNvSpPr>
          <p:nvPr/>
        </p:nvSpPr>
        <p:spPr>
          <a:xfrm>
            <a:off x="3388609" y="2304701"/>
            <a:ext cx="5858084" cy="1755411"/>
          </a:xfrm>
          <a:prstGeom prst="rect">
            <a:avLst/>
          </a:prstGeom>
        </p:spPr>
        <p:txBody>
          <a:bodyPr vert="horz" wrap="square" lIns="0" tIns="46797" rIns="0" bIns="45717" rtlCol="0">
            <a:spAutoFit/>
          </a:bodyPr>
          <a:lstStyle>
            <a:lvl1pPr marL="0" indent="0" algn="l" defTabSz="914400" rtl="0" eaLnBrk="1" latinLnBrk="0" hangingPunct="1">
              <a:lnSpc>
                <a:spcPct val="100000"/>
              </a:lnSpc>
              <a:spcBef>
                <a:spcPts val="0"/>
              </a:spcBef>
              <a:buFontTx/>
              <a:buNone/>
              <a:defRPr sz="4300" b="1" i="0" kern="1200">
                <a:solidFill>
                  <a:schemeClr val="tx1"/>
                </a:solidFill>
                <a:latin typeface="Graphik" panose="020B0503030202060203" pitchFamily="34" charset="77"/>
                <a:ea typeface="+mn-ea"/>
                <a:cs typeface="+mn-cs"/>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58">
              <a:defRPr/>
            </a:pPr>
            <a:r>
              <a:rPr lang="en-US" sz="5400" dirty="0">
                <a:solidFill>
                  <a:schemeClr val="tx1">
                    <a:lumMod val="75000"/>
                    <a:lumOff val="25000"/>
                  </a:schemeClr>
                </a:solidFill>
              </a:rPr>
              <a:t>Environment Set-Up</a:t>
            </a:r>
          </a:p>
        </p:txBody>
      </p:sp>
      <p:pic>
        <p:nvPicPr>
          <p:cNvPr id="6" name="Graphic 5">
            <a:extLst>
              <a:ext uri="{FF2B5EF4-FFF2-40B4-BE49-F238E27FC236}">
                <a16:creationId xmlns:a16="http://schemas.microsoft.com/office/drawing/2014/main" id="{FA884D57-568B-394E-9107-5216071DEAA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93522" y="6164433"/>
            <a:ext cx="926602" cy="359975"/>
          </a:xfrm>
          <a:prstGeom prst="rect">
            <a:avLst/>
          </a:prstGeom>
        </p:spPr>
      </p:pic>
      <p:sp>
        <p:nvSpPr>
          <p:cNvPr id="7" name="object 31">
            <a:extLst>
              <a:ext uri="{FF2B5EF4-FFF2-40B4-BE49-F238E27FC236}">
                <a16:creationId xmlns:a16="http://schemas.microsoft.com/office/drawing/2014/main" id="{A32B5058-8757-0D43-8888-2F70B40B25EF}"/>
              </a:ext>
            </a:extLst>
          </p:cNvPr>
          <p:cNvSpPr/>
          <p:nvPr/>
        </p:nvSpPr>
        <p:spPr>
          <a:xfrm>
            <a:off x="1295903" y="1742345"/>
            <a:ext cx="1698912" cy="1939947"/>
          </a:xfrm>
          <a:prstGeom prst="rect">
            <a:avLst/>
          </a:prstGeom>
          <a:blipFill>
            <a:blip r:embed="rId4" cstate="screen">
              <a:extLst>
                <a:ext uri="{28A0092B-C50C-407E-A947-70E740481C1C}">
                  <a14:useLocalDpi xmlns:a14="http://schemas.microsoft.com/office/drawing/2010/main"/>
                </a:ext>
              </a:extLst>
            </a:blip>
            <a:stretch>
              <a:fillRect/>
            </a:stretch>
          </a:blipFill>
          <a:effectLst>
            <a:outerShdw blurRad="50800" dist="25400" dir="2700000" algn="tl" rotWithShape="0">
              <a:prstClr val="black">
                <a:alpha val="40000"/>
              </a:prstClr>
            </a:outerShdw>
          </a:effectLst>
        </p:spPr>
        <p:txBody>
          <a:bodyPr wrap="square" lIns="0" tIns="0" rIns="0" bIns="0" rtlCol="0"/>
          <a:lstStyle/>
          <a:p>
            <a:pPr defTabSz="914358">
              <a:defRPr/>
            </a:pPr>
            <a:endParaRPr>
              <a:solidFill>
                <a:srgbClr val="000000"/>
              </a:solidFill>
              <a:latin typeface="Graphik Light"/>
            </a:endParaRPr>
          </a:p>
        </p:txBody>
      </p:sp>
      <p:sp>
        <p:nvSpPr>
          <p:cNvPr id="2" name="Oval 1">
            <a:extLst>
              <a:ext uri="{FF2B5EF4-FFF2-40B4-BE49-F238E27FC236}">
                <a16:creationId xmlns:a16="http://schemas.microsoft.com/office/drawing/2014/main" id="{25A89434-A63E-A349-BCA7-03C0AB03FC01}"/>
              </a:ext>
            </a:extLst>
          </p:cNvPr>
          <p:cNvSpPr/>
          <p:nvPr/>
        </p:nvSpPr>
        <p:spPr>
          <a:xfrm>
            <a:off x="384220" y="1493860"/>
            <a:ext cx="206475" cy="206475"/>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358">
              <a:defRPr/>
            </a:pPr>
            <a:endParaRPr lang="en-US">
              <a:solidFill>
                <a:prstClr val="white"/>
              </a:solidFill>
              <a:latin typeface="Graphik Light"/>
            </a:endParaRPr>
          </a:p>
        </p:txBody>
      </p:sp>
      <p:sp>
        <p:nvSpPr>
          <p:cNvPr id="9" name="Oval 8">
            <a:extLst>
              <a:ext uri="{FF2B5EF4-FFF2-40B4-BE49-F238E27FC236}">
                <a16:creationId xmlns:a16="http://schemas.microsoft.com/office/drawing/2014/main" id="{5A2E39F6-F5A5-2145-9C76-DD0CDBCEB731}"/>
              </a:ext>
            </a:extLst>
          </p:cNvPr>
          <p:cNvSpPr/>
          <p:nvPr/>
        </p:nvSpPr>
        <p:spPr>
          <a:xfrm>
            <a:off x="2210629" y="548506"/>
            <a:ext cx="322214" cy="322214"/>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8">
              <a:defRPr/>
            </a:pPr>
            <a:endParaRPr lang="en-US">
              <a:solidFill>
                <a:prstClr val="white"/>
              </a:solidFill>
              <a:latin typeface="Graphik Light"/>
            </a:endParaRPr>
          </a:p>
        </p:txBody>
      </p:sp>
      <p:sp>
        <p:nvSpPr>
          <p:cNvPr id="10" name="Oval 9">
            <a:extLst>
              <a:ext uri="{FF2B5EF4-FFF2-40B4-BE49-F238E27FC236}">
                <a16:creationId xmlns:a16="http://schemas.microsoft.com/office/drawing/2014/main" id="{EF54BBBC-52B1-3442-AE88-ED692A381F7D}"/>
              </a:ext>
            </a:extLst>
          </p:cNvPr>
          <p:cNvSpPr/>
          <p:nvPr/>
        </p:nvSpPr>
        <p:spPr>
          <a:xfrm>
            <a:off x="10355871" y="2371851"/>
            <a:ext cx="322214" cy="322214"/>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8">
              <a:defRPr/>
            </a:pPr>
            <a:endParaRPr lang="en-US">
              <a:solidFill>
                <a:prstClr val="white"/>
              </a:solidFill>
              <a:latin typeface="Graphik Light"/>
            </a:endParaRPr>
          </a:p>
        </p:txBody>
      </p:sp>
      <p:sp>
        <p:nvSpPr>
          <p:cNvPr id="11" name="Oval 10">
            <a:extLst>
              <a:ext uri="{FF2B5EF4-FFF2-40B4-BE49-F238E27FC236}">
                <a16:creationId xmlns:a16="http://schemas.microsoft.com/office/drawing/2014/main" id="{32FD3D18-6C5D-1245-A584-7B58969FF1F5}"/>
              </a:ext>
            </a:extLst>
          </p:cNvPr>
          <p:cNvSpPr/>
          <p:nvPr/>
        </p:nvSpPr>
        <p:spPr>
          <a:xfrm>
            <a:off x="1136522" y="4144276"/>
            <a:ext cx="206475" cy="206475"/>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358">
              <a:defRPr/>
            </a:pPr>
            <a:endParaRPr lang="en-US">
              <a:solidFill>
                <a:prstClr val="white"/>
              </a:solidFill>
              <a:latin typeface="Graphik Light"/>
            </a:endParaRPr>
          </a:p>
        </p:txBody>
      </p:sp>
      <p:sp>
        <p:nvSpPr>
          <p:cNvPr id="12" name="Oval 11">
            <a:extLst>
              <a:ext uri="{FF2B5EF4-FFF2-40B4-BE49-F238E27FC236}">
                <a16:creationId xmlns:a16="http://schemas.microsoft.com/office/drawing/2014/main" id="{83718AA0-64FE-6441-8021-216DDD702161}"/>
              </a:ext>
            </a:extLst>
          </p:cNvPr>
          <p:cNvSpPr/>
          <p:nvPr/>
        </p:nvSpPr>
        <p:spPr>
          <a:xfrm>
            <a:off x="10390927" y="5105246"/>
            <a:ext cx="137033" cy="137033"/>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358">
              <a:defRPr/>
            </a:pPr>
            <a:endParaRPr lang="en-US">
              <a:solidFill>
                <a:prstClr val="white"/>
              </a:solidFill>
              <a:latin typeface="Graphik Light"/>
            </a:endParaRPr>
          </a:p>
        </p:txBody>
      </p:sp>
      <p:sp>
        <p:nvSpPr>
          <p:cNvPr id="13" name="Oval 12">
            <a:extLst>
              <a:ext uri="{FF2B5EF4-FFF2-40B4-BE49-F238E27FC236}">
                <a16:creationId xmlns:a16="http://schemas.microsoft.com/office/drawing/2014/main" id="{99F8829C-485B-7643-8D5F-679B9A23D93D}"/>
              </a:ext>
            </a:extLst>
          </p:cNvPr>
          <p:cNvSpPr/>
          <p:nvPr/>
        </p:nvSpPr>
        <p:spPr>
          <a:xfrm>
            <a:off x="9541081" y="4060112"/>
            <a:ext cx="137033" cy="137033"/>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358">
              <a:defRPr/>
            </a:pPr>
            <a:endParaRPr lang="en-US">
              <a:solidFill>
                <a:prstClr val="white"/>
              </a:solidFill>
              <a:latin typeface="Graphik Light"/>
            </a:endParaRPr>
          </a:p>
        </p:txBody>
      </p:sp>
      <p:sp>
        <p:nvSpPr>
          <p:cNvPr id="14" name="Oval 13">
            <a:extLst>
              <a:ext uri="{FF2B5EF4-FFF2-40B4-BE49-F238E27FC236}">
                <a16:creationId xmlns:a16="http://schemas.microsoft.com/office/drawing/2014/main" id="{A0047F39-C8C1-A541-AAFF-AEFEE05BAE64}"/>
              </a:ext>
            </a:extLst>
          </p:cNvPr>
          <p:cNvSpPr/>
          <p:nvPr/>
        </p:nvSpPr>
        <p:spPr>
          <a:xfrm>
            <a:off x="8394934" y="734690"/>
            <a:ext cx="322214" cy="322214"/>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8">
              <a:defRPr/>
            </a:pPr>
            <a:endParaRPr lang="en-US">
              <a:solidFill>
                <a:prstClr val="white"/>
              </a:solidFill>
              <a:latin typeface="Graphik Light"/>
            </a:endParaRPr>
          </a:p>
        </p:txBody>
      </p:sp>
      <p:sp>
        <p:nvSpPr>
          <p:cNvPr id="15" name="Oval 14">
            <a:extLst>
              <a:ext uri="{FF2B5EF4-FFF2-40B4-BE49-F238E27FC236}">
                <a16:creationId xmlns:a16="http://schemas.microsoft.com/office/drawing/2014/main" id="{321653D8-2989-8541-AA8D-3669FAF8C715}"/>
              </a:ext>
            </a:extLst>
          </p:cNvPr>
          <p:cNvSpPr/>
          <p:nvPr/>
        </p:nvSpPr>
        <p:spPr>
          <a:xfrm>
            <a:off x="8394935" y="4886646"/>
            <a:ext cx="207433" cy="207433"/>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8">
              <a:defRPr/>
            </a:pPr>
            <a:endParaRPr lang="en-US">
              <a:solidFill>
                <a:prstClr val="white"/>
              </a:solidFill>
              <a:latin typeface="Graphik Light"/>
            </a:endParaRPr>
          </a:p>
        </p:txBody>
      </p:sp>
      <p:sp>
        <p:nvSpPr>
          <p:cNvPr id="23" name="Oval 22">
            <a:extLst>
              <a:ext uri="{FF2B5EF4-FFF2-40B4-BE49-F238E27FC236}">
                <a16:creationId xmlns:a16="http://schemas.microsoft.com/office/drawing/2014/main" id="{B5BDCD72-5CC1-BF4A-A245-BD7CD1DF10B9}"/>
              </a:ext>
            </a:extLst>
          </p:cNvPr>
          <p:cNvSpPr/>
          <p:nvPr/>
        </p:nvSpPr>
        <p:spPr>
          <a:xfrm>
            <a:off x="4682611" y="6095917"/>
            <a:ext cx="137033" cy="137033"/>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358">
              <a:defRPr/>
            </a:pPr>
            <a:endParaRPr lang="en-US">
              <a:solidFill>
                <a:prstClr val="white"/>
              </a:solidFill>
              <a:latin typeface="Graphik Light"/>
            </a:endParaRPr>
          </a:p>
        </p:txBody>
      </p:sp>
      <p:sp>
        <p:nvSpPr>
          <p:cNvPr id="24" name="Oval 23">
            <a:extLst>
              <a:ext uri="{FF2B5EF4-FFF2-40B4-BE49-F238E27FC236}">
                <a16:creationId xmlns:a16="http://schemas.microsoft.com/office/drawing/2014/main" id="{16D7B704-C327-944C-BF66-664ECA5BBA24}"/>
              </a:ext>
            </a:extLst>
          </p:cNvPr>
          <p:cNvSpPr/>
          <p:nvPr/>
        </p:nvSpPr>
        <p:spPr>
          <a:xfrm>
            <a:off x="6400778" y="4144276"/>
            <a:ext cx="137033" cy="137033"/>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358">
              <a:defRPr/>
            </a:pPr>
            <a:endParaRPr lang="en-US">
              <a:solidFill>
                <a:prstClr val="white"/>
              </a:solidFill>
              <a:latin typeface="Graphik Light"/>
            </a:endParaRPr>
          </a:p>
        </p:txBody>
      </p:sp>
      <p:sp>
        <p:nvSpPr>
          <p:cNvPr id="26" name="Oval 25">
            <a:extLst>
              <a:ext uri="{FF2B5EF4-FFF2-40B4-BE49-F238E27FC236}">
                <a16:creationId xmlns:a16="http://schemas.microsoft.com/office/drawing/2014/main" id="{7400C795-7F61-4A48-A8F0-2D450D400D3B}"/>
              </a:ext>
            </a:extLst>
          </p:cNvPr>
          <p:cNvSpPr/>
          <p:nvPr/>
        </p:nvSpPr>
        <p:spPr>
          <a:xfrm>
            <a:off x="7142926" y="5665300"/>
            <a:ext cx="137033" cy="137033"/>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358">
              <a:defRPr/>
            </a:pPr>
            <a:endParaRPr lang="en-US">
              <a:solidFill>
                <a:prstClr val="white"/>
              </a:solidFill>
              <a:latin typeface="Graphik Light"/>
            </a:endParaRPr>
          </a:p>
        </p:txBody>
      </p:sp>
      <p:sp>
        <p:nvSpPr>
          <p:cNvPr id="27" name="Oval 26">
            <a:extLst>
              <a:ext uri="{FF2B5EF4-FFF2-40B4-BE49-F238E27FC236}">
                <a16:creationId xmlns:a16="http://schemas.microsoft.com/office/drawing/2014/main" id="{9AB19E57-83FD-AB44-B2CE-A1B2275DB8C1}"/>
              </a:ext>
            </a:extLst>
          </p:cNvPr>
          <p:cNvSpPr/>
          <p:nvPr/>
        </p:nvSpPr>
        <p:spPr>
          <a:xfrm>
            <a:off x="7403552" y="827281"/>
            <a:ext cx="137033" cy="137033"/>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358">
              <a:defRPr/>
            </a:pPr>
            <a:endParaRPr lang="en-US">
              <a:solidFill>
                <a:prstClr val="white"/>
              </a:solidFill>
              <a:latin typeface="Graphik Light"/>
            </a:endParaRPr>
          </a:p>
        </p:txBody>
      </p:sp>
      <p:sp>
        <p:nvSpPr>
          <p:cNvPr id="28" name="Oval 27">
            <a:extLst>
              <a:ext uri="{FF2B5EF4-FFF2-40B4-BE49-F238E27FC236}">
                <a16:creationId xmlns:a16="http://schemas.microsoft.com/office/drawing/2014/main" id="{3709DEA4-7A73-B74C-BF49-53D1ECB6FD75}"/>
              </a:ext>
            </a:extLst>
          </p:cNvPr>
          <p:cNvSpPr/>
          <p:nvPr/>
        </p:nvSpPr>
        <p:spPr>
          <a:xfrm>
            <a:off x="9403457" y="1605312"/>
            <a:ext cx="137033" cy="137033"/>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358">
              <a:defRPr/>
            </a:pPr>
            <a:endParaRPr lang="en-US">
              <a:solidFill>
                <a:prstClr val="white"/>
              </a:solidFill>
              <a:latin typeface="Graphik Light"/>
            </a:endParaRPr>
          </a:p>
        </p:txBody>
      </p:sp>
      <p:sp>
        <p:nvSpPr>
          <p:cNvPr id="29" name="Oval 28">
            <a:extLst>
              <a:ext uri="{FF2B5EF4-FFF2-40B4-BE49-F238E27FC236}">
                <a16:creationId xmlns:a16="http://schemas.microsoft.com/office/drawing/2014/main" id="{C1F62BBF-9698-284F-B9F2-1CDC9B0C914A}"/>
              </a:ext>
            </a:extLst>
          </p:cNvPr>
          <p:cNvSpPr/>
          <p:nvPr/>
        </p:nvSpPr>
        <p:spPr>
          <a:xfrm>
            <a:off x="2145359" y="5237006"/>
            <a:ext cx="322214" cy="322214"/>
          </a:xfrm>
          <a:prstGeom prst="ellipse">
            <a:avLst/>
          </a:prstGeom>
          <a:gradFill flip="none" rotWithShape="1">
            <a:gsLst>
              <a:gs pos="0">
                <a:srgbClr val="F0264A"/>
              </a:gs>
              <a:gs pos="100000">
                <a:srgbClr val="FB6513"/>
              </a:gs>
            </a:gsLst>
            <a:path path="circle">
              <a:fillToRect l="100000" t="100000"/>
            </a:path>
            <a:tileRect r="-100000" b="-100000"/>
          </a:gra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8">
              <a:defRPr/>
            </a:pPr>
            <a:endParaRPr lang="en-US">
              <a:solidFill>
                <a:prstClr val="white"/>
              </a:solidFill>
              <a:latin typeface="Graphik Light"/>
            </a:endParaRPr>
          </a:p>
        </p:txBody>
      </p:sp>
      <p:sp>
        <p:nvSpPr>
          <p:cNvPr id="19" name="Rectangle 18">
            <a:extLst>
              <a:ext uri="{FF2B5EF4-FFF2-40B4-BE49-F238E27FC236}">
                <a16:creationId xmlns:a16="http://schemas.microsoft.com/office/drawing/2014/main" id="{D83F933F-5835-9A44-BD7C-6BCD930264A2}"/>
              </a:ext>
            </a:extLst>
          </p:cNvPr>
          <p:cNvSpPr/>
          <p:nvPr/>
        </p:nvSpPr>
        <p:spPr>
          <a:xfrm>
            <a:off x="384220" y="6524408"/>
            <a:ext cx="2300630" cy="200055"/>
          </a:xfrm>
          <a:prstGeom prst="rect">
            <a:avLst/>
          </a:prstGeom>
        </p:spPr>
        <p:txBody>
          <a:bodyPr wrap="none">
            <a:spAutoFit/>
          </a:bodyPr>
          <a:lstStyle/>
          <a:p>
            <a:r>
              <a:rPr lang="en-IE" sz="700" dirty="0">
                <a:solidFill>
                  <a:srgbClr val="000000"/>
                </a:solidFill>
                <a:latin typeface="Graphik" panose="020B0503030202060203" pitchFamily="34" charset="77"/>
              </a:rPr>
              <a:t>Copyright © 2020 Accenture. All rights reserved.</a:t>
            </a:r>
            <a:endParaRPr lang="en-US" sz="700" dirty="0">
              <a:latin typeface="Graphik" panose="020B0503030202060203" pitchFamily="34" charset="77"/>
            </a:endParaRPr>
          </a:p>
        </p:txBody>
      </p:sp>
    </p:spTree>
    <p:extLst>
      <p:ext uri="{BB962C8B-B14F-4D97-AF65-F5344CB8AC3E}">
        <p14:creationId xmlns:p14="http://schemas.microsoft.com/office/powerpoint/2010/main" val="323530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als and Objectives">
            <a:extLst>
              <a:ext uri="{FF2B5EF4-FFF2-40B4-BE49-F238E27FC236}">
                <a16:creationId xmlns:a16="http://schemas.microsoft.com/office/drawing/2014/main" id="{4B741E0E-CC7E-494D-A969-E0617F009F83}"/>
              </a:ext>
            </a:extLst>
          </p:cNvPr>
          <p:cNvSpPr/>
          <p:nvPr/>
        </p:nvSpPr>
        <p:spPr>
          <a:xfrm>
            <a:off x="756011" y="766916"/>
            <a:ext cx="4788606" cy="774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21531">
              <a:lnSpc>
                <a:spcPts val="7200"/>
              </a:lnSpc>
              <a:defRPr sz="5600" b="0">
                <a:solidFill>
                  <a:srgbClr val="15373D"/>
                </a:solidFill>
                <a:latin typeface="Graphik Semibold"/>
                <a:ea typeface="Graphik Semibold"/>
                <a:cs typeface="Graphik Semibold"/>
                <a:sym typeface="Graphik Semibold"/>
              </a:defRPr>
            </a:lvl1pPr>
          </a:lstStyle>
          <a:p>
            <a:r>
              <a:rPr lang="en-IE" sz="2800" dirty="0"/>
              <a:t>How to get started?</a:t>
            </a:r>
            <a:endParaRPr sz="2800" dirty="0"/>
          </a:p>
        </p:txBody>
      </p:sp>
      <p:sp>
        <p:nvSpPr>
          <p:cNvPr id="5" name="Introduction | Project Goals &amp; Objectives">
            <a:extLst>
              <a:ext uri="{FF2B5EF4-FFF2-40B4-BE49-F238E27FC236}">
                <a16:creationId xmlns:a16="http://schemas.microsoft.com/office/drawing/2014/main" id="{3E869466-7629-6244-817F-1238B0EC3A05}"/>
              </a:ext>
            </a:extLst>
          </p:cNvPr>
          <p:cNvSpPr txBox="1"/>
          <p:nvPr/>
        </p:nvSpPr>
        <p:spPr>
          <a:xfrm>
            <a:off x="756011" y="766916"/>
            <a:ext cx="3622756" cy="169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7702" defTabSz="554492">
              <a:spcBef>
                <a:spcPts val="67"/>
              </a:spcBef>
            </a:pPr>
            <a:r>
              <a:rPr lang="en-IE" sz="1100" spc="3" dirty="0">
                <a:solidFill>
                  <a:srgbClr val="15373D"/>
                </a:solidFill>
                <a:latin typeface="Graphik"/>
                <a:cs typeface="Graphik"/>
              </a:rPr>
              <a:t>Algorithmic </a:t>
            </a:r>
            <a:r>
              <a:rPr lang="en-IE" sz="1100" dirty="0">
                <a:solidFill>
                  <a:srgbClr val="15373D"/>
                </a:solidFill>
                <a:latin typeface="Graphik"/>
                <a:cs typeface="Graphik"/>
              </a:rPr>
              <a:t>Fairness </a:t>
            </a:r>
            <a:r>
              <a:rPr lang="en-IE" sz="1100" dirty="0">
                <a:solidFill>
                  <a:srgbClr val="15373D"/>
                </a:solidFill>
                <a:latin typeface="Graphik-Light"/>
                <a:cs typeface="Graphik-Light"/>
              </a:rPr>
              <a:t>|</a:t>
            </a:r>
            <a:r>
              <a:rPr lang="en-IE" sz="1100" spc="9" dirty="0">
                <a:solidFill>
                  <a:srgbClr val="15373D"/>
                </a:solidFill>
                <a:latin typeface="Graphik-Light"/>
                <a:cs typeface="Graphik-Light"/>
              </a:rPr>
              <a:t> </a:t>
            </a:r>
            <a:r>
              <a:rPr lang="en-IE" sz="1100" dirty="0">
                <a:solidFill>
                  <a:srgbClr val="15373D"/>
                </a:solidFill>
                <a:latin typeface="Graphik-Light"/>
                <a:cs typeface="Graphik-Light"/>
              </a:rPr>
              <a:t>Environment Set-up</a:t>
            </a:r>
            <a:endParaRPr lang="en-IE" sz="1100" dirty="0">
              <a:solidFill>
                <a:prstClr val="black"/>
              </a:solidFill>
              <a:latin typeface="Graphik-Light"/>
              <a:cs typeface="Graphik-Light"/>
            </a:endParaRPr>
          </a:p>
        </p:txBody>
      </p:sp>
      <p:sp>
        <p:nvSpPr>
          <p:cNvPr id="9" name="TextBox 8">
            <a:extLst>
              <a:ext uri="{FF2B5EF4-FFF2-40B4-BE49-F238E27FC236}">
                <a16:creationId xmlns:a16="http://schemas.microsoft.com/office/drawing/2014/main" id="{E5AF2726-07C4-A945-8C4B-E16E3495718A}"/>
              </a:ext>
            </a:extLst>
          </p:cNvPr>
          <p:cNvSpPr txBox="1"/>
          <p:nvPr/>
        </p:nvSpPr>
        <p:spPr>
          <a:xfrm>
            <a:off x="663910" y="2141042"/>
            <a:ext cx="3883051" cy="738664"/>
          </a:xfrm>
          <a:prstGeom prst="rect">
            <a:avLst/>
          </a:prstGeom>
          <a:noFill/>
        </p:spPr>
        <p:txBody>
          <a:bodyPr wrap="none" rtlCol="0">
            <a:spAutoFit/>
          </a:bodyPr>
          <a:lstStyle/>
          <a:p>
            <a:r>
              <a:rPr lang="en-US" sz="1400" dirty="0">
                <a:latin typeface="Graphik Medium" panose="020B0503030202060203" pitchFamily="34" charset="77"/>
              </a:rPr>
              <a:t>Pre-requisites:</a:t>
            </a:r>
            <a:r>
              <a:rPr lang="en-US" sz="1400" dirty="0"/>
              <a:t> </a:t>
            </a:r>
            <a:r>
              <a:rPr lang="en-US" sz="1400" dirty="0" err="1">
                <a:latin typeface="Graphik Light" panose="020B0403030202060203" pitchFamily="34" charset="77"/>
              </a:rPr>
              <a:t>gmail</a:t>
            </a:r>
            <a:r>
              <a:rPr lang="en-US" sz="1400" dirty="0">
                <a:latin typeface="Graphik Light" panose="020B0403030202060203" pitchFamily="34" charset="77"/>
              </a:rPr>
              <a:t> account </a:t>
            </a:r>
          </a:p>
          <a:p>
            <a:r>
              <a:rPr lang="en-US" sz="1400" dirty="0">
                <a:latin typeface="Graphik Medium" panose="020B0503030202060203" pitchFamily="34" charset="77"/>
              </a:rPr>
              <a:t>Notebooks Folder Link:</a:t>
            </a:r>
            <a:r>
              <a:rPr lang="en-US" sz="1400" dirty="0"/>
              <a:t> </a:t>
            </a:r>
            <a:r>
              <a:rPr lang="en-US" sz="1400" dirty="0">
                <a:hlinkClick r:id="rId3"/>
              </a:rPr>
              <a:t>https://bit.ly/2EvRcQy</a:t>
            </a:r>
            <a:r>
              <a:rPr lang="en-US" sz="1400" dirty="0"/>
              <a:t> </a:t>
            </a:r>
          </a:p>
          <a:p>
            <a:endParaRPr lang="en-US" sz="1400" dirty="0"/>
          </a:p>
        </p:txBody>
      </p:sp>
      <p:pic>
        <p:nvPicPr>
          <p:cNvPr id="10" name="Picture 9">
            <a:extLst>
              <a:ext uri="{FF2B5EF4-FFF2-40B4-BE49-F238E27FC236}">
                <a16:creationId xmlns:a16="http://schemas.microsoft.com/office/drawing/2014/main" id="{DF793C1B-2C83-0E43-9D63-020F62B40AF6}"/>
              </a:ext>
            </a:extLst>
          </p:cNvPr>
          <p:cNvPicPr>
            <a:picLocks noChangeAspect="1"/>
          </p:cNvPicPr>
          <p:nvPr/>
        </p:nvPicPr>
        <p:blipFill>
          <a:blip r:embed="rId4"/>
          <a:stretch>
            <a:fillRect/>
          </a:stretch>
        </p:blipFill>
        <p:spPr>
          <a:xfrm>
            <a:off x="756011" y="3160550"/>
            <a:ext cx="7581900" cy="1460500"/>
          </a:xfrm>
          <a:prstGeom prst="rect">
            <a:avLst/>
          </a:prstGeom>
        </p:spPr>
      </p:pic>
      <p:sp>
        <p:nvSpPr>
          <p:cNvPr id="11" name="Rectangle 10">
            <a:extLst>
              <a:ext uri="{FF2B5EF4-FFF2-40B4-BE49-F238E27FC236}">
                <a16:creationId xmlns:a16="http://schemas.microsoft.com/office/drawing/2014/main" id="{19584521-6ABF-7246-92D3-1B169EF61248}"/>
              </a:ext>
            </a:extLst>
          </p:cNvPr>
          <p:cNvSpPr/>
          <p:nvPr/>
        </p:nvSpPr>
        <p:spPr>
          <a:xfrm>
            <a:off x="2246684" y="3804125"/>
            <a:ext cx="1449658" cy="357815"/>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FFC000"/>
              </a:solidFill>
            </a:endParaRPr>
          </a:p>
        </p:txBody>
      </p:sp>
      <p:pic>
        <p:nvPicPr>
          <p:cNvPr id="12" name="Picture 11">
            <a:extLst>
              <a:ext uri="{FF2B5EF4-FFF2-40B4-BE49-F238E27FC236}">
                <a16:creationId xmlns:a16="http://schemas.microsoft.com/office/drawing/2014/main" id="{B483DECA-4861-A748-8D07-240DB7B06D47}"/>
              </a:ext>
            </a:extLst>
          </p:cNvPr>
          <p:cNvPicPr>
            <a:picLocks noChangeAspect="1"/>
          </p:cNvPicPr>
          <p:nvPr/>
        </p:nvPicPr>
        <p:blipFill>
          <a:blip r:embed="rId5"/>
          <a:stretch>
            <a:fillRect/>
          </a:stretch>
        </p:blipFill>
        <p:spPr>
          <a:xfrm>
            <a:off x="4331318" y="4269059"/>
            <a:ext cx="5969000" cy="2133600"/>
          </a:xfrm>
          <a:prstGeom prst="rect">
            <a:avLst/>
          </a:prstGeom>
        </p:spPr>
      </p:pic>
    </p:spTree>
    <p:extLst>
      <p:ext uri="{BB962C8B-B14F-4D97-AF65-F5344CB8AC3E}">
        <p14:creationId xmlns:p14="http://schemas.microsoft.com/office/powerpoint/2010/main" val="376274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als and Objectives">
            <a:extLst>
              <a:ext uri="{FF2B5EF4-FFF2-40B4-BE49-F238E27FC236}">
                <a16:creationId xmlns:a16="http://schemas.microsoft.com/office/drawing/2014/main" id="{4B741E0E-CC7E-494D-A969-E0617F009F83}"/>
              </a:ext>
            </a:extLst>
          </p:cNvPr>
          <p:cNvSpPr/>
          <p:nvPr/>
        </p:nvSpPr>
        <p:spPr>
          <a:xfrm>
            <a:off x="756011" y="766916"/>
            <a:ext cx="4788606" cy="774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21531">
              <a:lnSpc>
                <a:spcPts val="7200"/>
              </a:lnSpc>
              <a:defRPr sz="5600" b="0">
                <a:solidFill>
                  <a:srgbClr val="15373D"/>
                </a:solidFill>
                <a:latin typeface="Graphik Semibold"/>
                <a:ea typeface="Graphik Semibold"/>
                <a:cs typeface="Graphik Semibold"/>
                <a:sym typeface="Graphik Semibold"/>
              </a:defRPr>
            </a:lvl1pPr>
          </a:lstStyle>
          <a:p>
            <a:r>
              <a:rPr lang="en-IE" sz="2800" dirty="0"/>
              <a:t>How to get started?</a:t>
            </a:r>
            <a:endParaRPr sz="2800" dirty="0"/>
          </a:p>
        </p:txBody>
      </p:sp>
      <p:sp>
        <p:nvSpPr>
          <p:cNvPr id="5" name="Introduction | Project Goals &amp; Objectives">
            <a:extLst>
              <a:ext uri="{FF2B5EF4-FFF2-40B4-BE49-F238E27FC236}">
                <a16:creationId xmlns:a16="http://schemas.microsoft.com/office/drawing/2014/main" id="{3E869466-7629-6244-817F-1238B0EC3A05}"/>
              </a:ext>
            </a:extLst>
          </p:cNvPr>
          <p:cNvSpPr txBox="1"/>
          <p:nvPr/>
        </p:nvSpPr>
        <p:spPr>
          <a:xfrm>
            <a:off x="756011" y="766916"/>
            <a:ext cx="3622756" cy="169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7702" defTabSz="554492">
              <a:spcBef>
                <a:spcPts val="67"/>
              </a:spcBef>
            </a:pPr>
            <a:r>
              <a:rPr lang="en-IE" sz="1100" spc="3" dirty="0">
                <a:solidFill>
                  <a:srgbClr val="15373D"/>
                </a:solidFill>
                <a:latin typeface="Graphik"/>
                <a:cs typeface="Graphik"/>
              </a:rPr>
              <a:t>Algorithmic </a:t>
            </a:r>
            <a:r>
              <a:rPr lang="en-IE" sz="1100" dirty="0">
                <a:solidFill>
                  <a:srgbClr val="15373D"/>
                </a:solidFill>
                <a:latin typeface="Graphik"/>
                <a:cs typeface="Graphik"/>
              </a:rPr>
              <a:t>Fairness </a:t>
            </a:r>
            <a:r>
              <a:rPr lang="en-IE" sz="1100" dirty="0">
                <a:solidFill>
                  <a:srgbClr val="15373D"/>
                </a:solidFill>
                <a:latin typeface="Graphik-Light"/>
                <a:cs typeface="Graphik-Light"/>
              </a:rPr>
              <a:t>|</a:t>
            </a:r>
            <a:r>
              <a:rPr lang="en-IE" sz="1100" spc="9" dirty="0">
                <a:solidFill>
                  <a:srgbClr val="15373D"/>
                </a:solidFill>
                <a:latin typeface="Graphik-Light"/>
                <a:cs typeface="Graphik-Light"/>
              </a:rPr>
              <a:t> </a:t>
            </a:r>
            <a:r>
              <a:rPr lang="en-IE" sz="1100" dirty="0">
                <a:solidFill>
                  <a:srgbClr val="15373D"/>
                </a:solidFill>
                <a:latin typeface="Graphik-Light"/>
                <a:cs typeface="Graphik-Light"/>
              </a:rPr>
              <a:t>Environment Set-up</a:t>
            </a:r>
            <a:endParaRPr lang="en-IE" sz="1100" dirty="0">
              <a:solidFill>
                <a:prstClr val="black"/>
              </a:solidFill>
              <a:latin typeface="Graphik-Light"/>
              <a:cs typeface="Graphik-Light"/>
            </a:endParaRPr>
          </a:p>
        </p:txBody>
      </p:sp>
      <p:sp>
        <p:nvSpPr>
          <p:cNvPr id="9" name="TextBox 8">
            <a:extLst>
              <a:ext uri="{FF2B5EF4-FFF2-40B4-BE49-F238E27FC236}">
                <a16:creationId xmlns:a16="http://schemas.microsoft.com/office/drawing/2014/main" id="{E5AF2726-07C4-A945-8C4B-E16E3495718A}"/>
              </a:ext>
            </a:extLst>
          </p:cNvPr>
          <p:cNvSpPr txBox="1"/>
          <p:nvPr/>
        </p:nvSpPr>
        <p:spPr>
          <a:xfrm>
            <a:off x="663910" y="2141042"/>
            <a:ext cx="3883051" cy="738664"/>
          </a:xfrm>
          <a:prstGeom prst="rect">
            <a:avLst/>
          </a:prstGeom>
          <a:noFill/>
        </p:spPr>
        <p:txBody>
          <a:bodyPr wrap="none" rtlCol="0">
            <a:spAutoFit/>
          </a:bodyPr>
          <a:lstStyle/>
          <a:p>
            <a:r>
              <a:rPr lang="en-US" sz="1400" dirty="0">
                <a:latin typeface="Graphik Medium" panose="020B0503030202060203" pitchFamily="34" charset="77"/>
              </a:rPr>
              <a:t>Pre-requisites:</a:t>
            </a:r>
            <a:r>
              <a:rPr lang="en-US" sz="1400" dirty="0"/>
              <a:t> </a:t>
            </a:r>
            <a:r>
              <a:rPr lang="en-US" sz="1400" dirty="0" err="1">
                <a:latin typeface="Graphik Light" panose="020B0403030202060203" pitchFamily="34" charset="77"/>
              </a:rPr>
              <a:t>gmail</a:t>
            </a:r>
            <a:r>
              <a:rPr lang="en-US" sz="1400" dirty="0">
                <a:latin typeface="Graphik Light" panose="020B0403030202060203" pitchFamily="34" charset="77"/>
              </a:rPr>
              <a:t> account </a:t>
            </a:r>
          </a:p>
          <a:p>
            <a:r>
              <a:rPr lang="en-US" sz="1400" dirty="0">
                <a:latin typeface="Graphik Medium" panose="020B0503030202060203" pitchFamily="34" charset="77"/>
              </a:rPr>
              <a:t>Notebooks Folder Link:</a:t>
            </a:r>
            <a:r>
              <a:rPr lang="en-US" sz="1400" dirty="0"/>
              <a:t> </a:t>
            </a:r>
            <a:r>
              <a:rPr lang="en-US" sz="1400" dirty="0">
                <a:hlinkClick r:id="rId3"/>
              </a:rPr>
              <a:t>https://bit.ly/2EvRcQy</a:t>
            </a:r>
            <a:r>
              <a:rPr lang="en-US" sz="1400" dirty="0"/>
              <a:t> </a:t>
            </a:r>
          </a:p>
          <a:p>
            <a:endParaRPr lang="en-US" sz="1400" dirty="0"/>
          </a:p>
        </p:txBody>
      </p:sp>
      <p:pic>
        <p:nvPicPr>
          <p:cNvPr id="3" name="Picture 2" descr="A screenshot of a cell phone&#10;&#10;Description automatically generated">
            <a:extLst>
              <a:ext uri="{FF2B5EF4-FFF2-40B4-BE49-F238E27FC236}">
                <a16:creationId xmlns:a16="http://schemas.microsoft.com/office/drawing/2014/main" id="{61200A8D-09EC-BA4C-AAAA-5F773601FE9C}"/>
              </a:ext>
            </a:extLst>
          </p:cNvPr>
          <p:cNvPicPr>
            <a:picLocks noChangeAspect="1"/>
          </p:cNvPicPr>
          <p:nvPr/>
        </p:nvPicPr>
        <p:blipFill>
          <a:blip r:embed="rId4"/>
          <a:stretch>
            <a:fillRect/>
          </a:stretch>
        </p:blipFill>
        <p:spPr>
          <a:xfrm>
            <a:off x="4763036" y="1262471"/>
            <a:ext cx="6765054" cy="5081961"/>
          </a:xfrm>
          <a:prstGeom prst="rect">
            <a:avLst/>
          </a:prstGeom>
        </p:spPr>
      </p:pic>
      <p:sp>
        <p:nvSpPr>
          <p:cNvPr id="6" name="Rectangle 5">
            <a:extLst>
              <a:ext uri="{FF2B5EF4-FFF2-40B4-BE49-F238E27FC236}">
                <a16:creationId xmlns:a16="http://schemas.microsoft.com/office/drawing/2014/main" id="{834019B9-6017-9B40-A0B7-C7EC1A078FBE}"/>
              </a:ext>
            </a:extLst>
          </p:cNvPr>
          <p:cNvSpPr/>
          <p:nvPr/>
        </p:nvSpPr>
        <p:spPr>
          <a:xfrm>
            <a:off x="5273458" y="5010411"/>
            <a:ext cx="2530257" cy="263047"/>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Rectangle 12">
            <a:extLst>
              <a:ext uri="{FF2B5EF4-FFF2-40B4-BE49-F238E27FC236}">
                <a16:creationId xmlns:a16="http://schemas.microsoft.com/office/drawing/2014/main" id="{1380136D-F775-4B49-8D5E-624274940D73}"/>
              </a:ext>
            </a:extLst>
          </p:cNvPr>
          <p:cNvSpPr/>
          <p:nvPr/>
        </p:nvSpPr>
        <p:spPr>
          <a:xfrm>
            <a:off x="5273457" y="3466578"/>
            <a:ext cx="2530257" cy="263047"/>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57624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als and Objectives">
            <a:extLst>
              <a:ext uri="{FF2B5EF4-FFF2-40B4-BE49-F238E27FC236}">
                <a16:creationId xmlns:a16="http://schemas.microsoft.com/office/drawing/2014/main" id="{4B741E0E-CC7E-494D-A969-E0617F009F83}"/>
              </a:ext>
            </a:extLst>
          </p:cNvPr>
          <p:cNvSpPr/>
          <p:nvPr/>
        </p:nvSpPr>
        <p:spPr>
          <a:xfrm>
            <a:off x="756011" y="766916"/>
            <a:ext cx="4788606" cy="17105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defTabSz="821531">
              <a:lnSpc>
                <a:spcPts val="7200"/>
              </a:lnSpc>
              <a:defRPr sz="5600" b="0">
                <a:solidFill>
                  <a:srgbClr val="15373D"/>
                </a:solidFill>
                <a:latin typeface="Graphik Semibold"/>
                <a:ea typeface="Graphik Semibold"/>
                <a:cs typeface="Graphik Semibold"/>
                <a:sym typeface="Graphik Semibold"/>
              </a:defRPr>
            </a:lvl1pPr>
          </a:lstStyle>
          <a:p>
            <a:r>
              <a:rPr lang="en-IE" sz="2800" b="1" dirty="0"/>
              <a:t>Experiments Details</a:t>
            </a:r>
            <a:endParaRPr lang="en-IE" sz="2800" dirty="0"/>
          </a:p>
          <a:p>
            <a:endParaRPr sz="2800" dirty="0"/>
          </a:p>
        </p:txBody>
      </p:sp>
      <p:sp>
        <p:nvSpPr>
          <p:cNvPr id="5" name="Introduction | Project Goals &amp; Objectives">
            <a:extLst>
              <a:ext uri="{FF2B5EF4-FFF2-40B4-BE49-F238E27FC236}">
                <a16:creationId xmlns:a16="http://schemas.microsoft.com/office/drawing/2014/main" id="{3E869466-7629-6244-817F-1238B0EC3A05}"/>
              </a:ext>
            </a:extLst>
          </p:cNvPr>
          <p:cNvSpPr txBox="1"/>
          <p:nvPr/>
        </p:nvSpPr>
        <p:spPr>
          <a:xfrm>
            <a:off x="756011" y="766916"/>
            <a:ext cx="3622756" cy="169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7702" defTabSz="554492">
              <a:spcBef>
                <a:spcPts val="67"/>
              </a:spcBef>
            </a:pPr>
            <a:r>
              <a:rPr lang="en-IE" sz="1100" spc="3" dirty="0">
                <a:solidFill>
                  <a:srgbClr val="15373D"/>
                </a:solidFill>
                <a:latin typeface="Graphik"/>
                <a:cs typeface="Graphik"/>
              </a:rPr>
              <a:t>Algorithmic </a:t>
            </a:r>
            <a:r>
              <a:rPr lang="en-IE" sz="1100" dirty="0">
                <a:solidFill>
                  <a:srgbClr val="15373D"/>
                </a:solidFill>
                <a:latin typeface="Graphik"/>
                <a:cs typeface="Graphik"/>
              </a:rPr>
              <a:t>Fairness </a:t>
            </a:r>
            <a:r>
              <a:rPr lang="en-IE" sz="1100" dirty="0">
                <a:solidFill>
                  <a:srgbClr val="15373D"/>
                </a:solidFill>
                <a:latin typeface="Graphik-Light"/>
                <a:cs typeface="Graphik-Light"/>
              </a:rPr>
              <a:t>|</a:t>
            </a:r>
            <a:r>
              <a:rPr lang="en-IE" sz="1100" spc="9" dirty="0">
                <a:solidFill>
                  <a:srgbClr val="15373D"/>
                </a:solidFill>
                <a:latin typeface="Graphik-Light"/>
                <a:cs typeface="Graphik-Light"/>
              </a:rPr>
              <a:t> </a:t>
            </a:r>
            <a:r>
              <a:rPr lang="en-IE" sz="1100" dirty="0">
                <a:solidFill>
                  <a:srgbClr val="15373D"/>
                </a:solidFill>
                <a:latin typeface="Graphik-Light"/>
                <a:cs typeface="Graphik-Light"/>
              </a:rPr>
              <a:t>Datasets</a:t>
            </a:r>
            <a:endParaRPr lang="en-IE" sz="1100" dirty="0">
              <a:solidFill>
                <a:prstClr val="black"/>
              </a:solidFill>
              <a:latin typeface="Graphik-Light"/>
              <a:cs typeface="Graphik-Light"/>
            </a:endParaRPr>
          </a:p>
        </p:txBody>
      </p:sp>
      <p:sp>
        <p:nvSpPr>
          <p:cNvPr id="6" name="Our goal was to design and build a tool that will help data scientists identify and repair algorithmic bias, and to communicate that information with a non-data science audience. We set the following objectives:…">
            <a:extLst>
              <a:ext uri="{FF2B5EF4-FFF2-40B4-BE49-F238E27FC236}">
                <a16:creationId xmlns:a16="http://schemas.microsoft.com/office/drawing/2014/main" id="{7F027601-35E4-4047-9020-DB07D1A9B132}"/>
              </a:ext>
            </a:extLst>
          </p:cNvPr>
          <p:cNvSpPr/>
          <p:nvPr/>
        </p:nvSpPr>
        <p:spPr>
          <a:xfrm>
            <a:off x="756011" y="1986020"/>
            <a:ext cx="10355685" cy="4103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defTabSz="410766">
              <a:lnSpc>
                <a:spcPts val="1590"/>
              </a:lnSpc>
              <a:defRPr sz="2400" b="0">
                <a:solidFill>
                  <a:srgbClr val="15373D"/>
                </a:solidFill>
                <a:latin typeface="Graphik"/>
                <a:ea typeface="Graphik"/>
                <a:cs typeface="Graphik"/>
                <a:sym typeface="Graphik"/>
              </a:defRPr>
            </a:pPr>
            <a:r>
              <a:rPr lang="en-IE" sz="1400" b="1" dirty="0">
                <a:solidFill>
                  <a:srgbClr val="F08122"/>
                </a:solidFill>
                <a:latin typeface="Graphik Semibold" panose="020B0503030202060203" pitchFamily="34" charset="77"/>
              </a:rPr>
              <a:t>a) Census Adult Dataset</a:t>
            </a:r>
          </a:p>
          <a:p>
            <a:pPr marL="342900" indent="-342900" defTabSz="410766">
              <a:lnSpc>
                <a:spcPts val="1590"/>
              </a:lnSpc>
              <a:buFont typeface="+mj-lt"/>
              <a:buAutoNum type="alphaLcParenR"/>
              <a:defRPr sz="2400" b="0">
                <a:solidFill>
                  <a:srgbClr val="15373D"/>
                </a:solidFill>
                <a:latin typeface="Graphik"/>
                <a:ea typeface="Graphik"/>
                <a:cs typeface="Graphik"/>
                <a:sym typeface="Graphik"/>
              </a:defRPr>
            </a:pPr>
            <a:endParaRPr lang="en-IE" sz="1400" dirty="0">
              <a:solidFill>
                <a:schemeClr val="bg2">
                  <a:lumMod val="25000"/>
                </a:schemeClr>
              </a:solidFill>
              <a:latin typeface="Graphik Semibold" panose="020B0503030202060203" pitchFamily="34" charset="77"/>
            </a:endParaRPr>
          </a:p>
          <a:p>
            <a:pPr defTabSz="410766">
              <a:lnSpc>
                <a:spcPts val="1590"/>
              </a:lnSpc>
              <a:defRPr sz="2400" b="0">
                <a:solidFill>
                  <a:srgbClr val="15373D"/>
                </a:solidFill>
                <a:latin typeface="Graphik"/>
                <a:ea typeface="Graphik"/>
                <a:cs typeface="Graphik"/>
                <a:sym typeface="Graphik"/>
              </a:defRPr>
            </a:pPr>
            <a:r>
              <a:rPr lang="en-IE" sz="1400" dirty="0">
                <a:solidFill>
                  <a:schemeClr val="bg2">
                    <a:lumMod val="25000"/>
                  </a:schemeClr>
                </a:solidFill>
                <a:latin typeface="Graphik Semibold" panose="020B0503030202060203" pitchFamily="34" charset="77"/>
              </a:rPr>
              <a:t>	The dataset was drawn from 1994 U.S. Census Bureau data and involves the prediction of whether an individual makes more than 50.000K a year, based on personal details such as education, hours of work per week, age etc.</a:t>
            </a:r>
          </a:p>
          <a:p>
            <a:pPr marL="228600" indent="-228600" defTabSz="410766">
              <a:lnSpc>
                <a:spcPts val="1590"/>
              </a:lnSpc>
              <a:buFont typeface="+mj-lt"/>
              <a:buAutoNum type="alphaLcParenR"/>
              <a:defRPr sz="2400" b="0">
                <a:solidFill>
                  <a:srgbClr val="15373D"/>
                </a:solidFill>
                <a:latin typeface="Graphik"/>
                <a:ea typeface="Graphik"/>
                <a:cs typeface="Graphik"/>
                <a:sym typeface="Graphik"/>
              </a:defRPr>
            </a:pPr>
            <a:endParaRPr lang="en-IE" sz="1100" dirty="0">
              <a:solidFill>
                <a:schemeClr val="bg2">
                  <a:lumMod val="25000"/>
                </a:schemeClr>
              </a:solidFill>
              <a:latin typeface="Graphik" panose="020B0503030202060203" pitchFamily="34" charset="77"/>
            </a:endParaRPr>
          </a:p>
          <a:p>
            <a:pPr defTabSz="410766">
              <a:lnSpc>
                <a:spcPts val="1590"/>
              </a:lnSpc>
              <a:defRPr sz="2400" b="0">
                <a:solidFill>
                  <a:srgbClr val="15373D"/>
                </a:solidFill>
                <a:latin typeface="Graphik"/>
                <a:ea typeface="Graphik"/>
                <a:cs typeface="Graphik"/>
                <a:sym typeface="Graphik"/>
              </a:defRPr>
            </a:pPr>
            <a:r>
              <a:rPr lang="en-IE" sz="1400" b="1" dirty="0">
                <a:solidFill>
                  <a:srgbClr val="F08122"/>
                </a:solidFill>
                <a:latin typeface="Graphik Semibold" panose="020B0503030202060203" pitchFamily="34" charset="77"/>
              </a:rPr>
              <a:t>b) German Dataset</a:t>
            </a:r>
          </a:p>
          <a:p>
            <a:pPr marL="342900" indent="-342900" defTabSz="410766">
              <a:lnSpc>
                <a:spcPts val="1590"/>
              </a:lnSpc>
              <a:buFont typeface="+mj-lt"/>
              <a:buAutoNum type="alphaLcParenR"/>
              <a:defRPr sz="2400" b="0">
                <a:solidFill>
                  <a:srgbClr val="15373D"/>
                </a:solidFill>
                <a:latin typeface="Graphik"/>
                <a:ea typeface="Graphik"/>
                <a:cs typeface="Graphik"/>
                <a:sym typeface="Graphik"/>
              </a:defRPr>
            </a:pPr>
            <a:endParaRPr lang="en-IE" sz="1400" dirty="0">
              <a:solidFill>
                <a:srgbClr val="F08122"/>
              </a:solidFill>
              <a:latin typeface="Graphik Semibold" panose="020B0503030202060203" pitchFamily="34" charset="77"/>
            </a:endParaRPr>
          </a:p>
          <a:p>
            <a:pPr defTabSz="410766">
              <a:lnSpc>
                <a:spcPts val="1590"/>
              </a:lnSpc>
              <a:defRPr sz="2400" b="0">
                <a:solidFill>
                  <a:srgbClr val="15373D"/>
                </a:solidFill>
                <a:latin typeface="Graphik"/>
                <a:ea typeface="Graphik"/>
                <a:cs typeface="Graphik"/>
                <a:sym typeface="Graphik"/>
              </a:defRPr>
            </a:pPr>
            <a:r>
              <a:rPr lang="en-IE" sz="1400" dirty="0">
                <a:solidFill>
                  <a:srgbClr val="F08122"/>
                </a:solidFill>
                <a:latin typeface="Graphik Semibold" panose="020B0503030202060203" pitchFamily="34" charset="77"/>
              </a:rPr>
              <a:t>	</a:t>
            </a:r>
            <a:r>
              <a:rPr lang="en-IE" sz="1400" dirty="0">
                <a:solidFill>
                  <a:schemeClr val="bg2">
                    <a:lumMod val="25000"/>
                  </a:schemeClr>
                </a:solidFill>
                <a:latin typeface="Graphik Semibold" panose="020B0503030202060203" pitchFamily="34" charset="77"/>
              </a:rPr>
              <a:t>Dataset providing information on 1000 loan applications with labels on whether the applicant has been identified as good or bad credit risk. The German Credit dataset is publicly available at UCI Machine Learning Repository.</a:t>
            </a:r>
          </a:p>
          <a:p>
            <a:pPr marL="228600" indent="-228600" defTabSz="410766">
              <a:lnSpc>
                <a:spcPts val="1590"/>
              </a:lnSpc>
              <a:buFont typeface="+mj-lt"/>
              <a:buAutoNum type="alphaLcParenR"/>
              <a:defRPr sz="2400" b="0">
                <a:solidFill>
                  <a:srgbClr val="15373D"/>
                </a:solidFill>
                <a:latin typeface="Graphik"/>
                <a:ea typeface="Graphik"/>
                <a:cs typeface="Graphik"/>
                <a:sym typeface="Graphik"/>
              </a:defRPr>
            </a:pPr>
            <a:endParaRPr lang="en-IE" sz="1100" dirty="0">
              <a:solidFill>
                <a:schemeClr val="bg2">
                  <a:lumMod val="25000"/>
                </a:schemeClr>
              </a:solidFill>
              <a:latin typeface="Graphik" panose="020B0503030202060203" pitchFamily="34" charset="77"/>
            </a:endParaRPr>
          </a:p>
          <a:p>
            <a:pPr defTabSz="410766">
              <a:lnSpc>
                <a:spcPts val="1590"/>
              </a:lnSpc>
              <a:defRPr sz="2400" b="0">
                <a:solidFill>
                  <a:srgbClr val="15373D"/>
                </a:solidFill>
                <a:latin typeface="Graphik"/>
                <a:ea typeface="Graphik"/>
                <a:cs typeface="Graphik"/>
                <a:sym typeface="Graphik"/>
              </a:defRPr>
            </a:pPr>
            <a:r>
              <a:rPr lang="en-IE" sz="1400" b="1" dirty="0">
                <a:solidFill>
                  <a:srgbClr val="F08122"/>
                </a:solidFill>
                <a:latin typeface="Graphik Semibold" panose="020B0503030202060203" pitchFamily="34" charset="77"/>
              </a:rPr>
              <a:t>c) COMPAS Dataset</a:t>
            </a:r>
          </a:p>
          <a:p>
            <a:pPr defTabSz="410766">
              <a:lnSpc>
                <a:spcPts val="1590"/>
              </a:lnSpc>
              <a:defRPr sz="2400" b="0">
                <a:solidFill>
                  <a:srgbClr val="15373D"/>
                </a:solidFill>
                <a:latin typeface="Graphik"/>
                <a:ea typeface="Graphik"/>
                <a:cs typeface="Graphik"/>
                <a:sym typeface="Graphik"/>
              </a:defRPr>
            </a:pPr>
            <a:r>
              <a:rPr lang="en-IE" sz="1400" dirty="0">
                <a:solidFill>
                  <a:srgbClr val="F08122"/>
                </a:solidFill>
                <a:latin typeface="Graphik Semibold" panose="020B0503030202060203" pitchFamily="34" charset="77"/>
              </a:rPr>
              <a:t>	</a:t>
            </a:r>
          </a:p>
          <a:p>
            <a:pPr defTabSz="410766">
              <a:lnSpc>
                <a:spcPts val="1590"/>
              </a:lnSpc>
              <a:defRPr sz="2400" b="0">
                <a:solidFill>
                  <a:srgbClr val="15373D"/>
                </a:solidFill>
                <a:latin typeface="Graphik"/>
                <a:ea typeface="Graphik"/>
                <a:cs typeface="Graphik"/>
                <a:sym typeface="Graphik"/>
              </a:defRPr>
            </a:pPr>
            <a:r>
              <a:rPr lang="en-IE" sz="1400" dirty="0">
                <a:solidFill>
                  <a:schemeClr val="bg2">
                    <a:lumMod val="25000"/>
                  </a:schemeClr>
                </a:solidFill>
                <a:latin typeface="Graphik Semibold" panose="020B0503030202060203" pitchFamily="34" charset="77"/>
              </a:rPr>
              <a:t>	COMPAS (Correctional Offender Management Profiling for Alternative Sanctions). Data contains information on attributes used by 	COMPAS algorithm in scoring defendants, along with their labels within 2 years of the decision for around 10 000 criminal defendants in  Broward County, Florida.</a:t>
            </a:r>
          </a:p>
          <a:p>
            <a:pPr defTabSz="410766">
              <a:lnSpc>
                <a:spcPts val="1590"/>
              </a:lnSpc>
              <a:defRPr sz="2400" b="0">
                <a:solidFill>
                  <a:srgbClr val="15373D"/>
                </a:solidFill>
                <a:latin typeface="Graphik"/>
                <a:ea typeface="Graphik"/>
                <a:cs typeface="Graphik"/>
                <a:sym typeface="Graphik"/>
              </a:defRPr>
            </a:pPr>
            <a:endParaRPr lang="en-IE" sz="1400" dirty="0">
              <a:solidFill>
                <a:schemeClr val="bg2">
                  <a:lumMod val="25000"/>
                </a:schemeClr>
              </a:solidFill>
              <a:latin typeface="Graphik Semibold" panose="020B0503030202060203" pitchFamily="34" charset="77"/>
            </a:endParaRPr>
          </a:p>
          <a:p>
            <a:pPr defTabSz="410766">
              <a:lnSpc>
                <a:spcPts val="1590"/>
              </a:lnSpc>
              <a:defRPr sz="2400" b="0">
                <a:solidFill>
                  <a:srgbClr val="15373D"/>
                </a:solidFill>
                <a:latin typeface="Graphik"/>
                <a:ea typeface="Graphik"/>
                <a:cs typeface="Graphik"/>
                <a:sym typeface="Graphik"/>
              </a:defRPr>
            </a:pPr>
            <a:r>
              <a:rPr lang="en-IE" sz="1400" b="1" dirty="0">
                <a:solidFill>
                  <a:srgbClr val="F08122"/>
                </a:solidFill>
                <a:latin typeface="Graphik Semibold" panose="020B0503030202060203" pitchFamily="34" charset="77"/>
              </a:rPr>
              <a:t>d) Diabetes Dataset</a:t>
            </a:r>
          </a:p>
          <a:p>
            <a:pPr defTabSz="410766">
              <a:lnSpc>
                <a:spcPts val="1590"/>
              </a:lnSpc>
              <a:defRPr sz="2400" b="0">
                <a:solidFill>
                  <a:srgbClr val="15373D"/>
                </a:solidFill>
                <a:latin typeface="Graphik"/>
                <a:ea typeface="Graphik"/>
                <a:cs typeface="Graphik"/>
                <a:sym typeface="Graphik"/>
              </a:defRPr>
            </a:pPr>
            <a:endParaRPr lang="en-IE" sz="1400" b="1" dirty="0">
              <a:solidFill>
                <a:srgbClr val="F08122"/>
              </a:solidFill>
              <a:latin typeface="Graphik Semibold" panose="020B0503030202060203" pitchFamily="34" charset="77"/>
            </a:endParaRPr>
          </a:p>
          <a:p>
            <a:pPr defTabSz="410766">
              <a:lnSpc>
                <a:spcPts val="1590"/>
              </a:lnSpc>
              <a:defRPr sz="2400" b="0">
                <a:solidFill>
                  <a:srgbClr val="15373D"/>
                </a:solidFill>
                <a:latin typeface="Graphik"/>
                <a:ea typeface="Graphik"/>
                <a:cs typeface="Graphik"/>
                <a:sym typeface="Graphik"/>
              </a:defRPr>
            </a:pPr>
            <a:r>
              <a:rPr lang="en-IE" sz="1400" b="1" dirty="0">
                <a:solidFill>
                  <a:srgbClr val="F08122"/>
                </a:solidFill>
                <a:latin typeface="Graphik Semibold" panose="020B0503030202060203" pitchFamily="34" charset="77"/>
              </a:rPr>
              <a:t>	</a:t>
            </a:r>
            <a:r>
              <a:rPr lang="en-IE" sz="1400" dirty="0">
                <a:solidFill>
                  <a:schemeClr val="bg2">
                    <a:lumMod val="25000"/>
                  </a:schemeClr>
                </a:solidFill>
                <a:latin typeface="Graphik Semibold" panose="020B0503030202060203" pitchFamily="34" charset="77"/>
              </a:rPr>
              <a:t>Data recorded on diabetes patients (Several weeks’ to months worth of glucose, insulin, and lifestyle data per patient).</a:t>
            </a:r>
          </a:p>
        </p:txBody>
      </p:sp>
    </p:spTree>
    <p:extLst>
      <p:ext uri="{BB962C8B-B14F-4D97-AF65-F5344CB8AC3E}">
        <p14:creationId xmlns:p14="http://schemas.microsoft.com/office/powerpoint/2010/main" val="3248642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2385</TotalTime>
  <Words>375</Words>
  <Application>Microsoft Macintosh PowerPoint</Application>
  <PresentationFormat>Widescreen</PresentationFormat>
  <Paragraphs>35</Paragraphs>
  <Slides>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Calibri Light</vt:lpstr>
      <vt:lpstr>Graphik</vt:lpstr>
      <vt:lpstr>Graphik Light</vt:lpstr>
      <vt:lpstr>Graphik Medium</vt:lpstr>
      <vt:lpstr>Graphik Semibold</vt:lpstr>
      <vt:lpstr>Graphik-Light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Miu, Andreea-Roxana</dc:creator>
  <cp:lastModifiedBy>Miu, Andreea-Roxana</cp:lastModifiedBy>
  <cp:revision>17</cp:revision>
  <dcterms:created xsi:type="dcterms:W3CDTF">2020-08-25T17:58:15Z</dcterms:created>
  <dcterms:modified xsi:type="dcterms:W3CDTF">2020-09-03T12:24:29Z</dcterms:modified>
</cp:coreProperties>
</file>