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72" r:id="rId7"/>
    <p:sldId id="265" r:id="rId8"/>
    <p:sldId id="266" r:id="rId9"/>
    <p:sldId id="267" r:id="rId10"/>
    <p:sldId id="268" r:id="rId11"/>
    <p:sldId id="276" r:id="rId12"/>
    <p:sldId id="275" r:id="rId13"/>
    <p:sldId id="273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E7980-753D-4561-B6FA-AF5425BD0CC4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0E21-B5D8-4A14-9CBB-8D50CC06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8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FA29C-89BC-4751-B397-8E99F8B9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BAD834-7079-4C44-9E68-24B35378A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601FC-CB33-4ACD-97D9-842E2127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5633-FEC6-41B9-B0A1-528C27FD4BC7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D37A5-7A91-441C-8FC2-BB8ACA18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596C6-1E0D-41DB-ADE6-3F4923C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7B385-4D0E-4520-B404-4BEE181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DA2C17-57C5-4774-8639-B0064FDD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83E4F-6B2F-47AC-823B-D03182C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846-5A7D-494E-A21B-8CE02887DCC5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16D40-7313-4CAA-8235-3B312B62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B56E6-D845-4B8E-A771-660A6322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94A29-1F0A-46D2-8D53-9F9A2BA7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3F20F-2F89-4A77-AA50-BDDF17E5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141A7-7DD7-4FF5-8EB9-F134D748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F2F9-03C2-4B05-8C49-879FAD1DC66F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6BAFE-B26F-46BC-A0B7-3F2E6C73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39C52-912E-4E1B-83B5-2704F5B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EF0F-9A97-45AC-B560-18E5E94A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D727B-B920-4CA3-A4E4-8060D360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4D-1840-4068-9031-25796FB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103-CC98-4CD4-ADC0-0EB50A8E720A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0DFF6-065B-4460-B7D8-31159A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D5458-D179-4D10-A4F8-F4D65364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6298-D42B-4393-9B50-9CABEA14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E907B-117A-44C7-B33A-2A233401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59BF1-3ACE-4760-A25E-49DDAD47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CFB2-5362-4BA6-BEE3-BB2642E5F06E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4A9D8-DB3C-466B-A073-E838B976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9B59C-85FF-4F2A-896A-5F2D5A1F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C3C2-8B76-46BC-8365-E9437A83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BA0FF-988F-4301-8849-6EBE3982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C9041-F37A-4F21-9F38-4C8013B9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3943D-A2CF-42FE-AA68-2EC3DD2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3127-953A-4FF8-AD25-9A7EAEB5CF5E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DAC59-B3F5-42DF-A545-939D0FB4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E15B2-9A39-42A1-A536-1331530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019-E5F7-4343-A189-BED95C26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511F35-72DC-4CBC-A77D-35423BDE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EC0D29-2A91-4A45-A756-E675204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C36C2-333C-4B1E-BAD5-1DCC8BFC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BF1AEB-554D-4893-BA06-384A8310F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0850-BFEA-40D8-8751-9791200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C41C-A390-4D97-B644-81D6A86436D0}" type="datetime1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140DD1-6978-45B8-BE28-E62ECB8D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BACAB-C3E7-4ED3-9033-13916B5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9259D-4EEC-4B17-9336-6DCB6C25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66ACAC-D3B1-4A04-B213-FE246F2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CE23-07DC-4D29-AE4F-CF9126D438E0}" type="datetime1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0569CA-66AD-4869-BC83-95B3C01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0DA963-7FA9-4E27-9357-8FF3AE24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5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7C8375-9261-400F-9D03-EE4D141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D010-49B1-4964-92ED-287255F37D04}" type="datetime1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68A898-3FDC-4C9B-B0C8-CB0B71A1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9E55F2-C530-4854-B821-B428E71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4428E-0C13-47C5-AB9C-AF1CE80C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0A9CF-326B-4CDA-8484-E7B32D3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10C703-79AE-4C3F-A4F0-5E85BF8EC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20927D-7203-4B50-9D52-603BB61C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5F55-3DD5-4CE3-9B54-727202BA15E9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1AD84-3A2A-4859-9985-76F0740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EA4A0-4CC1-46B5-B34A-441E2F64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F701-47DF-491B-8DA5-D394CD8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3B1EE-E6BB-4B3C-AE5D-F5C96CD4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77EC1-64C1-4C65-B548-5CE30E3C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510DD-9839-45F9-ACB3-48AD9B3D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89F8-F8FE-4256-8AFF-2567DB3965F4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38EAC-9C03-4AE6-A899-9D84B8B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80232-1034-4530-B5B3-D240E14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AD345-2893-49F9-9C23-B9B7F52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58EC5-B01A-46D4-B43B-1BCC9EC7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E4F1D-6624-499E-986B-356091A8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B417-0F2C-41D5-8173-80D866AD86E5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B128E-7261-4AE7-8002-6D6B91C7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FFFCE-A6EA-48F0-B01C-E31BF812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40" y="791846"/>
            <a:ext cx="1002792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Оптимизация планирования грузоперевозок в транспортной системе с использованием метода потенциалов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40" y="4038461"/>
            <a:ext cx="1053592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ИУ7-82Б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доцент кафедры ИУ-7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28477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Выпускная квалификационная работа бакалавра на тему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9BC09B9-2B22-C054-9C41-A03605C15877}"/>
              </a:ext>
            </a:extLst>
          </p:cNvPr>
          <p:cNvSpPr txBox="1">
            <a:spLocks/>
          </p:cNvSpPr>
          <p:nvPr/>
        </p:nvSpPr>
        <p:spPr>
          <a:xfrm>
            <a:off x="828040" y="5887440"/>
            <a:ext cx="10535920" cy="827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Москва</a:t>
            </a:r>
            <a:r>
              <a:rPr lang="en-US" dirty="0"/>
              <a:t>, </a:t>
            </a:r>
            <a:r>
              <a:rPr lang="ru-RU" dirty="0"/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7059-8B96-A1EA-1828-7DDA7B01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Составление расписания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E45D611-C4DC-0D63-A458-8D87496F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8" t="10872" r="340" b="19383"/>
          <a:stretch/>
        </p:blipFill>
        <p:spPr>
          <a:xfrm>
            <a:off x="2209800" y="2749954"/>
            <a:ext cx="7772400" cy="410804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40891D-1E5B-1D2C-66F7-2ECB34E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10</a:t>
            </a:fld>
            <a:endParaRPr lang="ru-RU" sz="1600" b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4AA9DF-F4E2-C4A0-7409-608C04A4FA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6442"/>
          <a:stretch/>
        </p:blipFill>
        <p:spPr>
          <a:xfrm>
            <a:off x="7743474" y="136525"/>
            <a:ext cx="4064986" cy="11814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8E4C27E-2BCD-9F9D-8458-23DDE1B7A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2740" y="1517968"/>
            <a:ext cx="6395720" cy="118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6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E57DD-4CA5-5BC8-9D8C-FACA51DD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EB35B95-00D2-0C3D-52A1-36A2E0053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32635" y="1315889"/>
            <a:ext cx="7926729" cy="5176986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0EF4AE-5701-18C8-0ECE-D2E3129C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11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73388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DECF4-6CB3-A52B-F6B5-252B5FB0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173"/>
          </a:xfrm>
        </p:spPr>
        <p:txBody>
          <a:bodyPr/>
          <a:lstStyle/>
          <a:p>
            <a:r>
              <a:rPr lang="ru-RU" dirty="0"/>
              <a:t>Примеры результатов работы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DC8631-66C6-3DD4-E800-03BF28DC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44E20FB-DC41-4FB4-820E-A7F1077F5D74}" type="slidenum">
              <a:rPr lang="ru-RU" sz="1600" b="1"/>
              <a:pPr/>
              <a:t>12</a:t>
            </a:fld>
            <a:endParaRPr lang="ru-RU" sz="16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07E4B4-DBD0-8F2A-CA78-76A3ABE8A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9" b="10767"/>
          <a:stretch/>
        </p:blipFill>
        <p:spPr>
          <a:xfrm>
            <a:off x="838201" y="4779871"/>
            <a:ext cx="6896100" cy="203948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C3DE25-7966-6D1E-16C5-38B118F0C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204" y="1281046"/>
            <a:ext cx="4361991" cy="44491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CFE917-8F37-A986-54BC-829C0A1DD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81047"/>
            <a:ext cx="6350000" cy="33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4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1BD63-9C3A-4C6C-7C33-FE7E7A04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экспериментальной проверки работы метода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1B77D1-AC4A-D20B-7257-405A3950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13</a:t>
            </a:fld>
            <a:endParaRPr lang="ru-RU" sz="1600" b="1" dirty="0"/>
          </a:p>
        </p:txBody>
      </p:sp>
      <p:pic>
        <p:nvPicPr>
          <p:cNvPr id="27" name="Объект 14">
            <a:extLst>
              <a:ext uri="{FF2B5EF4-FFF2-40B4-BE49-F238E27FC236}">
                <a16:creationId xmlns:a16="http://schemas.microsoft.com/office/drawing/2014/main" id="{F715FBD4-F535-E4D7-4B9D-15E6BAFBF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00" y="1686178"/>
            <a:ext cx="5703771" cy="467017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2FFCA63-9A10-BF14-E5B5-F58F9537C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92" y="1691464"/>
            <a:ext cx="5771517" cy="46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3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6A9E-4078-1E5C-D5DA-69796D63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BDAC-9C81-E417-ABC3-D3E5A36A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dirty="0"/>
              <a:t>	</a:t>
            </a:r>
            <a:r>
              <a:rPr lang="ru-RU" sz="3000" dirty="0"/>
              <a:t>Достигнута поставленная цель</a:t>
            </a:r>
            <a:r>
              <a:rPr lang="en-US" sz="3000" dirty="0"/>
              <a:t>: </a:t>
            </a:r>
            <a:r>
              <a:rPr lang="ru-RU" sz="3000" dirty="0"/>
              <a:t>разработан метода оптимизации планирования грузоперевозок в транспортной системе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ru-RU" sz="3000" dirty="0"/>
              <a:t>	Решены следующие задачи</a:t>
            </a:r>
            <a:r>
              <a:rPr lang="en-US" sz="3000" dirty="0"/>
              <a:t>:</a:t>
            </a:r>
          </a:p>
          <a:p>
            <a:pPr lvl="1"/>
            <a:r>
              <a:rPr lang="ru-RU" sz="2800" dirty="0"/>
              <a:t>проведён анализ предметной области;</a:t>
            </a:r>
          </a:p>
          <a:p>
            <a:pPr lvl="1"/>
            <a:r>
              <a:rPr lang="ru-RU" sz="2800" dirty="0"/>
              <a:t>с использованием математической модели формализована постановку задачи, определён критерии оценки оптимальности решений</a:t>
            </a:r>
            <a:r>
              <a:rPr lang="en-US" sz="2800" dirty="0"/>
              <a:t>;</a:t>
            </a:r>
            <a:endParaRPr lang="ru-RU" sz="2800" dirty="0"/>
          </a:p>
          <a:p>
            <a:pPr lvl="1"/>
            <a:r>
              <a:rPr lang="ru-RU" sz="2800" dirty="0"/>
              <a:t>при разработке метода использованы существующие методы решения транспортных задач;</a:t>
            </a:r>
            <a:endParaRPr lang="en-US" sz="2800" dirty="0"/>
          </a:p>
          <a:p>
            <a:pPr lvl="1"/>
            <a:r>
              <a:rPr lang="ru-RU" sz="2800" dirty="0"/>
              <a:t>разработан и реализован метод;</a:t>
            </a:r>
          </a:p>
          <a:p>
            <a:pPr lvl="1"/>
            <a:r>
              <a:rPr lang="ru-RU" sz="2800" dirty="0"/>
              <a:t>проведена экспериментальная проверка работы реализованного метода.</a:t>
            </a: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F174DD-13EF-F782-2177-092B5BB2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14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3075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</a:t>
            </a:r>
            <a:r>
              <a:rPr lang="ru-RU" dirty="0"/>
              <a:t> данной работы</a:t>
            </a:r>
            <a:r>
              <a:rPr lang="en-US" dirty="0"/>
              <a:t>:</a:t>
            </a:r>
            <a:r>
              <a:rPr lang="ru-RU" dirty="0"/>
              <a:t> разработка метода оптимизации планирования грузоперевозок в транспортной системе.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</a:p>
          <a:p>
            <a:pPr lvl="1"/>
            <a:r>
              <a:rPr lang="ru-RU" dirty="0"/>
              <a:t>формализовать постановку задачи с использованием математической модели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изучить существующие методы решения транспортных задач для использования при разработке метода;</a:t>
            </a:r>
            <a:endParaRPr lang="en-US" dirty="0"/>
          </a:p>
          <a:p>
            <a:pPr lvl="1"/>
            <a:r>
              <a:rPr lang="ru-RU" dirty="0"/>
              <a:t>разработать и реализовать метод;</a:t>
            </a:r>
          </a:p>
          <a:p>
            <a:pPr lvl="1"/>
            <a:r>
              <a:rPr lang="ru-RU" dirty="0"/>
              <a:t>провести экспериментальную проверку работы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A7238C-50F1-2E77-8099-CEEDF1DE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 smtClean="0"/>
              <a:t>2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Торговые розничные сети занимают всё большую долю в общем объёме торговли.</a:t>
            </a:r>
          </a:p>
          <a:p>
            <a:r>
              <a:rPr lang="ru-RU" dirty="0"/>
              <a:t>Эффективность их деятельности зависит от грамотности управления цепочками поставок (</a:t>
            </a:r>
            <a:r>
              <a:rPr lang="en-US" b="1" dirty="0"/>
              <a:t>SCM</a:t>
            </a:r>
            <a:r>
              <a:rPr lang="en-US" dirty="0"/>
              <a:t> - Supply Chain Management</a:t>
            </a:r>
            <a:r>
              <a:rPr lang="ru-RU" dirty="0"/>
              <a:t>).</a:t>
            </a:r>
          </a:p>
          <a:p>
            <a:r>
              <a:rPr lang="en-US" b="1" dirty="0"/>
              <a:t>SCM</a:t>
            </a:r>
            <a:r>
              <a:rPr lang="ru-RU" dirty="0"/>
              <a:t> </a:t>
            </a:r>
            <a:r>
              <a:rPr lang="en-US" dirty="0"/>
              <a:t>(supply chain management) – </a:t>
            </a:r>
            <a:r>
              <a:rPr lang="ru-RU" dirty="0"/>
              <a:t>комплекс подходов, помогающий эффективной интеграции частей цепочке поставок.</a:t>
            </a:r>
          </a:p>
          <a:p>
            <a:r>
              <a:rPr lang="en-US" b="1" dirty="0"/>
              <a:t>TMS</a:t>
            </a:r>
            <a:r>
              <a:rPr lang="en-US" dirty="0"/>
              <a:t> (transport management system) – </a:t>
            </a:r>
            <a:r>
              <a:rPr lang="ru-RU" dirty="0"/>
              <a:t> система управления транспортом.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9938AB-0481-1102-970B-3064ACA0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 smtClean="0"/>
              <a:t>3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0440" cy="1325563"/>
          </a:xfrm>
        </p:spPr>
        <p:txBody>
          <a:bodyPr/>
          <a:lstStyle/>
          <a:p>
            <a:r>
              <a:rPr lang="ru-RU" dirty="0"/>
              <a:t>Сравнение существующих программных решений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096CFD5-BD47-4C9E-A7ED-92437DDC1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629514"/>
              </p:ext>
            </p:extLst>
          </p:nvPr>
        </p:nvGraphicFramePr>
        <p:xfrm>
          <a:off x="838200" y="1859280"/>
          <a:ext cx="11140440" cy="44140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181861236"/>
                    </a:ext>
                  </a:extLst>
                </a:gridCol>
                <a:gridCol w="2878714">
                  <a:extLst>
                    <a:ext uri="{9D8B030D-6E8A-4147-A177-3AD203B41FA5}">
                      <a16:colId xmlns:a16="http://schemas.microsoft.com/office/drawing/2014/main" val="758202606"/>
                    </a:ext>
                  </a:extLst>
                </a:gridCol>
                <a:gridCol w="2266482">
                  <a:extLst>
                    <a:ext uri="{9D8B030D-6E8A-4147-A177-3AD203B41FA5}">
                      <a16:colId xmlns:a16="http://schemas.microsoft.com/office/drawing/2014/main" val="3064534097"/>
                    </a:ext>
                  </a:extLst>
                </a:gridCol>
                <a:gridCol w="2464644">
                  <a:extLst>
                    <a:ext uri="{9D8B030D-6E8A-4147-A177-3AD203B41FA5}">
                      <a16:colId xmlns:a16="http://schemas.microsoft.com/office/drawing/2014/main" val="3337284535"/>
                    </a:ext>
                  </a:extLst>
                </a:gridCol>
              </a:tblGrid>
              <a:tr h="662255"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TMS</a:t>
                      </a:r>
                      <a:endParaRPr lang="ru-RU" sz="1900" dirty="0"/>
                    </a:p>
                    <a:p>
                      <a:r>
                        <a:rPr lang="ru-RU" sz="1900" dirty="0"/>
                        <a:t>Характеристика</a:t>
                      </a:r>
                      <a:endParaRPr lang="en-US" sz="1900" dirty="0"/>
                    </a:p>
                  </a:txBody>
                  <a:tcPr marL="98251" marR="98251" marT="49125" marB="49125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OTM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SAP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1C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756649751"/>
                  </a:ext>
                </a:extLst>
              </a:tr>
              <a:tr h="923247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Прогнозирование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3361632247"/>
                  </a:ext>
                </a:extLst>
              </a:tr>
              <a:tr h="923247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Планирование заказов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348433884"/>
                  </a:ext>
                </a:extLst>
              </a:tr>
              <a:tr h="946078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Распределение перевозок между исполнителями за период 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2358701927"/>
                  </a:ext>
                </a:extLst>
              </a:tr>
              <a:tr h="923247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Стоимость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Высокая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50762550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1C00A2-5B04-DA6F-8B44-DB10417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44E20FB-DC41-4FB4-820E-A7F1077F5D74}" type="slidenum">
              <a:rPr lang="ru-RU" sz="1600" b="1"/>
              <a:pPr/>
              <a:t>4</a:t>
            </a:fld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B5658-4C7E-485A-637D-F58CA297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</a:t>
            </a:r>
            <a:br>
              <a:rPr lang="en-US" dirty="0"/>
            </a:br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3E6B1EB-D9AE-EC94-48D3-1459C1D2E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1291888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Представление транспортной системы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ru-RU" dirty="0"/>
                  <a:t>неориентированный связанный взвешенный граф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lvl="1"/>
                <a:r>
                  <a:rPr lang="ru-RU" sz="2600" dirty="0"/>
                  <a:t>Вершины – пункты маршрута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600" dirty="0"/>
                  <a:t> (стоянка, склады, потребители)</a:t>
                </a:r>
              </a:p>
              <a:p>
                <a:pPr lvl="1"/>
                <a:r>
                  <a:rPr lang="ru-RU" sz="2600" dirty="0"/>
                  <a:t>Рёбра – дороги, вес – расстояние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sz="2600" dirty="0"/>
                  <a:t> (в км)</a:t>
                </a:r>
              </a:p>
              <a:p>
                <a:pPr marL="457200" lvl="1" indent="0">
                  <a:buNone/>
                </a:pPr>
                <a:endParaRPr lang="ru-RU" sz="2600" dirty="0"/>
              </a:p>
              <a:p>
                <a:pPr marL="0" indent="0">
                  <a:buNone/>
                </a:pPr>
                <a:r>
                  <a:rPr lang="ru-RU" dirty="0"/>
                  <a:t>Задача</a:t>
                </a:r>
                <a:r>
                  <a:rPr lang="en-US" dirty="0"/>
                  <a:t>: </a:t>
                </a:r>
                <a:r>
                  <a:rPr lang="ru-RU" dirty="0"/>
                  <a:t>поиск множества маршрутов, для которого выполняется следующее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ru-RU" sz="2600" dirty="0"/>
                  <a:t>соблюдаются ограничения модели</a:t>
                </a:r>
                <a:r>
                  <a:rPr lang="en-US" sz="2600" dirty="0"/>
                  <a:t>;</a:t>
                </a:r>
                <a:endParaRPr lang="ru-RU" sz="2600" dirty="0"/>
              </a:p>
              <a:p>
                <a:pPr lvl="1"/>
                <a:r>
                  <a:rPr lang="ru-RU" sz="2600" dirty="0"/>
                  <a:t>минимальная длительность маршрутов (критерий оптимизации</a:t>
                </a:r>
                <a:r>
                  <a:rPr lang="en-US" sz="2600" dirty="0"/>
                  <a:t> L(R)</a:t>
                </a:r>
                <a:r>
                  <a:rPr lang="ru-RU" sz="2600" dirty="0"/>
                  <a:t>)</a:t>
                </a: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где </a:t>
                </a:r>
                <a:r>
                  <a:rPr lang="en-US" sz="2400" dirty="0"/>
                  <a:t>R – </a:t>
                </a:r>
                <a:r>
                  <a:rPr lang="ru-RU" sz="2400" dirty="0"/>
                  <a:t>маршруты, </a:t>
                </a:r>
                <a:r>
                  <a:rPr lang="en-US" sz="2400" dirty="0"/>
                  <a:t>RP – </a:t>
                </a:r>
                <a:r>
                  <a:rPr lang="ru-RU" sz="2400" dirty="0"/>
                  <a:t>пункты маршрута.</a:t>
                </a:r>
                <a:endParaRPr lang="en-US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3E6B1EB-D9AE-EC94-48D3-1459C1D2E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1291888" cy="4351338"/>
              </a:xfrm>
              <a:blipFill>
                <a:blip r:embed="rId2"/>
                <a:stretch>
                  <a:fillRect l="-864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6C4166-5AFD-174F-BCC9-9FFCAA1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E44E20FB-DC41-4FB4-820E-A7F1077F5D74}" type="slidenum">
              <a:rPr lang="ru-RU" sz="1600" b="1"/>
              <a:pPr/>
              <a:t>5</a:t>
            </a:fld>
            <a:endParaRPr lang="ru-RU" sz="1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70A371-C16D-6C93-7B73-AB755915D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0241" y="136525"/>
            <a:ext cx="5129848" cy="23431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583F61-1C91-7C8A-75AA-63C0D2144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7622" y="4950088"/>
            <a:ext cx="5176522" cy="9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F26C9-9EDE-2801-A7EB-D81116F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1A7B9-58C8-D470-7FB1-DCEA2473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Ограничения системы</a:t>
            </a:r>
          </a:p>
          <a:p>
            <a:pPr lvl="1"/>
            <a:r>
              <a:rPr lang="ru-RU" dirty="0"/>
              <a:t>маршруты начинаются и заканчиваются на стоянке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каждый маршрут выполняет только одну погрузку на складе</a:t>
            </a:r>
            <a:r>
              <a:rPr lang="en-US" dirty="0"/>
              <a:t>;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lvl="1"/>
            <a:r>
              <a:rPr lang="ru-RU" dirty="0"/>
              <a:t>ограниченность вместимости транспорта</a:t>
            </a:r>
            <a:r>
              <a:rPr lang="en-US" dirty="0"/>
              <a:t>;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lvl="1"/>
            <a:r>
              <a:rPr lang="ru-RU" dirty="0"/>
              <a:t>обязательность выполнения заказов с учётом ограниченности складов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1C469-FF77-495B-ABA7-608BEAD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pPr/>
              <a:t>6</a:t>
            </a:fld>
            <a:endParaRPr lang="ru-RU" sz="1600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A80A66-C2DA-1351-B19C-9B4770EA3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1920" y="5320904"/>
            <a:ext cx="3469291" cy="84838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C289C13-54E4-A39C-63C9-C731F4DC3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1920" y="3216656"/>
            <a:ext cx="5435600" cy="42468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405427A-631C-0A5D-05E3-B8DA73FD7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1920" y="4121107"/>
            <a:ext cx="2113250" cy="8483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ACB4109-D9CC-3C00-6239-3988710EC7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1920" y="2367947"/>
            <a:ext cx="2903715" cy="3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0A2E5-A0CE-BAED-2845-1F368ABA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оптимизации плана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1ADD9D-47C8-F6FB-478D-2451A2E2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pPr/>
              <a:t>7</a:t>
            </a:fld>
            <a:endParaRPr lang="ru-RU" sz="1600" b="1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5FDE30F-38A7-E902-82E4-091488427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82" t="11514" r="418" b="18672"/>
          <a:stretch/>
        </p:blipFill>
        <p:spPr>
          <a:xfrm>
            <a:off x="1285240" y="1690688"/>
            <a:ext cx="9621520" cy="5097387"/>
          </a:xfrm>
        </p:spPr>
      </p:pic>
    </p:spTree>
    <p:extLst>
      <p:ext uri="{BB962C8B-B14F-4D97-AF65-F5344CB8AC3E}">
        <p14:creationId xmlns:p14="http://schemas.microsoft.com/office/powerpoint/2010/main" val="306946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BAC03-8ABE-A4F2-D1DB-1D5F6A5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Составление опорного плана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67045B-99FC-2B5D-DB8E-5D985F9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pPr/>
              <a:t>8</a:t>
            </a:fld>
            <a:endParaRPr lang="ru-RU" sz="1600" b="1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9CAD5F4-0390-1E33-BB8F-ED13683EA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6043" y="746845"/>
            <a:ext cx="5075957" cy="277795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916F03E-4C57-3A4D-D3FC-A7D52243E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116043" y="3778332"/>
            <a:ext cx="5075956" cy="277795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D079EBF-A9AB-C9CC-476D-F5BEE6AA3A8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15" t="11661" r="401" b="18903"/>
          <a:stretch/>
        </p:blipFill>
        <p:spPr>
          <a:xfrm>
            <a:off x="182880" y="1503680"/>
            <a:ext cx="7416800" cy="4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5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C190-1C83-3B02-8817-843DA466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плана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FD64BAF-10F5-998F-6B76-1A75619A0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9" t="11284" r="496" b="19288"/>
          <a:stretch/>
        </p:blipFill>
        <p:spPr>
          <a:xfrm>
            <a:off x="243840" y="1955932"/>
            <a:ext cx="8463280" cy="445507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ECEF5E-2B0E-6943-14E2-CC5FAD0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z="1600" b="1"/>
              <a:t>9</a:t>
            </a:fld>
            <a:endParaRPr lang="ru-RU" sz="1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83DE4F-5F1C-BD20-087F-0E7758621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0328" y="1"/>
            <a:ext cx="4751672" cy="24224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C36072-B283-3951-49F0-7A69CC1242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0326" y="2422424"/>
            <a:ext cx="4751673" cy="215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59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44454A"/>
      </a:dk1>
      <a:lt1>
        <a:srgbClr val="DDE2E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Другая 4">
    <a:dk1>
      <a:srgbClr val="44454A"/>
    </a:dk1>
    <a:lt1>
      <a:srgbClr val="DDE2E3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Другая 4">
    <a:dk1>
      <a:srgbClr val="44454A"/>
    </a:dk1>
    <a:lt1>
      <a:srgbClr val="DDE2E3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3608</TotalTime>
  <Words>398</Words>
  <Application>Microsoft Office PowerPoint</Application>
  <PresentationFormat>Широкоэкранный</PresentationFormat>
  <Paragraphs>89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Office</vt:lpstr>
      <vt:lpstr>Оптимизация планирования грузоперевозок в транспортной системе с использованием метода потенциалов</vt:lpstr>
      <vt:lpstr>Цель и задачи работы</vt:lpstr>
      <vt:lpstr>Актуальность проблемы</vt:lpstr>
      <vt:lpstr>Сравнение существующих программных решений</vt:lpstr>
      <vt:lpstr>Математическая  постановка задачи</vt:lpstr>
      <vt:lpstr>Математическая постановка задачи</vt:lpstr>
      <vt:lpstr>Метод оптимизации плана</vt:lpstr>
      <vt:lpstr>Составление опорного плана</vt:lpstr>
      <vt:lpstr>Оптимизация плана</vt:lpstr>
      <vt:lpstr>Составление расписания</vt:lpstr>
      <vt:lpstr>Структура программы</vt:lpstr>
      <vt:lpstr>Примеры результатов работы программы</vt:lpstr>
      <vt:lpstr>Результаты экспериментальной проверки работы метода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148</cp:revision>
  <dcterms:created xsi:type="dcterms:W3CDTF">2021-12-09T09:21:19Z</dcterms:created>
  <dcterms:modified xsi:type="dcterms:W3CDTF">2022-05-31T16:04:08Z</dcterms:modified>
</cp:coreProperties>
</file>