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4" r:id="rId6"/>
    <p:sldId id="257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FA29C-89BC-4751-B397-8E99F8B90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BAD834-7079-4C44-9E68-24B35378A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B601FC-CB33-4ACD-97D9-842E2127F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2D37A5-7A91-441C-8FC2-BB8ACA18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3596C6-1E0D-41DB-ADE6-3F4923C1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94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57B385-4D0E-4520-B404-4BEE1819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DA2C17-57C5-4774-8639-B0064FDD0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C83E4F-6B2F-47AC-823B-D03182CD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E16D40-7313-4CAA-8235-3B312B621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BB56E6-D845-4B8E-A771-660A6322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68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6B94A29-1F0A-46D2-8D53-9F9A2BA7A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F3F20F-2F89-4A77-AA50-BDDF17E58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E141A7-7DD7-4FF5-8EB9-F134D748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F6BAFE-B26F-46BC-A0B7-3F2E6C73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C39C52-912E-4E1B-83B5-2704F5B79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09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DEF0F-9A97-45AC-B560-18E5E94A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6D727B-B920-4CA3-A4E4-8060D360C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BB34D-1840-4068-9031-25796FB6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00DFF6-065B-4460-B7D8-31159AC6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6D5458-D179-4D10-A4F8-F4D65364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92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86298-D42B-4393-9B50-9CABEA14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1E907B-117A-44C7-B33A-2A233401E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259BF1-3ACE-4760-A25E-49DDAD47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A4A9D8-DB3C-466B-A073-E838B976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59B59C-85FF-4F2A-896A-5F2D5A1F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63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13C3C2-8B76-46BC-8365-E9437A83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0BA0FF-988F-4301-8849-6EBE39824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3C9041-F37A-4F21-9F38-4C8013B92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53943D-A2CF-42FE-AA68-2EC3DD2A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4DAC59-B3F5-42DF-A545-939D0FB4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BE15B2-9A39-42A1-A536-1331530E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FF019-E5F7-4343-A189-BED95C26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511F35-72DC-4CBC-A77D-35423BDEA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EC0D29-2A91-4A45-A756-E675204D6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0C36C2-333C-4B1E-BAD5-1DCC8BFC8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7BF1AEB-554D-4893-BA06-384A8310F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E90850-BFEA-40D8-8751-9791200E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C140DD1-6978-45B8-BE28-E62ECB8D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2BACAB-C3E7-4ED3-9033-13916B53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33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09259D-4EEC-4B17-9336-6DCB6C25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66ACAC-D3B1-4A04-B213-FE246F2D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50569CA-66AD-4869-BC83-95B3C01C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00DA963-7FA9-4E27-9357-8FF3AE24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95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47C8375-9261-400F-9D03-EE4D1415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68A898-3FDC-4C9B-B0C8-CB0B71A1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9E55F2-C530-4854-B821-B428E712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79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4428E-0C13-47C5-AB9C-AF1CE80CA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60A9CF-326B-4CDA-8484-E7B32D31D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10C703-79AE-4C3F-A4F0-5E85BF8EC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20927D-7203-4B50-9D52-603BB61C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F1AD84-3A2A-4859-9985-76F07406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EEA4A0-4CC1-46B5-B34A-441E2F64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43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AF701-47DF-491B-8DA5-D394CD8B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DA3B1EE-E6BB-4B3C-AE5D-F5C96CD46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077EC1-64C1-4C65-B548-5CE30E3C5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8510DD-9839-45F9-ACB3-48AD9B3D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B38EAC-9C03-4AE6-A899-9D84B8B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980232-1034-4530-B5B3-D240E140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05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AD345-2893-49F9-9C23-B9B7F525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558EC5-B01A-46D4-B43B-1BCC9EC71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AE4F1D-6624-499E-986B-356091A8F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3603C-5355-4424-862B-2C955D3F174E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8B128E-7261-4AE7-8002-6D6B91C7C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CFFFCE-A6EA-48F0-B01C-E31BF8120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05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8E18C-A776-49B4-8CEA-F687DBDA5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53397"/>
          </a:xfrm>
        </p:spPr>
        <p:txBody>
          <a:bodyPr anchor="ctr">
            <a:noAutofit/>
          </a:bodyPr>
          <a:lstStyle/>
          <a:p>
            <a:r>
              <a:rPr lang="ru-RU" sz="5400" dirty="0"/>
              <a:t>Оптимизация планирования грузоперевозок в </a:t>
            </a:r>
            <a:r>
              <a:rPr lang="ru-RU" sz="5400"/>
              <a:t>транспортной системе</a:t>
            </a: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569CA3-CF40-4C3F-9A1C-2ABCEA2B7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5759"/>
            <a:ext cx="9144000" cy="1655762"/>
          </a:xfrm>
        </p:spPr>
        <p:txBody>
          <a:bodyPr anchor="ctr"/>
          <a:lstStyle/>
          <a:p>
            <a:r>
              <a:rPr lang="ru-RU" dirty="0"/>
              <a:t>Студент</a:t>
            </a:r>
            <a:r>
              <a:rPr lang="en-US" dirty="0"/>
              <a:t>: </a:t>
            </a:r>
            <a:r>
              <a:rPr lang="ru-RU" dirty="0"/>
              <a:t>Иванов Всеволод Алексеевич, группа ИУ7-82Б</a:t>
            </a:r>
          </a:p>
          <a:p>
            <a:r>
              <a:rPr lang="ru-RU" dirty="0"/>
              <a:t>Руководитель курсовой работы</a:t>
            </a:r>
            <a:r>
              <a:rPr lang="en-US" dirty="0"/>
              <a:t>:</a:t>
            </a:r>
            <a:r>
              <a:rPr lang="ru-RU" dirty="0"/>
              <a:t> Барышникова Марина Юрьевна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2A8EA85-42B7-46C2-ACBD-1FCDA76F23BF}"/>
              </a:ext>
            </a:extLst>
          </p:cNvPr>
          <p:cNvSpPr/>
          <p:nvPr/>
        </p:nvSpPr>
        <p:spPr>
          <a:xfrm>
            <a:off x="1524000" y="66069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Выпускная квалификационная работа бакалавра на тему</a:t>
            </a:r>
            <a:r>
              <a:rPr lang="en-US" sz="2400" dirty="0"/>
              <a:t>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133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47E7A-7A1C-4A71-9353-9D556A87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4FAA47-D8ED-4F68-83E1-3AB12D276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Торговые розничные сети занимают всё большую долю в общем объёме торговли.</a:t>
            </a:r>
          </a:p>
          <a:p>
            <a:r>
              <a:rPr lang="ru-RU" dirty="0"/>
              <a:t>Эффективность их деятельности зависит от грамотности управления цепочками поставок (</a:t>
            </a:r>
            <a:r>
              <a:rPr lang="en-US" b="1" dirty="0"/>
              <a:t>SCM</a:t>
            </a:r>
            <a:r>
              <a:rPr lang="en-US" dirty="0"/>
              <a:t> - Supply Chain Management</a:t>
            </a:r>
            <a:r>
              <a:rPr lang="ru-RU" dirty="0"/>
              <a:t>).</a:t>
            </a:r>
          </a:p>
          <a:p>
            <a:r>
              <a:rPr lang="en-US" b="1" dirty="0"/>
              <a:t>SCM</a:t>
            </a:r>
            <a:r>
              <a:rPr lang="ru-RU" dirty="0"/>
              <a:t> - комплекс подходов, помогающий эффективной интеграции поставщиков, производителей, дистрибьюторов и продавцов.</a:t>
            </a:r>
          </a:p>
          <a:p>
            <a:r>
              <a:rPr lang="ru-RU" dirty="0"/>
              <a:t>Задачей выбрана разработка метода планирования наиболее оптимальных маршрутов доставок по заданному критерию.</a:t>
            </a:r>
          </a:p>
        </p:txBody>
      </p:sp>
    </p:spTree>
    <p:extLst>
      <p:ext uri="{BB962C8B-B14F-4D97-AF65-F5344CB8AC3E}">
        <p14:creationId xmlns:p14="http://schemas.microsoft.com/office/powerpoint/2010/main" val="428757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D38F9-AB07-4863-8D7B-3EF828B4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существующих решений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096CFD5-BD47-4C9E-A7ED-92437DDC1F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7083651"/>
              </p:ext>
            </p:extLst>
          </p:nvPr>
        </p:nvGraphicFramePr>
        <p:xfrm>
          <a:off x="838200" y="1690687"/>
          <a:ext cx="9819639" cy="45466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25907">
                  <a:extLst>
                    <a:ext uri="{9D8B030D-6E8A-4147-A177-3AD203B41FA5}">
                      <a16:colId xmlns:a16="http://schemas.microsoft.com/office/drawing/2014/main" val="181861236"/>
                    </a:ext>
                  </a:extLst>
                </a:gridCol>
                <a:gridCol w="2423524">
                  <a:extLst>
                    <a:ext uri="{9D8B030D-6E8A-4147-A177-3AD203B41FA5}">
                      <a16:colId xmlns:a16="http://schemas.microsoft.com/office/drawing/2014/main" val="758202606"/>
                    </a:ext>
                  </a:extLst>
                </a:gridCol>
                <a:gridCol w="1997770">
                  <a:extLst>
                    <a:ext uri="{9D8B030D-6E8A-4147-A177-3AD203B41FA5}">
                      <a16:colId xmlns:a16="http://schemas.microsoft.com/office/drawing/2014/main" val="3064534097"/>
                    </a:ext>
                  </a:extLst>
                </a:gridCol>
                <a:gridCol w="2172438">
                  <a:extLst>
                    <a:ext uri="{9D8B030D-6E8A-4147-A177-3AD203B41FA5}">
                      <a16:colId xmlns:a16="http://schemas.microsoft.com/office/drawing/2014/main" val="3337284535"/>
                    </a:ext>
                  </a:extLst>
                </a:gridCol>
              </a:tblGrid>
              <a:tr h="687757">
                <a:tc>
                  <a:txBody>
                    <a:bodyPr/>
                    <a:lstStyle/>
                    <a:p>
                      <a:pPr algn="r"/>
                      <a:r>
                        <a:rPr lang="en-US" sz="1900" dirty="0"/>
                        <a:t>TMS</a:t>
                      </a:r>
                      <a:endParaRPr lang="ru-RU" sz="1900" dirty="0"/>
                    </a:p>
                    <a:p>
                      <a:r>
                        <a:rPr lang="ru-RU" sz="1900" dirty="0"/>
                        <a:t>Характеристика</a:t>
                      </a:r>
                      <a:endParaRPr lang="en-US" sz="1900" dirty="0"/>
                    </a:p>
                  </a:txBody>
                  <a:tcPr marL="98251" marR="98251" marT="49125" marB="49125" anchor="ctr"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OTM</a:t>
                      </a:r>
                      <a:endParaRPr lang="ru-RU" sz="1900" dirty="0"/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SAP</a:t>
                      </a:r>
                      <a:endParaRPr lang="ru-RU" sz="1900" dirty="0"/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1C</a:t>
                      </a:r>
                      <a:endParaRPr lang="ru-RU" sz="1900" dirty="0"/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756649751"/>
                  </a:ext>
                </a:extLst>
              </a:tr>
              <a:tr h="958800">
                <a:tc>
                  <a:txBody>
                    <a:bodyPr/>
                    <a:lstStyle/>
                    <a:p>
                      <a:pPr algn="l"/>
                      <a:r>
                        <a:rPr lang="ru-RU" sz="1900" dirty="0"/>
                        <a:t>Прогнозирование</a:t>
                      </a:r>
                    </a:p>
                  </a:txBody>
                  <a:tcPr marL="98251" marR="98251" marT="49125" marB="49125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Да</a:t>
                      </a:r>
                    </a:p>
                  </a:txBody>
                  <a:tcPr marL="98251" marR="98251" marT="49125" marB="491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Да</a:t>
                      </a:r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Нет</a:t>
                      </a:r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3361632247"/>
                  </a:ext>
                </a:extLst>
              </a:tr>
              <a:tr h="958800">
                <a:tc>
                  <a:txBody>
                    <a:bodyPr/>
                    <a:lstStyle/>
                    <a:p>
                      <a:pPr algn="l"/>
                      <a:r>
                        <a:rPr lang="ru-RU" sz="1900" dirty="0"/>
                        <a:t>Планирование заказов</a:t>
                      </a:r>
                    </a:p>
                  </a:txBody>
                  <a:tcPr marL="98251" marR="98251" marT="49125" marB="49125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Да</a:t>
                      </a:r>
                    </a:p>
                  </a:txBody>
                  <a:tcPr marL="98251" marR="98251" marT="49125" marB="491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Частично</a:t>
                      </a:r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Частично</a:t>
                      </a:r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1348433884"/>
                  </a:ext>
                </a:extLst>
              </a:tr>
              <a:tr h="982510">
                <a:tc>
                  <a:txBody>
                    <a:bodyPr/>
                    <a:lstStyle/>
                    <a:p>
                      <a:pPr algn="l"/>
                      <a:r>
                        <a:rPr lang="ru-RU" sz="1900" dirty="0"/>
                        <a:t>Распределение перевозок между исполнителями за период </a:t>
                      </a:r>
                    </a:p>
                  </a:txBody>
                  <a:tcPr marL="98251" marR="98251" marT="49125" marB="49125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Да</a:t>
                      </a:r>
                    </a:p>
                  </a:txBody>
                  <a:tcPr marL="98251" marR="98251" marT="49125" marB="491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Да</a:t>
                      </a:r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Нет</a:t>
                      </a:r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2358701927"/>
                  </a:ext>
                </a:extLst>
              </a:tr>
              <a:tr h="958800">
                <a:tc>
                  <a:txBody>
                    <a:bodyPr/>
                    <a:lstStyle/>
                    <a:p>
                      <a:pPr algn="l"/>
                      <a:r>
                        <a:rPr lang="ru-RU" sz="1900" dirty="0"/>
                        <a:t>Стоимость</a:t>
                      </a:r>
                    </a:p>
                  </a:txBody>
                  <a:tcPr marL="98251" marR="98251" marT="49125" marB="49125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Высокая</a:t>
                      </a:r>
                    </a:p>
                  </a:txBody>
                  <a:tcPr marL="98251" marR="98251" marT="49125" marB="491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Средняя</a:t>
                      </a:r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Средняя</a:t>
                      </a:r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150762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23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1179B-5AC0-4064-9585-EEDC5EB5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метода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C77B52-4B51-4D90-AC9E-4F5CD97A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Методы решения транспортной задачи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Симплекс-метод</a:t>
            </a:r>
          </a:p>
          <a:p>
            <a:pPr lvl="1"/>
            <a:r>
              <a:rPr lang="ru-RU" dirty="0"/>
              <a:t>Метод потенциалов</a:t>
            </a:r>
          </a:p>
          <a:p>
            <a:pPr marL="457200" lvl="1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качестве основы выбран метод потенциалов, так как</a:t>
            </a:r>
            <a:r>
              <a:rPr lang="en-US" dirty="0"/>
              <a:t> </a:t>
            </a:r>
            <a:r>
              <a:rPr lang="ru-RU" dirty="0"/>
              <a:t>он позволяет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Строить транзитные маршруты через пункты потребления</a:t>
            </a:r>
          </a:p>
          <a:p>
            <a:pPr lvl="1"/>
            <a:r>
              <a:rPr lang="ru-RU" dirty="0"/>
              <a:t>Учитывать ограничения на пропускную способность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1D08E4-3C2C-440C-AD24-EDEABB709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5605" y="156210"/>
            <a:ext cx="4929715" cy="225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85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1179B-5AC0-4064-9585-EEDC5EB5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C77B52-4B51-4D90-AC9E-4F5CD97A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Методы решения транспортной задачи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Симплекс-метод</a:t>
            </a:r>
          </a:p>
          <a:p>
            <a:pPr lvl="1"/>
            <a:r>
              <a:rPr lang="ru-RU" dirty="0"/>
              <a:t>Метод потенциалов</a:t>
            </a:r>
          </a:p>
          <a:p>
            <a:pPr marL="457200" lvl="1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качестве основы выбран метод потенциалов, так как</a:t>
            </a:r>
            <a:r>
              <a:rPr lang="en-US" dirty="0"/>
              <a:t> </a:t>
            </a:r>
            <a:r>
              <a:rPr lang="ru-RU" dirty="0"/>
              <a:t>он позволяет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Строить транзитные маршруты через пункты потребления</a:t>
            </a:r>
          </a:p>
          <a:p>
            <a:pPr lvl="1"/>
            <a:r>
              <a:rPr lang="ru-RU" dirty="0"/>
              <a:t>Учитывать ограничения на пропускную способность</a:t>
            </a:r>
          </a:p>
        </p:txBody>
      </p:sp>
    </p:spTree>
    <p:extLst>
      <p:ext uri="{BB962C8B-B14F-4D97-AF65-F5344CB8AC3E}">
        <p14:creationId xmlns:p14="http://schemas.microsoft.com/office/powerpoint/2010/main" val="271317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62659-FC9F-41C5-89B3-F04DDF05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F6F659-92EA-4660-AE75-183FBBC4C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Целью</a:t>
            </a:r>
            <a:r>
              <a:rPr lang="ru-RU" dirty="0"/>
              <a:t> данной работы является разработка метода для планирования доставки товаров.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Выделены следующие </a:t>
            </a:r>
            <a:r>
              <a:rPr lang="ru-RU" b="1" dirty="0"/>
              <a:t>задачи</a:t>
            </a:r>
            <a:r>
              <a:rPr lang="ru-RU" dirty="0"/>
              <a:t>:</a:t>
            </a:r>
            <a:endParaRPr lang="en-US" dirty="0"/>
          </a:p>
          <a:p>
            <a:pPr lvl="1"/>
            <a:r>
              <a:rPr lang="ru-RU" dirty="0"/>
              <a:t>провести анализ предметной области, сформулировать критерии оценки оптимальности решений;</a:t>
            </a:r>
            <a:endParaRPr lang="en-US" dirty="0"/>
          </a:p>
          <a:p>
            <a:pPr lvl="1"/>
            <a:r>
              <a:rPr lang="ru-RU" dirty="0"/>
              <a:t>формализовать задание, определить необходимый функционал программного обеспечения; </a:t>
            </a:r>
          </a:p>
          <a:p>
            <a:pPr lvl="1"/>
            <a:r>
              <a:rPr lang="ru-RU" dirty="0"/>
              <a:t>выбрать метод оптимизации;</a:t>
            </a:r>
            <a:endParaRPr lang="en-US" dirty="0"/>
          </a:p>
          <a:p>
            <a:pPr lvl="1"/>
            <a:r>
              <a:rPr lang="ru-RU" dirty="0"/>
              <a:t>определить набор необходимых данных и способ их хранения;</a:t>
            </a:r>
            <a:endParaRPr lang="en-US" dirty="0"/>
          </a:p>
          <a:p>
            <a:pPr lvl="1"/>
            <a:r>
              <a:rPr lang="ru-RU" dirty="0"/>
              <a:t>разработать программу в соответствии с выделенным функционалом.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98508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4">
      <a:dk1>
        <a:srgbClr val="44454A"/>
      </a:dk1>
      <a:lt1>
        <a:srgbClr val="DDE2E3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</TotalTime>
  <Words>243</Words>
  <Application>Microsoft Office PowerPoint</Application>
  <PresentationFormat>Широкоэкранный</PresentationFormat>
  <Paragraphs>55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Оптимизация планирования грузоперевозок в транспортной системе</vt:lpstr>
      <vt:lpstr>Актуальность проблемы</vt:lpstr>
      <vt:lpstr>Анализ существующих решений</vt:lpstr>
      <vt:lpstr>Выбор метода</vt:lpstr>
      <vt:lpstr>Формат данных</vt:lpstr>
      <vt:lpstr>Цель и задачи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оптимизации планирования грузоперевозок в транспортной системе на основе метода потенциалов</dc:title>
  <dc:creator>Всеволод Иванов</dc:creator>
  <cp:lastModifiedBy>Всеволод Иванов</cp:lastModifiedBy>
  <cp:revision>68</cp:revision>
  <dcterms:created xsi:type="dcterms:W3CDTF">2021-12-09T09:21:19Z</dcterms:created>
  <dcterms:modified xsi:type="dcterms:W3CDTF">2022-03-22T09:52:35Z</dcterms:modified>
</cp:coreProperties>
</file>