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6" r:id="rId12"/>
    <p:sldId id="275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8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5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6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9184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03846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28477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9BC09B9-2B22-C054-9C41-A03605C15877}"/>
              </a:ext>
            </a:extLst>
          </p:cNvPr>
          <p:cNvSpPr txBox="1">
            <a:spLocks/>
          </p:cNvSpPr>
          <p:nvPr/>
        </p:nvSpPr>
        <p:spPr>
          <a:xfrm>
            <a:off x="828040" y="5887440"/>
            <a:ext cx="10535920" cy="82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</a:t>
            </a:r>
            <a:r>
              <a:rPr lang="en-US" dirty="0"/>
              <a:t>, </a:t>
            </a:r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расписания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3" t="11047" r="982" b="19060"/>
          <a:stretch/>
        </p:blipFill>
        <p:spPr>
          <a:xfrm>
            <a:off x="2439503" y="2899411"/>
            <a:ext cx="7458536" cy="395858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10</a:t>
            </a:fld>
            <a:endParaRPr lang="ru-RU" sz="16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6442"/>
          <a:stretch/>
        </p:blipFill>
        <p:spPr>
          <a:xfrm>
            <a:off x="7743474" y="136525"/>
            <a:ext cx="4064986" cy="11814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2740" y="1517968"/>
            <a:ext cx="6395720" cy="11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57DD-4CA5-5BC8-9D8C-FACA51DD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B35B95-00D2-0C3D-52A1-36A2E005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2635" y="1315889"/>
            <a:ext cx="7926729" cy="517698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EF4AE-5701-18C8-0ECE-D2E3129C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11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7338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73"/>
          </a:xfrm>
        </p:spPr>
        <p:txBody>
          <a:bodyPr/>
          <a:lstStyle/>
          <a:p>
            <a:r>
              <a:rPr lang="ru-RU" dirty="0"/>
              <a:t>Примеры результатов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12</a:t>
            </a:fld>
            <a:endParaRPr lang="ru-RU" sz="1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7E4B4-DBD0-8F2A-CA78-76A3ABE8A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69" b="10767"/>
          <a:stretch/>
        </p:blipFill>
        <p:spPr>
          <a:xfrm>
            <a:off x="838201" y="4779871"/>
            <a:ext cx="6896100" cy="203948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4" y="1281046"/>
            <a:ext cx="4361991" cy="44491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CFE917-8F37-A986-54BC-829C0A1DD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81047"/>
            <a:ext cx="6350000" cy="33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экспериментальной проверки работы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13</a:t>
            </a:fld>
            <a:endParaRPr lang="ru-RU" sz="1600" b="1" dirty="0"/>
          </a:p>
        </p:txBody>
      </p:sp>
      <p:pic>
        <p:nvPicPr>
          <p:cNvPr id="27" name="Объект 14">
            <a:extLst>
              <a:ext uri="{FF2B5EF4-FFF2-40B4-BE49-F238E27FC236}">
                <a16:creationId xmlns:a16="http://schemas.microsoft.com/office/drawing/2014/main" id="{F715FBD4-F535-E4D7-4B9D-15E6BAFB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0" y="1686178"/>
            <a:ext cx="5703771" cy="467017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2FFCA63-9A10-BF14-E5B5-F58F9537C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0563" y="1691464"/>
            <a:ext cx="5703771" cy="46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метод оптимизации планирования грузоперевозок в транспортной системе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ru-RU" sz="3000" dirty="0"/>
              <a:t>	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800" dirty="0"/>
              <a:t>проведён анализ предметной области;</a:t>
            </a:r>
          </a:p>
          <a:p>
            <a:pPr lvl="1"/>
            <a:r>
              <a:rPr lang="ru-RU" sz="2800" dirty="0"/>
              <a:t>с использованием математической модели формализована постановка задачи, определён критерий оценки оптимальности решений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ru-RU" sz="2800" dirty="0"/>
              <a:t>при разработке метода использованы существующие методы решения транспортных задач;</a:t>
            </a:r>
            <a:endParaRPr lang="en-US" sz="2800" dirty="0"/>
          </a:p>
          <a:p>
            <a:pPr lvl="1"/>
            <a:r>
              <a:rPr lang="ru-RU" sz="2800" dirty="0"/>
              <a:t>разработан и реализован метод;</a:t>
            </a:r>
          </a:p>
          <a:p>
            <a:pPr lvl="1"/>
            <a:r>
              <a:rPr lang="ru-RU" sz="2800" dirty="0"/>
              <a:t>проведена экспериментальная проверка работы реализованного метода.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данной работы</a:t>
            </a:r>
            <a:r>
              <a:rPr lang="en-US" dirty="0"/>
              <a:t>:</a:t>
            </a:r>
            <a:r>
              <a:rPr lang="ru-RU" dirty="0"/>
              <a:t>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формализовать постановку задачи с использованием математической модели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изучить существующие методы решения транспортных задач для использования при разработке метода;</a:t>
            </a:r>
            <a:endParaRPr lang="en-US" dirty="0"/>
          </a:p>
          <a:p>
            <a:pPr lvl="1"/>
            <a:r>
              <a:rPr lang="ru-RU" dirty="0"/>
              <a:t>разработать и реализовать метод;</a:t>
            </a:r>
          </a:p>
          <a:p>
            <a:pPr lvl="1"/>
            <a:r>
              <a:rPr lang="ru-RU" dirty="0"/>
              <a:t>провести экспериментальную проверку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2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(supply chain management) – </a:t>
            </a:r>
            <a:r>
              <a:rPr lang="ru-RU" dirty="0"/>
              <a:t>комплекс подходов, помогающий эффективной интеграции частей цепочки поставок.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3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Сравнение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29514"/>
              </p:ext>
            </p:extLst>
          </p:nvPr>
        </p:nvGraphicFramePr>
        <p:xfrm>
          <a:off x="838200" y="1859280"/>
          <a:ext cx="11140440" cy="441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87871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2266482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464644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62255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46078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</a:t>
            </a:r>
            <a:br>
              <a:rPr lang="en-US" dirty="0"/>
            </a:br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Представление транспортной системы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ru-RU" dirty="0"/>
                  <a:t>неориентированный связанный взвешенный граф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sz="2600" dirty="0"/>
                  <a:t>Вершины – пункты маршрута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600" dirty="0"/>
                  <a:t> (стоянка, склады, потребители)</a:t>
                </a:r>
              </a:p>
              <a:p>
                <a:pPr lvl="1"/>
                <a:r>
                  <a:rPr lang="ru-RU" sz="2600" dirty="0"/>
                  <a:t>Рёбра – дороги, вес – расстояние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600" dirty="0"/>
                  <a:t> (в км)</a:t>
                </a:r>
              </a:p>
              <a:p>
                <a:pPr marL="457200" lvl="1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r>
                  <a:rPr lang="ru-RU" dirty="0"/>
                  <a:t>Задача</a:t>
                </a:r>
                <a:r>
                  <a:rPr lang="en-US" dirty="0"/>
                  <a:t>: </a:t>
                </a:r>
                <a:r>
                  <a:rPr lang="ru-RU" dirty="0"/>
                  <a:t>поиск множества маршрутов, для которого выполняется следующее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sz="2600" dirty="0"/>
                  <a:t>соблюдаются ограничения модели</a:t>
                </a:r>
                <a:r>
                  <a:rPr lang="en-US" sz="2600" dirty="0"/>
                  <a:t>;</a:t>
                </a:r>
                <a:endParaRPr lang="ru-RU" sz="2600" dirty="0"/>
              </a:p>
              <a:p>
                <a:pPr lvl="1"/>
                <a:r>
                  <a:rPr lang="ru-RU" sz="2600" dirty="0"/>
                  <a:t>минимальная протяжённость маршрутов (критерий оптимизации</a:t>
                </a:r>
                <a:r>
                  <a:rPr lang="en-US" sz="2600" dirty="0"/>
                  <a:t> L(R)</a:t>
                </a:r>
                <a:r>
                  <a:rPr lang="ru-RU" sz="2600" dirty="0"/>
                  <a:t>)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R – </a:t>
                </a:r>
                <a:r>
                  <a:rPr lang="ru-RU" sz="2400" dirty="0"/>
                  <a:t>маршруты, </a:t>
                </a:r>
                <a:r>
                  <a:rPr lang="en-US" sz="2400" dirty="0"/>
                  <a:t>RP – </a:t>
                </a:r>
                <a:r>
                  <a:rPr lang="ru-RU" sz="2400" dirty="0"/>
                  <a:t>пункты маршрута.</a:t>
                </a:r>
                <a:endParaRPr lang="en-US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  <a:blipFill>
                <a:blip r:embed="rId2"/>
                <a:stretch>
                  <a:fillRect l="-864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5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241" y="136525"/>
            <a:ext cx="5129848" cy="23431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583F61-1C91-7C8A-75AA-63C0D2144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7622" y="4950088"/>
            <a:ext cx="5176522" cy="9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маршруты начинаются и заканчиваются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маршрут выполняет только одну погрузку на складе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ограниченность вместимости транспорта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обязательность выполнения заказов с учётом ограниченности складов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6</a:t>
            </a:fld>
            <a:endParaRPr lang="ru-RU" sz="16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A80A66-C2DA-1351-B19C-9B4770EA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920" y="5320904"/>
            <a:ext cx="3469291" cy="8483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289C13-54E4-A39C-63C9-C731F4DC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920" y="3216656"/>
            <a:ext cx="5435600" cy="4246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05427A-631C-0A5D-05E3-B8DA73FD7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1920" y="4121107"/>
            <a:ext cx="2113250" cy="8483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CB4109-D9CC-3C00-6239-3988710EC7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1920" y="2367947"/>
            <a:ext cx="2903715" cy="3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FDE30F-38A7-E902-82E4-09148842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8" t="11366" r="458" b="19839"/>
          <a:stretch/>
        </p:blipFill>
        <p:spPr>
          <a:xfrm>
            <a:off x="1278825" y="1341121"/>
            <a:ext cx="9634349" cy="501523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7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опорного плана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8</a:t>
            </a:fld>
            <a:endParaRPr lang="ru-RU" sz="1600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16043" y="3778332"/>
            <a:ext cx="5075956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48" t="12594" r="686" b="9110"/>
          <a:stretch/>
        </p:blipFill>
        <p:spPr>
          <a:xfrm>
            <a:off x="223520" y="1778000"/>
            <a:ext cx="7325360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" t="11284" r="496" b="19288"/>
          <a:stretch/>
        </p:blipFill>
        <p:spPr>
          <a:xfrm>
            <a:off x="243840" y="1955932"/>
            <a:ext cx="8463280" cy="445507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9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328" y="1"/>
            <a:ext cx="4751672" cy="24224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0326" y="2422424"/>
            <a:ext cx="4751673" cy="21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3776</TotalTime>
  <Words>398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Сравнение существующих программных решений</vt:lpstr>
      <vt:lpstr>Математическая  постановка задачи</vt:lpstr>
      <vt:lpstr>Математическая постановка задачи</vt:lpstr>
      <vt:lpstr>Метод оптимизации плана</vt:lpstr>
      <vt:lpstr>Составление опорного плана</vt:lpstr>
      <vt:lpstr>Оптимизация плана</vt:lpstr>
      <vt:lpstr>Составление расписания</vt:lpstr>
      <vt:lpstr>Структура программы</vt:lpstr>
      <vt:lpstr>Примеры результатов работы программы</vt:lpstr>
      <vt:lpstr>Результаты экспериментальной проверки работы метода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158</cp:revision>
  <dcterms:created xsi:type="dcterms:W3CDTF">2021-12-09T09:21:19Z</dcterms:created>
  <dcterms:modified xsi:type="dcterms:W3CDTF">2022-05-31T20:27:17Z</dcterms:modified>
</cp:coreProperties>
</file>