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72" r:id="rId7"/>
    <p:sldId id="265" r:id="rId8"/>
    <p:sldId id="266" r:id="rId9"/>
    <p:sldId id="267" r:id="rId10"/>
    <p:sldId id="268" r:id="rId11"/>
    <p:sldId id="275" r:id="rId12"/>
    <p:sldId id="273" r:id="rId13"/>
    <p:sldId id="274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E7980-753D-4561-B6FA-AF5425BD0CC4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0E21-B5D8-4A14-9CBB-8D50CC06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8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8A447-AA69-83F9-ACC8-56A6F608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05478A-5E4A-A0CA-6AC8-92B6EC596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61CA1A-31BE-00D0-3D11-7D86A713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5633-FEC6-41B9-B0A1-528C27FD4BC7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FBBACE-7544-FEA3-D9BD-8227023E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F1FFA3-06C3-FCD2-BF27-B88D41F7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04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D6F5E-78D6-BC09-761E-B9FEAA83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C675C5-4E57-29CA-89C8-6F7A83BF3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E8CA3-08AF-A790-8AAF-94A38ED3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846-5A7D-494E-A21B-8CE02887DCC5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6F9BC3-0265-863B-DB45-13924EA8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EF071B-F0E1-2747-094D-7B987230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73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7D9B65-055D-1A7B-0743-E3AE13629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ADE611-3DF8-9956-3E3C-49527BFAB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F5E0F-196C-46ED-8095-327A608F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F2F9-03C2-4B05-8C49-879FAD1DC66F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79C84D-7721-9B60-62C7-B574104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CC16A-0103-65E5-154F-D17EE43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04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1D2CF-09FB-C4B0-F4BF-09613394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E6CBE-4B70-F50B-CE1C-A5EAEB37C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577F1C-74EA-B57C-C4FD-65A720EC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103-CC98-4CD4-ADC0-0EB50A8E720A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E27113-A84B-33FD-6D49-E1879A2C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2AEB1-FCEB-DB17-338F-CD6F5DA4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10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50E72-D3D8-E154-D020-F5E3EE66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A545C2-C1FF-9583-5628-3B45D0867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08A398-C80F-956F-CCDD-E29460C3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CFB2-5362-4BA6-BEE3-BB2642E5F06E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F8CFE3-2FFE-09FC-350D-9A779D7A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3AA63-BF1A-801E-3BC2-D4E5A7C4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02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2BA64-122E-066E-2172-33EC1ADB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6861C-48FC-6EB3-1431-D5EC51592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2E8F58-18D6-D1DF-0A73-A2E51C226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A4F6C4-83F0-1C47-2E6F-EA99C3E2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3127-953A-4FF8-AD25-9A7EAEB5CF5E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0F06BC-26B4-8429-1E83-A0C8D634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326908-B599-99F9-88DC-3137416E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07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0BCB5-324F-A066-27D8-AAF4B6F9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4963FA-61EF-8564-B64D-4EE64E8C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FA4BF6-2CD1-D880-DC86-4116A0F51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CE8547-9818-B628-A99A-96837B77D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24F420-CD27-B206-0568-2382FCA10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962BB0-FA9C-4576-70F4-418DE5B8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C41C-A390-4D97-B644-81D6A86436D0}" type="datetime1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73C93D-46A1-42C8-B659-174F13F0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658E31-7234-28F3-F5A3-36CF698A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76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783D5-85C1-CB8D-240E-C5D13854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0E7E6C-9627-D3F6-AAE8-B47593AE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CE23-07DC-4D29-AE4F-CF9126D438E0}" type="datetime1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B8F54C-F635-1A74-370E-673A475A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0A5EA8-150F-EB2E-8652-994643BA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3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A521B0-1A94-D119-3702-BE6194D5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D010-49B1-4964-92ED-287255F37D04}" type="datetime1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34D0D9-5F46-1C29-0085-8D8F8FB2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0DC735-6E91-A46B-33F2-2C64CB64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71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23C97-AD13-3CD3-D1C9-567500AE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51E30-9E40-2FC0-30A3-C9F73650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BCE1FA-6ED6-A046-548E-6B2A4F985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CF02CF-CE17-08A2-445D-EE06B5C8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5F55-3DD5-4CE3-9B54-727202BA15E9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03D79-6114-85D6-5921-1CEC9C91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1ACABA-CE53-6811-1E08-975E8428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E8855-6B95-616C-798B-D26358BA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9F7D99-42C2-6140-C113-BE718256E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82D4ED-BA73-4844-5FC8-7DFD1047F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FB751E-1E84-6C70-3A42-CE98348F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89F8-F8FE-4256-8AFF-2567DB3965F4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0285D6-F2D9-344C-2821-5C23FA9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BEDDF-3BEE-FBD7-2B6A-F6B395C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7A170-D9F2-0550-1EAF-55A9B91E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55363-7AAD-FFC0-3A7B-CFC947E01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AE8D95-5C0B-5394-87CE-1A2FBA2C4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B417-0F2C-41D5-8173-80D866AD86E5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0D1F4-C395-0C93-4656-B321BC848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F93392-D25D-D411-BEC3-AD986CCF5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24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8E18C-A776-49B4-8CEA-F687DBDA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40" y="1645286"/>
            <a:ext cx="10027920" cy="3053397"/>
          </a:xfrm>
        </p:spPr>
        <p:txBody>
          <a:bodyPr anchor="ctr">
            <a:noAutofit/>
          </a:bodyPr>
          <a:lstStyle/>
          <a:p>
            <a:r>
              <a:rPr lang="ru-RU" sz="5400" dirty="0"/>
              <a:t>Оптимизация планирования грузоперевозок в транспортной системе с использованием метода потенциалов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569CA3-CF40-4C3F-9A1C-2ABCEA2B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040" y="4891901"/>
            <a:ext cx="10535920" cy="1655762"/>
          </a:xfrm>
        </p:spPr>
        <p:txBody>
          <a:bodyPr anchor="ctr"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ИУ7-82Б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доцент кафедры ИУ-7 Барышникова Марина Юрьевна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A8EA85-42B7-46C2-ACBD-1FCDA76F23BF}"/>
              </a:ext>
            </a:extLst>
          </p:cNvPr>
          <p:cNvSpPr/>
          <p:nvPr/>
        </p:nvSpPr>
        <p:spPr>
          <a:xfrm>
            <a:off x="1524000" y="113821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Выпускная квалификационная работа бакалавра на тему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98651C-63A7-2177-4CDD-B1814E82A66D}"/>
              </a:ext>
            </a:extLst>
          </p:cNvPr>
          <p:cNvSpPr/>
          <p:nvPr/>
        </p:nvSpPr>
        <p:spPr>
          <a:xfrm>
            <a:off x="0" y="19501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Московский государственный технический университет имени Н.Э. Баумана </a:t>
            </a:r>
            <a:br>
              <a:rPr lang="ru-RU" sz="1600" dirty="0"/>
            </a:br>
            <a:r>
              <a:rPr lang="ru-RU" sz="1600" dirty="0"/>
              <a:t>(национальный исследовательский университет)</a:t>
            </a:r>
          </a:p>
        </p:txBody>
      </p:sp>
    </p:spTree>
    <p:extLst>
      <p:ext uri="{BB962C8B-B14F-4D97-AF65-F5344CB8AC3E}">
        <p14:creationId xmlns:p14="http://schemas.microsoft.com/office/powerpoint/2010/main" val="3713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97059-8B96-A1EA-1828-7DDA7B01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интервалов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E45D611-C4DC-0D63-A458-8D87496F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7" t="11274" r="1028" b="28719"/>
          <a:stretch/>
        </p:blipFill>
        <p:spPr>
          <a:xfrm>
            <a:off x="1209040" y="3225884"/>
            <a:ext cx="7401560" cy="349559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40891D-1E5B-1D2C-66F7-2ECB34E4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10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4AA9DF-F4E2-C4A0-7409-608C04A4F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9061" y="452966"/>
            <a:ext cx="6224826" cy="114987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8E4C27E-2BCD-9F9D-8458-23DDE1B7A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9062" y="1929342"/>
            <a:ext cx="6224825" cy="11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6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DECF4-6CB3-A52B-F6B5-252B5FB0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программы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A4ED088E-4CAA-3079-F4DA-D1DB840AA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t="10172" r="20478" b="10967"/>
          <a:stretch/>
        </p:blipFill>
        <p:spPr>
          <a:xfrm>
            <a:off x="838200" y="1409700"/>
            <a:ext cx="6006887" cy="337017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DC8631-66C6-3DD4-E800-03BF28DC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11</a:t>
            </a:fld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C3DE25-7966-6D1E-16C5-38B118F0C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42" y="1357763"/>
            <a:ext cx="3953476" cy="361582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93E869-2B70-D388-5820-EEB5CEE95F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5" b="10008"/>
          <a:stretch/>
        </p:blipFill>
        <p:spPr>
          <a:xfrm>
            <a:off x="838200" y="5167312"/>
            <a:ext cx="10033000" cy="14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4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1BD63-9C3A-4C6C-7C33-FE7E7A04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 до и после оптимизации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1B77D1-AC4A-D20B-7257-405A3950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12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5DD074-8E21-7E4C-6DB8-A396A004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600" y="1690688"/>
            <a:ext cx="922012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3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05D5E-F340-13C9-216E-567CBB03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Временные ограничения программы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B5C43D1-A85F-4BFB-6D2F-B1B5AD269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600" y="1825625"/>
            <a:ext cx="8942800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F85665-8A31-48D2-8272-03528A65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27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96A9E-4078-1E5C-D5DA-69796D63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8BDAC-9C81-E417-ABC3-D3E5A36A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dirty="0"/>
              <a:t>	</a:t>
            </a:r>
            <a:r>
              <a:rPr lang="ru-RU" sz="3000" dirty="0"/>
              <a:t>Достигнута поставленная цель</a:t>
            </a:r>
            <a:r>
              <a:rPr lang="en-US" sz="3000" dirty="0"/>
              <a:t>: </a:t>
            </a:r>
            <a:r>
              <a:rPr lang="ru-RU" sz="3000" dirty="0"/>
              <a:t>разработан собственный метод для оптимизации доставки товаров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ru-RU" sz="3000" dirty="0"/>
              <a:t>Были решены следующие задачи</a:t>
            </a:r>
            <a:r>
              <a:rPr lang="en-US" sz="3000" dirty="0"/>
              <a:t>:</a:t>
            </a:r>
          </a:p>
          <a:p>
            <a:pPr lvl="1"/>
            <a:r>
              <a:rPr lang="ru-RU" sz="2600" dirty="0"/>
              <a:t>проанализирована предметная область, проведён сравнительный анализ с известными решениями, выявлены основные особенности;</a:t>
            </a:r>
          </a:p>
          <a:p>
            <a:pPr lvl="1"/>
            <a:r>
              <a:rPr lang="ru-RU" sz="2600" dirty="0"/>
              <a:t>установлены цели создания метода, его критерий оптимизации, допущения и ограничения;</a:t>
            </a:r>
          </a:p>
          <a:p>
            <a:pPr lvl="1"/>
            <a:r>
              <a:rPr lang="ru-RU" sz="2600" dirty="0"/>
              <a:t>описана математическая модель в рамках формализации задачи;</a:t>
            </a:r>
          </a:p>
          <a:p>
            <a:pPr lvl="1"/>
            <a:r>
              <a:rPr lang="ru-RU" sz="2600" dirty="0"/>
              <a:t>выделен, описан и реализован метод оптимизации грузоперевозок в транспортной системе;</a:t>
            </a:r>
          </a:p>
          <a:p>
            <a:pPr lvl="1"/>
            <a:r>
              <a:rPr lang="ru-RU" sz="2600" dirty="0"/>
              <a:t>проведено исследование алгоритма, работоспособности программы и её ограничений.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F174DD-13EF-F782-2177-092B5BB2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62659-FC9F-41C5-89B3-F04DDF05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F659-92EA-4660-AE75-183FBBC4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5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данной работы является разработка метода оптимизации планирования грузоперевозок в транспортной системе.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провести анализ предметной области, сформулировать критерии оценки оптимальности решений;</a:t>
            </a:r>
          </a:p>
          <a:p>
            <a:pPr lvl="1"/>
            <a:r>
              <a:rPr lang="ru-RU" dirty="0"/>
              <a:t>выбрать базовый метод оптимизации и определить направления его модификации;</a:t>
            </a:r>
            <a:endParaRPr lang="en-US" dirty="0"/>
          </a:p>
          <a:p>
            <a:pPr lvl="1"/>
            <a:r>
              <a:rPr lang="ru-RU" dirty="0"/>
              <a:t>формализовать задание, определить необходимый функционал программы; </a:t>
            </a:r>
          </a:p>
          <a:p>
            <a:pPr lvl="1"/>
            <a:r>
              <a:rPr lang="ru-RU" dirty="0"/>
              <a:t>определить набор необходимых данных и способ их хранения;</a:t>
            </a:r>
            <a:endParaRPr lang="en-US" dirty="0"/>
          </a:p>
          <a:p>
            <a:pPr lvl="1"/>
            <a:r>
              <a:rPr lang="ru-RU" dirty="0"/>
              <a:t>разработать программу и протестировать её;</a:t>
            </a:r>
          </a:p>
          <a:p>
            <a:pPr lvl="1"/>
            <a:r>
              <a:rPr lang="ru-RU" dirty="0"/>
              <a:t>провести экспериментальную проверку качества работы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A7238C-50F1-2E77-8099-CEEDF1DE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85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7E7A-7A1C-4A71-9353-9D556A8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FAA47-D8ED-4F68-83E1-3AB12D27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Торговые розничные сети занимают всё большую долю в общем объёме торговли.</a:t>
            </a:r>
          </a:p>
          <a:p>
            <a:r>
              <a:rPr lang="ru-RU" dirty="0"/>
              <a:t>Эффективность их деятельности зависит от грамотности управления цепочками поставок (</a:t>
            </a:r>
            <a:r>
              <a:rPr lang="en-US" b="1" dirty="0"/>
              <a:t>SCM</a:t>
            </a:r>
            <a:r>
              <a:rPr lang="en-US" dirty="0"/>
              <a:t> - Supply Chain Management</a:t>
            </a:r>
            <a:r>
              <a:rPr lang="ru-RU" dirty="0"/>
              <a:t>).</a:t>
            </a:r>
          </a:p>
          <a:p>
            <a:r>
              <a:rPr lang="en-US" b="1" dirty="0"/>
              <a:t>SCM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комплекс подходов, помогающий эффективной интеграции поставщиков, производителей, дистрибьюторов и продавцов.</a:t>
            </a:r>
          </a:p>
          <a:p>
            <a:r>
              <a:rPr lang="en-US" b="1" dirty="0"/>
              <a:t>TMS</a:t>
            </a:r>
            <a:r>
              <a:rPr lang="en-US" dirty="0"/>
              <a:t> (transport management system) – </a:t>
            </a:r>
            <a:r>
              <a:rPr lang="ru-RU" dirty="0"/>
              <a:t> система управления транспортом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9938AB-0481-1102-970B-3064ACA0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5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D38F9-AB07-4863-8D7B-3EF828B4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0440" cy="1325563"/>
          </a:xfrm>
        </p:spPr>
        <p:txBody>
          <a:bodyPr/>
          <a:lstStyle/>
          <a:p>
            <a:r>
              <a:rPr lang="ru-RU" dirty="0"/>
              <a:t>Анализ существующих программных решений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096CFD5-BD47-4C9E-A7ED-92437DDC1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083651"/>
              </p:ext>
            </p:extLst>
          </p:nvPr>
        </p:nvGraphicFramePr>
        <p:xfrm>
          <a:off x="838200" y="1690687"/>
          <a:ext cx="9819639" cy="4546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07">
                  <a:extLst>
                    <a:ext uri="{9D8B030D-6E8A-4147-A177-3AD203B41FA5}">
                      <a16:colId xmlns:a16="http://schemas.microsoft.com/office/drawing/2014/main" val="181861236"/>
                    </a:ext>
                  </a:extLst>
                </a:gridCol>
                <a:gridCol w="2423524">
                  <a:extLst>
                    <a:ext uri="{9D8B030D-6E8A-4147-A177-3AD203B41FA5}">
                      <a16:colId xmlns:a16="http://schemas.microsoft.com/office/drawing/2014/main" val="758202606"/>
                    </a:ext>
                  </a:extLst>
                </a:gridCol>
                <a:gridCol w="1997770">
                  <a:extLst>
                    <a:ext uri="{9D8B030D-6E8A-4147-A177-3AD203B41FA5}">
                      <a16:colId xmlns:a16="http://schemas.microsoft.com/office/drawing/2014/main" val="3064534097"/>
                    </a:ext>
                  </a:extLst>
                </a:gridCol>
                <a:gridCol w="2172438">
                  <a:extLst>
                    <a:ext uri="{9D8B030D-6E8A-4147-A177-3AD203B41FA5}">
                      <a16:colId xmlns:a16="http://schemas.microsoft.com/office/drawing/2014/main" val="3337284535"/>
                    </a:ext>
                  </a:extLst>
                </a:gridCol>
              </a:tblGrid>
              <a:tr h="687757">
                <a:tc>
                  <a:txBody>
                    <a:bodyPr/>
                    <a:lstStyle/>
                    <a:p>
                      <a:pPr algn="r"/>
                      <a:r>
                        <a:rPr lang="en-US" sz="1900" dirty="0"/>
                        <a:t>TMS</a:t>
                      </a:r>
                      <a:endParaRPr lang="ru-RU" sz="1900" dirty="0"/>
                    </a:p>
                    <a:p>
                      <a:r>
                        <a:rPr lang="ru-RU" sz="1900" dirty="0"/>
                        <a:t>Характеристика</a:t>
                      </a:r>
                      <a:endParaRPr lang="en-US" sz="1900" dirty="0"/>
                    </a:p>
                  </a:txBody>
                  <a:tcPr marL="98251" marR="98251" marT="49125" marB="49125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OTM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SAP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1C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756649751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Прогнозирование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3361632247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Планирование заказов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348433884"/>
                  </a:ext>
                </a:extLst>
              </a:tr>
              <a:tr h="98251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Распределение перевозок между исполнителями за период 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2358701927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Стоимость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Высокая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50762550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1C00A2-5B04-DA6F-8B44-DB10417C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23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B5658-4C7E-485A-637D-F58CA297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6B1EB-D9AE-EC94-48D3-1459C1D2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1291888" cy="4351338"/>
          </a:xfrm>
        </p:spPr>
        <p:txBody>
          <a:bodyPr/>
          <a:lstStyle/>
          <a:p>
            <a:r>
              <a:rPr lang="ru-RU" dirty="0"/>
              <a:t>Представление транспортной системы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ru-RU" dirty="0"/>
              <a:t>неориентированный связанный взвешенный граф.</a:t>
            </a:r>
          </a:p>
          <a:p>
            <a:pPr lvl="1"/>
            <a:r>
              <a:rPr lang="ru-RU" dirty="0"/>
              <a:t>Вершины – пункты маршрута (стоянка, склады, потребители)</a:t>
            </a:r>
          </a:p>
          <a:p>
            <a:pPr lvl="1"/>
            <a:r>
              <a:rPr lang="ru-RU" dirty="0"/>
              <a:t>Рёбра – дороги, вес – расстояние (в км.)</a:t>
            </a:r>
          </a:p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поиск множества циклов, в котором выполняется следующее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‌циклы начинающихся на стоянке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каждый цикл выполняет перевозку груза из склада потребителям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соблюдаются ограничения модели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функция оптимума минимальна.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6C4166-5AFD-174F-BCC9-9FFCAA1B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70A371-C16D-6C93-7B73-AB755915D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975" y="797691"/>
            <a:ext cx="3910113" cy="17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F26C9-9EDE-2801-A7EB-D81116F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1A7B9-58C8-D470-7FB1-DCEA2473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Критерий оптимизации – минимальная длительность маршрутов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d – </a:t>
            </a:r>
            <a:r>
              <a:rPr lang="ru-RU" dirty="0"/>
              <a:t>расстояние между пунктами, </a:t>
            </a:r>
            <a:r>
              <a:rPr lang="en-US" dirty="0"/>
              <a:t>R – </a:t>
            </a:r>
            <a:r>
              <a:rPr lang="ru-RU" dirty="0"/>
              <a:t>маршрут, </a:t>
            </a:r>
            <a:r>
              <a:rPr lang="en-US" dirty="0"/>
              <a:t>RP – </a:t>
            </a:r>
            <a:r>
              <a:rPr lang="ru-RU" dirty="0"/>
              <a:t>пункты маршрута. </a:t>
            </a:r>
            <a:r>
              <a:rPr lang="en-US" dirty="0"/>
              <a:t>L – </a:t>
            </a:r>
            <a:r>
              <a:rPr lang="ru-RU" dirty="0"/>
              <a:t>функция оптимизации.</a:t>
            </a:r>
            <a:endParaRPr lang="en-US" dirty="0"/>
          </a:p>
          <a:p>
            <a:r>
              <a:rPr lang="ru-RU" dirty="0"/>
              <a:t>Ограничения системы</a:t>
            </a:r>
          </a:p>
          <a:p>
            <a:pPr lvl="1"/>
            <a:r>
              <a:rPr lang="ru-RU" dirty="0"/>
              <a:t>Вместимость транспорта  </a:t>
            </a:r>
          </a:p>
          <a:p>
            <a:pPr lvl="1"/>
            <a:r>
              <a:rPr lang="ru-RU" dirty="0"/>
              <a:t>Обязательность выполнения заказов </a:t>
            </a:r>
          </a:p>
          <a:p>
            <a:pPr marL="457200" lvl="1" indent="0">
              <a:buNone/>
            </a:pPr>
            <a:r>
              <a:rPr lang="ru-RU" dirty="0"/>
              <a:t>	с учётом ограниченности складов </a:t>
            </a:r>
          </a:p>
          <a:p>
            <a:pPr lvl="1"/>
            <a:r>
              <a:rPr lang="ru-RU" dirty="0"/>
              <a:t>Невозможность обратных перевозок</a:t>
            </a:r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B1C469-FF77-495B-ABA7-608BEAD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6D65A1-4E7A-E62D-F2DB-4024F7CBE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6545" y="4100813"/>
            <a:ext cx="1763290" cy="7078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7BB008-270C-98EB-B73F-A6F37DE47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545" y="4808703"/>
            <a:ext cx="2894765" cy="7078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FC6D14-7CA6-07B7-2B6A-D7F7E6333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6545" y="5516593"/>
            <a:ext cx="2509521" cy="7114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C05888-3EBA-0925-0163-4D6A9C9D3B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8887" y="2214030"/>
            <a:ext cx="4505960" cy="1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1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0A2E5-A0CE-BAED-2845-1F368ABA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оптимизации плана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885FDAE-B112-17DB-92A6-A186D0910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" t="10813" r="892" b="21474"/>
          <a:stretch/>
        </p:blipFill>
        <p:spPr>
          <a:xfrm>
            <a:off x="1429000" y="1544320"/>
            <a:ext cx="9333999" cy="494855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1ADD9D-47C8-F6FB-478D-2451A2E2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6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BAC03-8ABE-A4F2-D1DB-1D5F6A5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минимального элемента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67045B-99FC-2B5D-DB8E-5D985F9C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8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9CAD5F4-0390-1E33-BB8F-ED13683E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6043" y="746845"/>
            <a:ext cx="5075957" cy="277795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916F03E-4C57-3A4D-D3FC-A7D52243E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6043" y="3778332"/>
            <a:ext cx="5075957" cy="277795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D079EBF-A9AB-C9CC-476D-F5BEE6AA3A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50" t="11271" r="526" b="21429"/>
          <a:stretch/>
        </p:blipFill>
        <p:spPr>
          <a:xfrm>
            <a:off x="151862" y="1690688"/>
            <a:ext cx="7477760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C190-1C83-3B02-8817-843DA466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потенциалов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FD64BAF-10F5-998F-6B76-1A75619A0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5" t="11514" r="468" b="24743"/>
          <a:stretch/>
        </p:blipFill>
        <p:spPr>
          <a:xfrm>
            <a:off x="160020" y="2453958"/>
            <a:ext cx="8209280" cy="40872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ECEF5E-2B0E-6943-14E2-CC5FAD08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83DE4F-5F1C-BD20-087F-0E7758621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9760" y="136525"/>
            <a:ext cx="4978400" cy="25380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C36072-B283-3951-49F0-7A69CC124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3580" y="2346325"/>
            <a:ext cx="4978400" cy="22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59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2439</TotalTime>
  <Words>433</Words>
  <Application>Microsoft Office PowerPoint</Application>
  <PresentationFormat>Широкоэкранный</PresentationFormat>
  <Paragraphs>89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Оптимизация планирования грузоперевозок в транспортной системе с использованием метода потенциалов</vt:lpstr>
      <vt:lpstr>Цель и задачи работы</vt:lpstr>
      <vt:lpstr>Актуальность проблемы</vt:lpstr>
      <vt:lpstr>Анализ существующих программных решений</vt:lpstr>
      <vt:lpstr>Математическая постановка задачи</vt:lpstr>
      <vt:lpstr>Математическая постановка задачи</vt:lpstr>
      <vt:lpstr>Метод оптимизации плана</vt:lpstr>
      <vt:lpstr>Метод минимального элемента</vt:lpstr>
      <vt:lpstr>Метод потенциалов</vt:lpstr>
      <vt:lpstr>Метод интервалов</vt:lpstr>
      <vt:lpstr>Реализация программы</vt:lpstr>
      <vt:lpstr>Стоимость до и после оптимизации</vt:lpstr>
      <vt:lpstr>Временные ограничения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оптимизации планирования грузоперевозок в транспортной системе на основе метода потенциалов</dc:title>
  <dc:creator>Всеволод Иванов</dc:creator>
  <cp:lastModifiedBy>Всеволод Иванов</cp:lastModifiedBy>
  <cp:revision>100</cp:revision>
  <dcterms:created xsi:type="dcterms:W3CDTF">2021-12-09T09:21:19Z</dcterms:created>
  <dcterms:modified xsi:type="dcterms:W3CDTF">2022-05-30T19:52:40Z</dcterms:modified>
</cp:coreProperties>
</file>