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1" r:id="rId6"/>
    <p:sldId id="272" r:id="rId7"/>
    <p:sldId id="264" r:id="rId8"/>
    <p:sldId id="265" r:id="rId9"/>
    <p:sldId id="266" r:id="rId10"/>
    <p:sldId id="267" r:id="rId11"/>
    <p:sldId id="268" r:id="rId12"/>
    <p:sldId id="273" r:id="rId13"/>
    <p:sldId id="274" r:id="rId14"/>
    <p:sldId id="276" r:id="rId15"/>
    <p:sldId id="275" r:id="rId16"/>
    <p:sldId id="269" r:id="rId17"/>
    <p:sldId id="270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644" y="-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FE7980-753D-4561-B6FA-AF5425BD0CC4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70E21-B5D8-4A14-9CBB-8D50CC0690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282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9FA29C-89BC-4751-B397-8E99F8B90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BAD834-7079-4C44-9E68-24B35378A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B601FC-CB33-4ACD-97D9-842E2127F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5633-FEC6-41B9-B0A1-528C27FD4BC7}" type="datetime1">
              <a:rPr lang="ru-RU" smtClean="0"/>
              <a:t>27.05.2022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2D37A5-7A91-441C-8FC2-BB8ACA184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3596C6-1E0D-41DB-ADE6-3F4923C1A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594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57B385-4D0E-4520-B404-4BEE18195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5DA2C17-57C5-4774-8639-B0064FDD0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C83E4F-6B2F-47AC-823B-D03182CD6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8846-5A7D-494E-A21B-8CE02887DCC5}" type="datetime1">
              <a:rPr lang="ru-RU" smtClean="0"/>
              <a:t>27.05.2022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E16D40-7313-4CAA-8235-3B312B621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BB56E6-D845-4B8E-A771-660A63223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686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6B94A29-1F0A-46D2-8D53-9F9A2BA7A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F3F20F-2F89-4A77-AA50-BDDF17E58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E141A7-7DD7-4FF5-8EB9-F134D7480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F2F9-03C2-4B05-8C49-879FAD1DC66F}" type="datetime1">
              <a:rPr lang="ru-RU" smtClean="0"/>
              <a:t>27.05.2022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F6BAFE-B26F-46BC-A0B7-3F2E6C73A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C39C52-912E-4E1B-83B5-2704F5B79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097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6DEF0F-9A97-45AC-B560-18E5E94A4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6D727B-B920-4CA3-A4E4-8060D360C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4BB34D-1840-4068-9031-25796FB65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F103-CC98-4CD4-ADC0-0EB50A8E720A}" type="datetime1">
              <a:rPr lang="ru-RU" smtClean="0"/>
              <a:t>27.05.2022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00DFF6-065B-4460-B7D8-31159AC6B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6D5458-D179-4D10-A4F8-F4D65364E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92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286298-D42B-4393-9B50-9CABEA147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1E907B-117A-44C7-B33A-2A233401E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259BF1-3ACE-4760-A25E-49DDAD472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8CFB2-5362-4BA6-BEE3-BB2642E5F06E}" type="datetime1">
              <a:rPr lang="ru-RU" smtClean="0"/>
              <a:t>27.05.2022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A4A9D8-DB3C-466B-A073-E838B9763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59B59C-85FF-4F2A-896A-5F2D5A1F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63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13C3C2-8B76-46BC-8365-E9437A839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0BA0FF-988F-4301-8849-6EBE39824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3C9041-F37A-4F21-9F38-4C8013B92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53943D-A2CF-42FE-AA68-2EC3DD2A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3127-953A-4FF8-AD25-9A7EAEB5CF5E}" type="datetime1">
              <a:rPr lang="ru-RU" smtClean="0"/>
              <a:t>27.05.2022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4DAC59-B3F5-42DF-A545-939D0FB40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BE15B2-9A39-42A1-A536-1331530E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4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CFF019-E5F7-4343-A189-BED95C260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511F35-72DC-4CBC-A77D-35423BDEA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BEC0D29-2A91-4A45-A756-E675204D6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D0C36C2-333C-4B1E-BAD5-1DCC8BFC84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7BF1AEB-554D-4893-BA06-384A8310F0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2E90850-BFEA-40D8-8751-9791200E3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2C41C-A390-4D97-B644-81D6A86436D0}" type="datetime1">
              <a:rPr lang="ru-RU" smtClean="0"/>
              <a:t>27.05.2022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C140DD1-6978-45B8-BE28-E62ECB8DE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52BACAB-C3E7-4ED3-9033-13916B53D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336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09259D-4EEC-4B17-9336-6DCB6C25B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866ACAC-D3B1-4A04-B213-FE246F2D2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7CE23-07DC-4D29-AE4F-CF9126D438E0}" type="datetime1">
              <a:rPr lang="ru-RU" smtClean="0"/>
              <a:t>27.05.2022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50569CA-66AD-4869-BC83-95B3C01CD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00DA963-7FA9-4E27-9357-8FF3AE24A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951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47C8375-9261-400F-9D03-EE4D14159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6D010-49B1-4964-92ED-287255F37D04}" type="datetime1">
              <a:rPr lang="ru-RU" smtClean="0"/>
              <a:t>27.05.2022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068A898-3FDC-4C9B-B0C8-CB0B71A18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9E55F2-C530-4854-B821-B428E712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79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4428E-0C13-47C5-AB9C-AF1CE80CA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60A9CF-326B-4CDA-8484-E7B32D31D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510C703-79AE-4C3F-A4F0-5E85BF8EC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420927D-7203-4B50-9D52-603BB61C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5F55-3DD5-4CE3-9B54-727202BA15E9}" type="datetime1">
              <a:rPr lang="ru-RU" smtClean="0"/>
              <a:t>27.05.2022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BF1AD84-3A2A-4859-9985-76F074063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EEA4A0-4CC1-46B5-B34A-441E2F64C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43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AAF701-47DF-491B-8DA5-D394CD8B9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DA3B1EE-E6BB-4B3C-AE5D-F5C96CD462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7077EC1-64C1-4C65-B548-5CE30E3C5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28510DD-9839-45F9-ACB3-48AD9B3D5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89F8-F8FE-4256-8AFF-2567DB3965F4}" type="datetime1">
              <a:rPr lang="ru-RU" smtClean="0"/>
              <a:t>27.05.2022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B38EAC-9C03-4AE6-A899-9D84B8B3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980232-1034-4530-B5B3-D240E1408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051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7AD345-2893-49F9-9C23-B9B7F5254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558EC5-B01A-46D4-B43B-1BCC9EC71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AE4F1D-6624-499E-986B-356091A8F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FB417-0F2C-41D5-8173-80D866AD86E5}" type="datetime1">
              <a:rPr lang="ru-RU" smtClean="0"/>
              <a:t>27.05.2022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8B128E-7261-4AE7-8002-6D6B91C7CA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CFFFCE-A6EA-48F0-B01C-E31BF8120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505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B8E18C-A776-49B4-8CEA-F687DBDA5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2040" y="1167766"/>
            <a:ext cx="10027920" cy="3053397"/>
          </a:xfrm>
        </p:spPr>
        <p:txBody>
          <a:bodyPr anchor="ctr">
            <a:noAutofit/>
          </a:bodyPr>
          <a:lstStyle/>
          <a:p>
            <a:r>
              <a:rPr lang="ru-RU" sz="5400" dirty="0"/>
              <a:t>Оптимизация планирования грузоперевозок в транспортной системе с использованием метода потенциалов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E569CA3-CF40-4C3F-9A1C-2ABCEA2B7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75759"/>
            <a:ext cx="9144000" cy="1655762"/>
          </a:xfrm>
        </p:spPr>
        <p:txBody>
          <a:bodyPr anchor="ctr"/>
          <a:lstStyle/>
          <a:p>
            <a:r>
              <a:rPr lang="ru-RU" dirty="0"/>
              <a:t>Студент</a:t>
            </a:r>
            <a:r>
              <a:rPr lang="en-US" dirty="0"/>
              <a:t>: </a:t>
            </a:r>
            <a:r>
              <a:rPr lang="ru-RU" dirty="0"/>
              <a:t>Иванов Всеволод Алексеевич, группа ИУ7-82Б</a:t>
            </a:r>
          </a:p>
          <a:p>
            <a:r>
              <a:rPr lang="ru-RU" dirty="0"/>
              <a:t>Научный руководитель</a:t>
            </a:r>
            <a:r>
              <a:rPr lang="en-US" dirty="0"/>
              <a:t>:</a:t>
            </a:r>
            <a:r>
              <a:rPr lang="ru-RU" dirty="0"/>
              <a:t> Барышникова Марина Юрьевна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2A8EA85-42B7-46C2-ACBD-1FCDA76F23BF}"/>
              </a:ext>
            </a:extLst>
          </p:cNvPr>
          <p:cNvSpPr/>
          <p:nvPr/>
        </p:nvSpPr>
        <p:spPr>
          <a:xfrm>
            <a:off x="1524000" y="660698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Выпускная квалификационная работа бакалавра на тему</a:t>
            </a:r>
            <a:r>
              <a:rPr lang="en-US" sz="2400" dirty="0"/>
              <a:t>: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1335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06C190-1C83-3B02-8817-843DA466A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потенциалов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5FD64BAF-10F5-998F-6B76-1A75619A0F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35" t="11514" r="468" b="24743"/>
          <a:stretch/>
        </p:blipFill>
        <p:spPr>
          <a:xfrm>
            <a:off x="160020" y="2453958"/>
            <a:ext cx="8209280" cy="4087238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2ECEF5E-2B0E-6943-14E2-CC5FAD088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10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83DE4F-5F1C-BD20-087F-0E77586216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69760" y="136525"/>
            <a:ext cx="4978400" cy="253800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9C36072-B283-3951-49F0-7A69CC1242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53580" y="2346325"/>
            <a:ext cx="4978400" cy="225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159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D97059-8B96-A1EA-1828-7DDA7B017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интервалов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E45D611-C4DC-0D63-A458-8D87496FAD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" t="11355" r="617" b="35175"/>
          <a:stretch/>
        </p:blipFill>
        <p:spPr>
          <a:xfrm>
            <a:off x="2019300" y="3317875"/>
            <a:ext cx="8153400" cy="3403600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340891D-1E5B-1D2C-66F7-2ECB34E4A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11</a:t>
            </a:fld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14AA9DF-F4E2-C4A0-7409-608C04A4FA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9061" y="452966"/>
            <a:ext cx="6224826" cy="114987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8E4C27E-2BCD-9F9D-8458-23DDE1B7AC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29062" y="1929342"/>
            <a:ext cx="6224825" cy="114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163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E1BD63-9C3A-4C6C-7C33-FE7E7A04C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Стоимость до и после оптимизации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B1B77D1-AC4A-D20B-7257-405A39502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12</a:t>
            </a:fld>
            <a:endParaRPr lang="ru-RU"/>
          </a:p>
        </p:txBody>
      </p:sp>
      <p:pic>
        <p:nvPicPr>
          <p:cNvPr id="18" name="Объект 17">
            <a:extLst>
              <a:ext uri="{FF2B5EF4-FFF2-40B4-BE49-F238E27FC236}">
                <a16:creationId xmlns:a16="http://schemas.microsoft.com/office/drawing/2014/main" id="{AC8BA22C-DA02-E5F9-4D08-BE98F081BE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1847849"/>
            <a:ext cx="10515599" cy="4568825"/>
          </a:xfrm>
        </p:spPr>
      </p:pic>
    </p:spTree>
    <p:extLst>
      <p:ext uri="{BB962C8B-B14F-4D97-AF65-F5344CB8AC3E}">
        <p14:creationId xmlns:p14="http://schemas.microsoft.com/office/powerpoint/2010/main" val="2719231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E05D5E-F340-13C9-216E-567CBB032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Временные ограничения программы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0B5C43D1-A85F-4BFB-6D2F-B1B5AD269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199" y="1847850"/>
            <a:ext cx="10515600" cy="4579982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BF85665-8A31-48D2-8272-03528A65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274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ED518B-E4DF-4A10-DF60-4AA51C1DC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Зависимости работы системы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3E3FA5A-947D-BD83-A84D-A7B0D85ACF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199" y="1808163"/>
            <a:ext cx="10515599" cy="4608512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443E5F9-393C-FDF1-7030-D84FE39FA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569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ED518B-E4DF-4A10-DF60-4AA51C1DC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Зависимости работы системы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443E5F9-393C-FDF1-7030-D84FE39FA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15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2EAE004-FF6C-3541-6A5E-A250D42EC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199" y="1808163"/>
            <a:ext cx="10515599" cy="461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964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596A9E-4078-1E5C-D5DA-69796D633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E8BDAC-9C81-E417-ABC3-D3E5A36A7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300" dirty="0"/>
              <a:t>	</a:t>
            </a:r>
            <a:r>
              <a:rPr lang="ru-RU" sz="3000" dirty="0"/>
              <a:t>Достигнута поставленная цель</a:t>
            </a:r>
            <a:r>
              <a:rPr lang="en-US" sz="3000" dirty="0"/>
              <a:t>: </a:t>
            </a:r>
            <a:r>
              <a:rPr lang="ru-RU" sz="3000" dirty="0"/>
              <a:t>разработан собственный метод для оптимизации доставки товаров</a:t>
            </a:r>
            <a:r>
              <a:rPr lang="en-US" sz="3000" dirty="0"/>
              <a:t>.</a:t>
            </a:r>
          </a:p>
          <a:p>
            <a:pPr marL="0" indent="0">
              <a:buNone/>
            </a:pPr>
            <a:r>
              <a:rPr lang="en-US" sz="3000" dirty="0"/>
              <a:t>	</a:t>
            </a:r>
            <a:r>
              <a:rPr lang="ru-RU" sz="3000" dirty="0"/>
              <a:t>Были решены следующие задачи</a:t>
            </a:r>
            <a:r>
              <a:rPr lang="en-US" sz="3000" dirty="0"/>
              <a:t>:</a:t>
            </a:r>
          </a:p>
          <a:p>
            <a:pPr lvl="1"/>
            <a:r>
              <a:rPr lang="ru-RU" sz="2600" dirty="0" err="1"/>
              <a:t>проанализированна</a:t>
            </a:r>
            <a:r>
              <a:rPr lang="ru-RU" sz="2600" dirty="0"/>
              <a:t> предметная область, проведён сравнительный анализ с известными решениями, </a:t>
            </a:r>
            <a:r>
              <a:rPr lang="ru-RU" sz="2600" dirty="0" err="1"/>
              <a:t>выявленны</a:t>
            </a:r>
            <a:r>
              <a:rPr lang="ru-RU" sz="2600" dirty="0"/>
              <a:t> основные особенности;</a:t>
            </a:r>
          </a:p>
          <a:p>
            <a:pPr lvl="1"/>
            <a:r>
              <a:rPr lang="ru-RU" sz="2600" dirty="0"/>
              <a:t>установлены цели создания метода, его критерий оптимизации, допущения и ограничения;</a:t>
            </a:r>
          </a:p>
          <a:p>
            <a:pPr lvl="1"/>
            <a:r>
              <a:rPr lang="ru-RU" sz="2600" dirty="0"/>
              <a:t>описана математическая модель в рамках формализации задачи;</a:t>
            </a:r>
          </a:p>
          <a:p>
            <a:pPr lvl="1"/>
            <a:r>
              <a:rPr lang="ru-RU" sz="2600" dirty="0"/>
              <a:t>выделен, описан и реализован метод оптимизации грузоперевозок в транспортной системе;</a:t>
            </a:r>
          </a:p>
          <a:p>
            <a:pPr lvl="1"/>
            <a:r>
              <a:rPr lang="ru-RU" sz="2600" dirty="0"/>
              <a:t>проведено исследование алгоритма, работоспособности программы и её ограничений.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1F174DD-13EF-F782-2177-092B5BB2A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51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D87C07-CD6D-40C1-1D85-CD914BC3D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Дальнейшее развитие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99CD80-5670-7AD8-B957-F801462CB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Расчёт транспортировки тар различного объёма в транспортных средствах различной вместительности.</a:t>
            </a:r>
          </a:p>
          <a:p>
            <a:r>
              <a:rPr lang="ru-RU" dirty="0"/>
              <a:t>Задание приоритетов очерёдности доставки.</a:t>
            </a:r>
          </a:p>
          <a:p>
            <a:r>
              <a:rPr lang="ru-RU" dirty="0"/>
              <a:t>Редактирование транспортной системы и перестройка плана в течении дня.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DA15FC9-DE2A-1A0F-A143-89019D94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626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862659-FC9F-41C5-89B3-F04DDF058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F6F659-92EA-4660-AE75-183FBBC4C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53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/>
              <a:t>Целью</a:t>
            </a:r>
            <a:r>
              <a:rPr lang="ru-RU" dirty="0"/>
              <a:t> данной работы является разработка метода оптимизации планирования грузоперевозок в транспортной системе.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Выделены следующие </a:t>
            </a:r>
            <a:r>
              <a:rPr lang="ru-RU" b="1" dirty="0"/>
              <a:t>задачи</a:t>
            </a:r>
            <a:r>
              <a:rPr lang="ru-RU" dirty="0"/>
              <a:t>:</a:t>
            </a:r>
            <a:endParaRPr lang="en-US" dirty="0"/>
          </a:p>
          <a:p>
            <a:pPr lvl="1"/>
            <a:r>
              <a:rPr lang="ru-RU" dirty="0"/>
              <a:t>провести анализ предметной области, сформулировать критерии оценки оптимальности решений;</a:t>
            </a:r>
          </a:p>
          <a:p>
            <a:pPr lvl="1"/>
            <a:r>
              <a:rPr lang="ru-RU" dirty="0"/>
              <a:t>выбрать базовый метод оптимизации и определить направления его модификации;</a:t>
            </a:r>
            <a:endParaRPr lang="en-US" dirty="0"/>
          </a:p>
          <a:p>
            <a:pPr lvl="1"/>
            <a:r>
              <a:rPr lang="ru-RU" dirty="0"/>
              <a:t>формализовать задание, определить необходимый функционал программы; </a:t>
            </a:r>
          </a:p>
          <a:p>
            <a:pPr lvl="1"/>
            <a:r>
              <a:rPr lang="ru-RU" dirty="0"/>
              <a:t>определить набор необходимых данных и способ их хранения;</a:t>
            </a:r>
            <a:endParaRPr lang="en-US" dirty="0"/>
          </a:p>
          <a:p>
            <a:pPr lvl="1"/>
            <a:r>
              <a:rPr lang="ru-RU" dirty="0"/>
              <a:t>разработать программу и протестировать её;</a:t>
            </a:r>
          </a:p>
          <a:p>
            <a:pPr lvl="1"/>
            <a:r>
              <a:rPr lang="ru-RU" dirty="0"/>
              <a:t>провести экспериментальную проверку качества работы реализованного метода.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EA7238C-50F1-2E77-8099-CEEDF1DED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850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B47E7A-7A1C-4A71-9353-9D556A876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4FAA47-D8ED-4F68-83E1-3AB12D276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Торговые розничные сети занимают всё большую долю в общем объёме торговли.</a:t>
            </a:r>
          </a:p>
          <a:p>
            <a:r>
              <a:rPr lang="ru-RU" dirty="0"/>
              <a:t>Эффективность их деятельности зависит от грамотности управления цепочками поставок (</a:t>
            </a:r>
            <a:r>
              <a:rPr lang="en-US" b="1" dirty="0"/>
              <a:t>SCM</a:t>
            </a:r>
            <a:r>
              <a:rPr lang="en-US" dirty="0"/>
              <a:t> - Supply Chain Management</a:t>
            </a:r>
            <a:r>
              <a:rPr lang="ru-RU" dirty="0"/>
              <a:t>).</a:t>
            </a:r>
          </a:p>
          <a:p>
            <a:r>
              <a:rPr lang="en-US" b="1" dirty="0"/>
              <a:t>SCM</a:t>
            </a:r>
            <a:r>
              <a:rPr lang="ru-RU" dirty="0"/>
              <a:t> - комплекс подходов, помогающий эффективной интеграции поставщиков, производителей, дистрибьюторов и продавцов.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49938AB-0481-1102-970B-3064ACA0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579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D38F9-AB07-4863-8D7B-3EF828B4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существующих решений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096CFD5-BD47-4C9E-A7ED-92437DDC1F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7083651"/>
              </p:ext>
            </p:extLst>
          </p:nvPr>
        </p:nvGraphicFramePr>
        <p:xfrm>
          <a:off x="838200" y="1690687"/>
          <a:ext cx="9819639" cy="45466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25907">
                  <a:extLst>
                    <a:ext uri="{9D8B030D-6E8A-4147-A177-3AD203B41FA5}">
                      <a16:colId xmlns:a16="http://schemas.microsoft.com/office/drawing/2014/main" val="181861236"/>
                    </a:ext>
                  </a:extLst>
                </a:gridCol>
                <a:gridCol w="2423524">
                  <a:extLst>
                    <a:ext uri="{9D8B030D-6E8A-4147-A177-3AD203B41FA5}">
                      <a16:colId xmlns:a16="http://schemas.microsoft.com/office/drawing/2014/main" val="758202606"/>
                    </a:ext>
                  </a:extLst>
                </a:gridCol>
                <a:gridCol w="1997770">
                  <a:extLst>
                    <a:ext uri="{9D8B030D-6E8A-4147-A177-3AD203B41FA5}">
                      <a16:colId xmlns:a16="http://schemas.microsoft.com/office/drawing/2014/main" val="3064534097"/>
                    </a:ext>
                  </a:extLst>
                </a:gridCol>
                <a:gridCol w="2172438">
                  <a:extLst>
                    <a:ext uri="{9D8B030D-6E8A-4147-A177-3AD203B41FA5}">
                      <a16:colId xmlns:a16="http://schemas.microsoft.com/office/drawing/2014/main" val="3337284535"/>
                    </a:ext>
                  </a:extLst>
                </a:gridCol>
              </a:tblGrid>
              <a:tr h="687757">
                <a:tc>
                  <a:txBody>
                    <a:bodyPr/>
                    <a:lstStyle/>
                    <a:p>
                      <a:pPr algn="r"/>
                      <a:r>
                        <a:rPr lang="en-US" sz="1900" dirty="0"/>
                        <a:t>TMS</a:t>
                      </a:r>
                      <a:endParaRPr lang="ru-RU" sz="1900" dirty="0"/>
                    </a:p>
                    <a:p>
                      <a:r>
                        <a:rPr lang="ru-RU" sz="1900" dirty="0"/>
                        <a:t>Характеристика</a:t>
                      </a:r>
                      <a:endParaRPr lang="en-US" sz="1900" dirty="0"/>
                    </a:p>
                  </a:txBody>
                  <a:tcPr marL="98251" marR="98251" marT="49125" marB="49125" anchor="ctr"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OTM</a:t>
                      </a:r>
                      <a:endParaRPr lang="ru-RU" sz="1900" dirty="0"/>
                    </a:p>
                  </a:txBody>
                  <a:tcPr marL="98251" marR="98251" marT="49125" marB="49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SAP</a:t>
                      </a:r>
                      <a:endParaRPr lang="ru-RU" sz="1900" dirty="0"/>
                    </a:p>
                  </a:txBody>
                  <a:tcPr marL="98251" marR="98251" marT="49125" marB="49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1C</a:t>
                      </a:r>
                      <a:endParaRPr lang="ru-RU" sz="1900" dirty="0"/>
                    </a:p>
                  </a:txBody>
                  <a:tcPr marL="98251" marR="98251" marT="49125" marB="49125" anchor="ctr"/>
                </a:tc>
                <a:extLst>
                  <a:ext uri="{0D108BD9-81ED-4DB2-BD59-A6C34878D82A}">
                    <a16:rowId xmlns:a16="http://schemas.microsoft.com/office/drawing/2014/main" val="756649751"/>
                  </a:ext>
                </a:extLst>
              </a:tr>
              <a:tr h="958800">
                <a:tc>
                  <a:txBody>
                    <a:bodyPr/>
                    <a:lstStyle/>
                    <a:p>
                      <a:pPr algn="l"/>
                      <a:r>
                        <a:rPr lang="ru-RU" sz="1900" dirty="0"/>
                        <a:t>Прогнозирование</a:t>
                      </a:r>
                    </a:p>
                  </a:txBody>
                  <a:tcPr marL="98251" marR="98251" marT="49125" marB="49125"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Да</a:t>
                      </a:r>
                    </a:p>
                  </a:txBody>
                  <a:tcPr marL="98251" marR="98251" marT="49125" marB="49125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Да</a:t>
                      </a:r>
                    </a:p>
                  </a:txBody>
                  <a:tcPr marL="98251" marR="98251" marT="49125" marB="49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Нет</a:t>
                      </a:r>
                    </a:p>
                  </a:txBody>
                  <a:tcPr marL="98251" marR="98251" marT="49125" marB="49125" anchor="ctr"/>
                </a:tc>
                <a:extLst>
                  <a:ext uri="{0D108BD9-81ED-4DB2-BD59-A6C34878D82A}">
                    <a16:rowId xmlns:a16="http://schemas.microsoft.com/office/drawing/2014/main" val="3361632247"/>
                  </a:ext>
                </a:extLst>
              </a:tr>
              <a:tr h="958800">
                <a:tc>
                  <a:txBody>
                    <a:bodyPr/>
                    <a:lstStyle/>
                    <a:p>
                      <a:pPr algn="l"/>
                      <a:r>
                        <a:rPr lang="ru-RU" sz="1900" dirty="0"/>
                        <a:t>Планирование заказов</a:t>
                      </a:r>
                    </a:p>
                  </a:txBody>
                  <a:tcPr marL="98251" marR="98251" marT="49125" marB="49125"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Да</a:t>
                      </a:r>
                    </a:p>
                  </a:txBody>
                  <a:tcPr marL="98251" marR="98251" marT="49125" marB="49125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Частично</a:t>
                      </a:r>
                    </a:p>
                  </a:txBody>
                  <a:tcPr marL="98251" marR="98251" marT="49125" marB="49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Частично</a:t>
                      </a:r>
                    </a:p>
                  </a:txBody>
                  <a:tcPr marL="98251" marR="98251" marT="49125" marB="49125" anchor="ctr"/>
                </a:tc>
                <a:extLst>
                  <a:ext uri="{0D108BD9-81ED-4DB2-BD59-A6C34878D82A}">
                    <a16:rowId xmlns:a16="http://schemas.microsoft.com/office/drawing/2014/main" val="1348433884"/>
                  </a:ext>
                </a:extLst>
              </a:tr>
              <a:tr h="982510">
                <a:tc>
                  <a:txBody>
                    <a:bodyPr/>
                    <a:lstStyle/>
                    <a:p>
                      <a:pPr algn="l"/>
                      <a:r>
                        <a:rPr lang="ru-RU" sz="1900" dirty="0"/>
                        <a:t>Распределение перевозок между исполнителями за период </a:t>
                      </a:r>
                    </a:p>
                  </a:txBody>
                  <a:tcPr marL="98251" marR="98251" marT="49125" marB="49125"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Да</a:t>
                      </a:r>
                    </a:p>
                  </a:txBody>
                  <a:tcPr marL="98251" marR="98251" marT="49125" marB="49125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Да</a:t>
                      </a:r>
                    </a:p>
                  </a:txBody>
                  <a:tcPr marL="98251" marR="98251" marT="49125" marB="49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Нет</a:t>
                      </a:r>
                    </a:p>
                  </a:txBody>
                  <a:tcPr marL="98251" marR="98251" marT="49125" marB="49125" anchor="ctr"/>
                </a:tc>
                <a:extLst>
                  <a:ext uri="{0D108BD9-81ED-4DB2-BD59-A6C34878D82A}">
                    <a16:rowId xmlns:a16="http://schemas.microsoft.com/office/drawing/2014/main" val="2358701927"/>
                  </a:ext>
                </a:extLst>
              </a:tr>
              <a:tr h="958800">
                <a:tc>
                  <a:txBody>
                    <a:bodyPr/>
                    <a:lstStyle/>
                    <a:p>
                      <a:pPr algn="l"/>
                      <a:r>
                        <a:rPr lang="ru-RU" sz="1900" dirty="0"/>
                        <a:t>Стоимость</a:t>
                      </a:r>
                    </a:p>
                  </a:txBody>
                  <a:tcPr marL="98251" marR="98251" marT="49125" marB="49125"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Высокая</a:t>
                      </a:r>
                    </a:p>
                  </a:txBody>
                  <a:tcPr marL="98251" marR="98251" marT="49125" marB="49125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Средняя</a:t>
                      </a:r>
                    </a:p>
                  </a:txBody>
                  <a:tcPr marL="98251" marR="98251" marT="49125" marB="49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Средняя</a:t>
                      </a:r>
                    </a:p>
                  </a:txBody>
                  <a:tcPr marL="98251" marR="98251" marT="49125" marB="49125" anchor="ctr"/>
                </a:tc>
                <a:extLst>
                  <a:ext uri="{0D108BD9-81ED-4DB2-BD59-A6C34878D82A}">
                    <a16:rowId xmlns:a16="http://schemas.microsoft.com/office/drawing/2014/main" val="150762550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21C00A2-5B04-DA6F-8B44-DB10417C0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238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CB5658-4C7E-485A-637D-F58CA2970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Математическая модель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E6B1EB-D9AE-EC94-48D3-1459C1D2E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Представление транспортной системы</a:t>
            </a:r>
            <a:r>
              <a:rPr lang="en-US" dirty="0"/>
              <a:t>: </a:t>
            </a:r>
            <a:r>
              <a:rPr lang="ru-RU" dirty="0"/>
              <a:t>неориентированный связанный взвешенный граф.</a:t>
            </a:r>
          </a:p>
          <a:p>
            <a:pPr lvl="1"/>
            <a:r>
              <a:rPr lang="ru-RU" dirty="0"/>
              <a:t>Вершины – пункты маршрута (стоянка, склады, потребители)</a:t>
            </a:r>
          </a:p>
          <a:p>
            <a:pPr lvl="1"/>
            <a:r>
              <a:rPr lang="ru-RU" dirty="0"/>
              <a:t>Рёбра – дороги, вес – расстояние (в км.)</a:t>
            </a:r>
          </a:p>
          <a:p>
            <a:r>
              <a:rPr lang="ru-RU" dirty="0"/>
              <a:t>Задача</a:t>
            </a:r>
            <a:r>
              <a:rPr lang="en-US" dirty="0"/>
              <a:t>: </a:t>
            </a:r>
            <a:r>
              <a:rPr lang="ru-RU" dirty="0"/>
              <a:t>поиск множества циклов, в котором выполняется следующее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‌циклы начинающихся на стоянке</a:t>
            </a:r>
            <a:r>
              <a:rPr lang="en-US" dirty="0"/>
              <a:t>;</a:t>
            </a:r>
          </a:p>
          <a:p>
            <a:pPr lvl="1"/>
            <a:r>
              <a:rPr lang="ru-RU" dirty="0"/>
              <a:t>каждый цикл выполняет перевозку груза из склада потребителям</a:t>
            </a:r>
            <a:r>
              <a:rPr lang="en-US" dirty="0"/>
              <a:t>;</a:t>
            </a:r>
          </a:p>
          <a:p>
            <a:pPr lvl="1"/>
            <a:r>
              <a:rPr lang="ru-RU" dirty="0"/>
              <a:t>соблюдаются ограничения модели</a:t>
            </a:r>
            <a:r>
              <a:rPr lang="en-US" dirty="0"/>
              <a:t>;</a:t>
            </a:r>
          </a:p>
          <a:p>
            <a:pPr lvl="1"/>
            <a:r>
              <a:rPr lang="ru-RU" dirty="0"/>
              <a:t>функция оптимума минимальна.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76C4166-5AFD-174F-BCC9-9FFCAA1B6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152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FF26C9-9EDE-2801-A7EB-D81116F58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Математическая модель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01A7B9-58C8-D470-7FB1-DCEA24732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Ограничения системы</a:t>
            </a:r>
          </a:p>
          <a:p>
            <a:pPr lvl="1"/>
            <a:r>
              <a:rPr lang="ru-RU" dirty="0"/>
              <a:t>Вместимость транспорта  </a:t>
            </a:r>
          </a:p>
          <a:p>
            <a:pPr lvl="1"/>
            <a:r>
              <a:rPr lang="ru-RU" dirty="0"/>
              <a:t>Выполнение заказов, ограниченность складов </a:t>
            </a:r>
          </a:p>
          <a:p>
            <a:pPr lvl="1"/>
            <a:r>
              <a:rPr lang="ru-RU" dirty="0"/>
              <a:t>Невозможность обратных перевозок</a:t>
            </a:r>
          </a:p>
          <a:p>
            <a:pPr marL="457200" lvl="1" indent="0">
              <a:buNone/>
            </a:pPr>
            <a:endParaRPr lang="ru-RU" dirty="0"/>
          </a:p>
          <a:p>
            <a:r>
              <a:rPr lang="ru-RU" dirty="0"/>
              <a:t>Критерий оптимизации – минимальная длительность маршрутов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BB1C469-FF77-495B-ABA7-608BEAD5F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6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C2C0506-096C-F5B6-DC08-C8A37998F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0053" y="4347803"/>
            <a:ext cx="5028142" cy="109874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A6D65A1-4E7A-E62D-F2DB-4024F7CBE3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3270" y="2127183"/>
            <a:ext cx="1538991" cy="61784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47BB008-270C-98EB-B73F-A6F37DE478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39075" y="2495082"/>
            <a:ext cx="2526537" cy="61784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8FC6D14-7CA6-07B7-2B6A-D7F7E63334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54799" y="2983391"/>
            <a:ext cx="2179297" cy="61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18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61179B-5AC0-4064-9585-EEDC5EB58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 данных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13DC82FD-6A4B-445D-BBC5-D1EC3BCFF3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6086976"/>
              </p:ext>
            </p:extLst>
          </p:nvPr>
        </p:nvGraphicFramePr>
        <p:xfrm>
          <a:off x="838200" y="1690687"/>
          <a:ext cx="10515600" cy="449675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75820260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064534097"/>
                    </a:ext>
                  </a:extLst>
                </a:gridCol>
              </a:tblGrid>
              <a:tr h="680207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Вход</a:t>
                      </a:r>
                    </a:p>
                  </a:txBody>
                  <a:tcPr marL="98251" marR="98251" marT="49125" marB="49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Выход</a:t>
                      </a:r>
                    </a:p>
                  </a:txBody>
                  <a:tcPr marL="98251" marR="98251" marT="49125" marB="49125" anchor="ctr"/>
                </a:tc>
                <a:extLst>
                  <a:ext uri="{0D108BD9-81ED-4DB2-BD59-A6C34878D82A}">
                    <a16:rowId xmlns:a16="http://schemas.microsoft.com/office/drawing/2014/main" val="756649751"/>
                  </a:ext>
                </a:extLst>
              </a:tr>
              <a:tr h="948274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Описание пунктов маршрута </a:t>
                      </a:r>
                    </a:p>
                    <a:p>
                      <a:pPr algn="ctr"/>
                      <a:r>
                        <a:rPr lang="ru-RU" sz="1900" dirty="0"/>
                        <a:t>(стоянка, склады и потребители)</a:t>
                      </a:r>
                    </a:p>
                  </a:txBody>
                  <a:tcPr marL="98251" marR="98251" marT="49125" marB="49125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Множество маршрутов, а именно</a:t>
                      </a:r>
                      <a:r>
                        <a:rPr lang="en-US" sz="1900" dirty="0"/>
                        <a:t>:</a:t>
                      </a:r>
                      <a:endParaRPr lang="ru-RU" sz="1900" dirty="0"/>
                    </a:p>
                  </a:txBody>
                  <a:tcPr marL="98251" marR="98251" marT="49125" marB="49125" anchor="ctr"/>
                </a:tc>
                <a:extLst>
                  <a:ext uri="{0D108BD9-81ED-4DB2-BD59-A6C34878D82A}">
                    <a16:rowId xmlns:a16="http://schemas.microsoft.com/office/drawing/2014/main" val="3361632247"/>
                  </a:ext>
                </a:extLst>
              </a:tr>
              <a:tr h="948274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Расстояние и время проезда по дорогам между пунктами</a:t>
                      </a:r>
                    </a:p>
                  </a:txBody>
                  <a:tcPr marL="98251" marR="98251" marT="49125" marB="49125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Последовательность посещения пунктов</a:t>
                      </a:r>
                    </a:p>
                  </a:txBody>
                  <a:tcPr marL="98251" marR="98251" marT="49125" marB="49125" anchor="ctr"/>
                </a:tc>
                <a:extLst>
                  <a:ext uri="{0D108BD9-81ED-4DB2-BD59-A6C34878D82A}">
                    <a16:rowId xmlns:a16="http://schemas.microsoft.com/office/drawing/2014/main" val="1348433884"/>
                  </a:ext>
                </a:extLst>
              </a:tr>
              <a:tr h="971724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Описание автопарка</a:t>
                      </a:r>
                    </a:p>
                  </a:txBody>
                  <a:tcPr marL="98251" marR="98251" marT="49125" marB="49125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Набор перевозимых грузов</a:t>
                      </a:r>
                    </a:p>
                  </a:txBody>
                  <a:tcPr marL="98251" marR="98251" marT="49125" marB="49125" anchor="ctr"/>
                </a:tc>
                <a:extLst>
                  <a:ext uri="{0D108BD9-81ED-4DB2-BD59-A6C34878D82A}">
                    <a16:rowId xmlns:a16="http://schemas.microsoft.com/office/drawing/2014/main" val="2358701927"/>
                  </a:ext>
                </a:extLst>
              </a:tr>
              <a:tr h="948274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Объём хранимой продукции и заказов</a:t>
                      </a:r>
                    </a:p>
                  </a:txBody>
                  <a:tcPr marL="98251" marR="98251" marT="49125" marB="49125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900" dirty="0"/>
                        <a:t>Временя прибытия и отбытия</a:t>
                      </a:r>
                    </a:p>
                  </a:txBody>
                  <a:tcPr marL="98251" marR="98251" marT="49125" marB="49125" anchor="ctr"/>
                </a:tc>
                <a:extLst>
                  <a:ext uri="{0D108BD9-81ED-4DB2-BD59-A6C34878D82A}">
                    <a16:rowId xmlns:a16="http://schemas.microsoft.com/office/drawing/2014/main" val="150762550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19ABCF3-4195-EA41-324B-FADD18CB4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174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90A2E5-A0CE-BAED-2845-1F368ABA2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оптимизации плана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8885FDAE-B112-17DB-92A6-A186D0910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23" t="10814" r="634" b="22174"/>
          <a:stretch/>
        </p:blipFill>
        <p:spPr>
          <a:xfrm>
            <a:off x="997945" y="1351009"/>
            <a:ext cx="10196109" cy="5345021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61ADD9D-47C8-F6FB-478D-2451A2E20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465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1BAC03-8ABE-A4F2-D1DB-1D5F6A5E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минимального элемента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867045B-99FC-2B5D-DB8E-5D985F9CC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9</a:t>
            </a:fld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9CAD5F4-0390-1E33-BB8F-ED13683EA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6043" y="746845"/>
            <a:ext cx="5075957" cy="2777959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5916F03E-4C57-3A4D-D3FC-A7D52243ED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16043" y="3778332"/>
            <a:ext cx="5075957" cy="2777959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9D079EBF-A9AB-C9CC-476D-F5BEE6AA3A8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50" t="11271" r="526" b="21429"/>
          <a:stretch/>
        </p:blipFill>
        <p:spPr>
          <a:xfrm>
            <a:off x="151862" y="1690688"/>
            <a:ext cx="7477760" cy="392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853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4">
      <a:dk1>
        <a:srgbClr val="44454A"/>
      </a:dk1>
      <a:lt1>
        <a:srgbClr val="DDE2E3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1996</TotalTime>
  <Words>457</Words>
  <Application>Microsoft Office PowerPoint</Application>
  <PresentationFormat>Широкоэкранный</PresentationFormat>
  <Paragraphs>103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Тема Office</vt:lpstr>
      <vt:lpstr>Оптимизация планирования грузоперевозок в транспортной системе с использованием метода потенциалов</vt:lpstr>
      <vt:lpstr>Цель и задачи работы</vt:lpstr>
      <vt:lpstr>Актуальность проблемы</vt:lpstr>
      <vt:lpstr>Анализ существующих решений</vt:lpstr>
      <vt:lpstr>Математическая модель</vt:lpstr>
      <vt:lpstr>Математическая модель</vt:lpstr>
      <vt:lpstr>Формат данных</vt:lpstr>
      <vt:lpstr>Метод оптимизации плана</vt:lpstr>
      <vt:lpstr>Метод минимального элемента</vt:lpstr>
      <vt:lpstr>Метод потенциалов</vt:lpstr>
      <vt:lpstr>Метод интервалов</vt:lpstr>
      <vt:lpstr>Стоимость до и после оптимизации</vt:lpstr>
      <vt:lpstr>Временные ограничения программы</vt:lpstr>
      <vt:lpstr>Зависимости работы системы</vt:lpstr>
      <vt:lpstr>Зависимости работы системы</vt:lpstr>
      <vt:lpstr>Заключение</vt:lpstr>
      <vt:lpstr>Дальнейшее развитие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оптимизации планирования грузоперевозок в транспортной системе на основе метода потенциалов</dc:title>
  <dc:creator>Всеволод Иванов</dc:creator>
  <cp:lastModifiedBy>Всеволод Иванов</cp:lastModifiedBy>
  <cp:revision>84</cp:revision>
  <dcterms:created xsi:type="dcterms:W3CDTF">2021-12-09T09:21:19Z</dcterms:created>
  <dcterms:modified xsi:type="dcterms:W3CDTF">2022-05-27T22:09:25Z</dcterms:modified>
</cp:coreProperties>
</file>