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82" r:id="rId3"/>
    <p:sldId id="292" r:id="rId4"/>
    <p:sldId id="285" r:id="rId5"/>
    <p:sldId id="286" r:id="rId6"/>
    <p:sldId id="269" r:id="rId7"/>
    <p:sldId id="284" r:id="rId8"/>
    <p:sldId id="268" r:id="rId9"/>
    <p:sldId id="290" r:id="rId10"/>
    <p:sldId id="287" r:id="rId11"/>
    <p:sldId id="289" r:id="rId12"/>
    <p:sldId id="278" r:id="rId13"/>
    <p:sldId id="29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00"/>
    <a:srgbClr val="00FB17"/>
    <a:srgbClr val="113765"/>
    <a:srgbClr val="6181B4"/>
    <a:srgbClr val="063AC4"/>
    <a:srgbClr val="647FB7"/>
    <a:srgbClr val="5981B8"/>
    <a:srgbClr val="B134F1"/>
    <a:srgbClr val="0035FF"/>
    <a:srgbClr val="00F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94631"/>
  </p:normalViewPr>
  <p:slideViewPr>
    <p:cSldViewPr snapToGrid="0" snapToObjects="1">
      <p:cViewPr varScale="1">
        <p:scale>
          <a:sx n="89" d="100"/>
          <a:sy n="89" d="100"/>
        </p:scale>
        <p:origin x="70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A251D-6D52-294B-9551-C2F8054866BB}" type="datetimeFigureOut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97E3E-0AA0-9C4F-AA38-AABAEB26118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7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黄色：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（存储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数值）</a:t>
            </a:r>
            <a:endParaRPr lang="en-US" altLang="zh-CN" dirty="0" smtClean="0"/>
          </a:p>
          <a:p>
            <a:r>
              <a:rPr lang="zh-CN" altLang="en-US" dirty="0" smtClean="0"/>
              <a:t>绿色：运算单元（若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，传输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红色：控制单元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84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黄色：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（存储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数值）</a:t>
            </a:r>
            <a:endParaRPr lang="en-US" altLang="zh-CN" dirty="0" smtClean="0"/>
          </a:p>
          <a:p>
            <a:r>
              <a:rPr lang="zh-CN" altLang="en-US" dirty="0" smtClean="0"/>
              <a:t>绿色：运算单元（若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，传输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红色：控制单元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609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黄色：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（存储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数值）</a:t>
            </a:r>
            <a:endParaRPr lang="en-US" altLang="zh-CN" dirty="0" smtClean="0"/>
          </a:p>
          <a:p>
            <a:r>
              <a:rPr lang="zh-CN" altLang="en-US" dirty="0" smtClean="0"/>
              <a:t>绿色：运算单元（若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，传输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红色：差分单元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761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黄色：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（存储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数值）</a:t>
            </a:r>
            <a:endParaRPr lang="en-US" altLang="zh-CN" dirty="0" smtClean="0"/>
          </a:p>
          <a:p>
            <a:r>
              <a:rPr lang="zh-CN" altLang="en-US" dirty="0" smtClean="0"/>
              <a:t>绿色：运算单元（若</a:t>
            </a:r>
            <a:r>
              <a:rPr lang="en-US" altLang="zh-CN" dirty="0" smtClean="0"/>
              <a:t>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，传输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红色：差分单元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328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438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7E3E-0AA0-9C4F-AA38-AABAEB26118B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35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1948"/>
            <a:ext cx="7772400" cy="1470025"/>
          </a:xfrm>
        </p:spPr>
        <p:txBody>
          <a:bodyPr/>
          <a:lstStyle>
            <a:lvl1pPr algn="ctr">
              <a:defRPr sz="4000" b="1" i="0" smtClean="0">
                <a:solidFill>
                  <a:srgbClr val="1137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42364" y="5515637"/>
            <a:ext cx="2339975" cy="12401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altLang="zh-CN" sz="3600" b="1" dirty="0" err="1">
                <a:solidFill>
                  <a:srgbClr val="B134F1"/>
                </a:solidFill>
                <a:latin typeface="Garamond" pitchFamily="18" charset="0"/>
              </a:rPr>
              <a:t>i</a:t>
            </a:r>
            <a:r>
              <a:rPr lang="en-US" altLang="zh-CN" sz="3600" b="1" dirty="0" err="1">
                <a:solidFill>
                  <a:srgbClr val="FF1200"/>
                </a:solidFill>
                <a:latin typeface="Garamond" pitchFamily="18" charset="0"/>
              </a:rPr>
              <a:t>V</a:t>
            </a:r>
            <a:r>
              <a:rPr lang="en-US" altLang="zh-CN" sz="3600" b="1" dirty="0" err="1">
                <a:solidFill>
                  <a:srgbClr val="00FB17"/>
                </a:solidFill>
                <a:latin typeface="Garamond" pitchFamily="18" charset="0"/>
              </a:rPr>
              <a:t>i</a:t>
            </a:r>
            <a:r>
              <a:rPr lang="en-US" altLang="zh-CN" sz="3600" b="1" dirty="0" err="1">
                <a:solidFill>
                  <a:srgbClr val="0035FF"/>
                </a:solidFill>
                <a:latin typeface="Garamond" pitchFamily="18" charset="0"/>
              </a:rPr>
              <a:t>p</a:t>
            </a:r>
            <a:r>
              <a:rPr lang="en-US" altLang="zh-CN" sz="3600" b="1" dirty="0">
                <a:latin typeface="Garamond" pitchFamily="18" charset="0"/>
              </a:rPr>
              <a:t> Lab</a:t>
            </a:r>
          </a:p>
          <a:p>
            <a:pPr algn="r"/>
            <a:r>
              <a:rPr lang="en-US" altLang="zh-CN" b="1" dirty="0">
                <a:latin typeface="Garamond" panose="02020404030301010803" pitchFamily="18" charset="0"/>
              </a:rPr>
              <a:t>		</a:t>
            </a:r>
            <a:r>
              <a:rPr lang="en-US" altLang="zh-CN" sz="2400" b="1" dirty="0">
                <a:latin typeface="Garamond" panose="02020404030301010803" pitchFamily="18" charset="0"/>
              </a:rPr>
              <a:t>     </a:t>
            </a:r>
            <a:r>
              <a:rPr lang="en-US" altLang="zh-CN" sz="2000" b="1" dirty="0">
                <a:latin typeface="Garamond" pitchFamily="18" charset="0"/>
              </a:rPr>
              <a:t>Tsinghua University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72" y="5615028"/>
            <a:ext cx="1087736" cy="108339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90A7550-CE47-9F40-90BA-7D8CC5FC946B}"/>
              </a:ext>
            </a:extLst>
          </p:cNvPr>
          <p:cNvGrpSpPr/>
          <p:nvPr userDrawn="1"/>
        </p:nvGrpSpPr>
        <p:grpSpPr>
          <a:xfrm>
            <a:off x="0" y="1101009"/>
            <a:ext cx="9144550" cy="72887"/>
            <a:chOff x="0" y="961863"/>
            <a:chExt cx="9144550" cy="72887"/>
          </a:xfrm>
        </p:grpSpPr>
        <p:cxnSp>
          <p:nvCxnSpPr>
            <p:cNvPr id="7" name="直接连接符 7">
              <a:extLst>
                <a:ext uri="{FF2B5EF4-FFF2-40B4-BE49-F238E27FC236}">
                  <a16:creationId xmlns:a16="http://schemas.microsoft.com/office/drawing/2014/main" id="{EACA9052-5978-C147-A55A-4DE60D06E959}"/>
                </a:ext>
              </a:extLst>
            </p:cNvPr>
            <p:cNvCxnSpPr/>
            <p:nvPr userDrawn="1"/>
          </p:nvCxnSpPr>
          <p:spPr>
            <a:xfrm>
              <a:off x="550" y="961863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7">
              <a:extLst>
                <a:ext uri="{FF2B5EF4-FFF2-40B4-BE49-F238E27FC236}">
                  <a16:creationId xmlns:a16="http://schemas.microsoft.com/office/drawing/2014/main" id="{DEC1F52C-4E21-184C-87A2-4B4350DFDE77}"/>
                </a:ext>
              </a:extLst>
            </p:cNvPr>
            <p:cNvCxnSpPr/>
            <p:nvPr userDrawn="1"/>
          </p:nvCxnSpPr>
          <p:spPr>
            <a:xfrm>
              <a:off x="0" y="1034750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8EE0A9-86A5-284C-BD82-33EA3AE4DB12}"/>
              </a:ext>
            </a:extLst>
          </p:cNvPr>
          <p:cNvGrpSpPr/>
          <p:nvPr userDrawn="1"/>
        </p:nvGrpSpPr>
        <p:grpSpPr>
          <a:xfrm>
            <a:off x="0" y="2747726"/>
            <a:ext cx="9144550" cy="72887"/>
            <a:chOff x="0" y="2091749"/>
            <a:chExt cx="9144550" cy="72887"/>
          </a:xfrm>
        </p:grpSpPr>
        <p:cxnSp>
          <p:nvCxnSpPr>
            <p:cNvPr id="10" name="直接连接符 7">
              <a:extLst>
                <a:ext uri="{FF2B5EF4-FFF2-40B4-BE49-F238E27FC236}">
                  <a16:creationId xmlns:a16="http://schemas.microsoft.com/office/drawing/2014/main" id="{4E9C62DD-F872-364E-8BEB-6821657AB081}"/>
                </a:ext>
              </a:extLst>
            </p:cNvPr>
            <p:cNvCxnSpPr/>
            <p:nvPr userDrawn="1"/>
          </p:nvCxnSpPr>
          <p:spPr>
            <a:xfrm>
              <a:off x="550" y="2091749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连接符 7">
              <a:extLst>
                <a:ext uri="{FF2B5EF4-FFF2-40B4-BE49-F238E27FC236}">
                  <a16:creationId xmlns:a16="http://schemas.microsoft.com/office/drawing/2014/main" id="{E3355D66-E0CA-CF47-A4D4-65B7C72C593B}"/>
                </a:ext>
              </a:extLst>
            </p:cNvPr>
            <p:cNvCxnSpPr/>
            <p:nvPr userDrawn="1"/>
          </p:nvCxnSpPr>
          <p:spPr>
            <a:xfrm>
              <a:off x="0" y="2164636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969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50094"/>
            <a:ext cx="6400800" cy="2328159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i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4496" y="5360"/>
            <a:ext cx="8139166" cy="936625"/>
          </a:xfrm>
        </p:spPr>
        <p:txBody>
          <a:bodyPr/>
          <a:lstStyle>
            <a:lvl1pPr algn="just">
              <a:defRPr sz="2800">
                <a:solidFill>
                  <a:srgbClr val="1137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Garamond" panose="02020404030301010803" pitchFamily="18" charset="0"/>
                <a:cs typeface="Calibri" panose="020F0502020204030204" pitchFamily="34" charset="0"/>
              </a:defRPr>
            </a:lvl1pPr>
          </a:lstStyle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latin typeface="Garamond" panose="02020404030301010803" pitchFamily="18" charset="0"/>
                <a:cs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47296" y="6520350"/>
            <a:ext cx="572756" cy="263525"/>
          </a:xfrm>
        </p:spPr>
        <p:txBody>
          <a:bodyPr/>
          <a:lstStyle>
            <a:lvl1pPr>
              <a:defRPr sz="1400">
                <a:latin typeface="Garamond" panose="02020404030301010803" pitchFamily="18" charset="0"/>
                <a:cs typeface="Calibri" panose="020F0502020204030204" pitchFamily="34" charset="0"/>
              </a:defRPr>
            </a:lvl1pPr>
          </a:lstStyle>
          <a:p>
            <a:fld id="{4811EA22-CCAF-6F4B-A4D7-72CB046E8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71438" y="984738"/>
            <a:ext cx="9002224" cy="58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113765"/>
              </a:buClr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>
              <a:buClr>
                <a:srgbClr val="113765"/>
              </a:buClr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2pPr>
            <a:lvl3pPr>
              <a:buClr>
                <a:srgbClr val="113765"/>
              </a:buClr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3pPr>
            <a:lvl4pPr>
              <a:buClr>
                <a:srgbClr val="113765"/>
              </a:buClr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4pPr>
            <a:lvl5pPr>
              <a:buClr>
                <a:srgbClr val="113765"/>
              </a:buCl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38" y="117143"/>
            <a:ext cx="715916" cy="71305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8017731" y="6467447"/>
            <a:ext cx="1126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err="1">
                <a:solidFill>
                  <a:srgbClr val="B134F1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 err="1">
                <a:solidFill>
                  <a:srgbClr val="FF1200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V</a:t>
            </a:r>
            <a:r>
              <a:rPr lang="en-US" altLang="zh-CN" sz="2000" b="1" dirty="0" err="1">
                <a:solidFill>
                  <a:srgbClr val="00FB17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 err="1">
                <a:solidFill>
                  <a:srgbClr val="0035FF"/>
                </a:solidFill>
                <a:latin typeface="Garamond" panose="02020404030301010803" pitchFamily="18" charset="0"/>
                <a:cs typeface="Calibri" panose="020F0502020204030204" pitchFamily="34" charset="0"/>
              </a:rPr>
              <a:t>p</a:t>
            </a:r>
            <a:r>
              <a:rPr lang="en-US" altLang="zh-CN" sz="2000" b="1" dirty="0">
                <a:latin typeface="Garamond" panose="02020404030301010803" pitchFamily="18" charset="0"/>
                <a:cs typeface="Calibri" panose="020F0502020204030204" pitchFamily="34" charset="0"/>
              </a:rPr>
              <a:t> Lab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C1864B-087A-8446-B756-429E84EB7CEE}"/>
              </a:ext>
            </a:extLst>
          </p:cNvPr>
          <p:cNvGrpSpPr/>
          <p:nvPr userDrawn="1"/>
        </p:nvGrpSpPr>
        <p:grpSpPr>
          <a:xfrm>
            <a:off x="0" y="932046"/>
            <a:ext cx="9144550" cy="72887"/>
            <a:chOff x="0" y="961863"/>
            <a:chExt cx="9144550" cy="72887"/>
          </a:xfrm>
        </p:grpSpPr>
        <p:cxnSp>
          <p:nvCxnSpPr>
            <p:cNvPr id="12" name="直接连接符 7">
              <a:extLst>
                <a:ext uri="{FF2B5EF4-FFF2-40B4-BE49-F238E27FC236}">
                  <a16:creationId xmlns:a16="http://schemas.microsoft.com/office/drawing/2014/main" id="{7EF0B4CD-E5F3-DA47-AE58-3703BF9606D4}"/>
                </a:ext>
              </a:extLst>
            </p:cNvPr>
            <p:cNvCxnSpPr/>
            <p:nvPr userDrawn="1"/>
          </p:nvCxnSpPr>
          <p:spPr>
            <a:xfrm>
              <a:off x="550" y="961863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7">
              <a:extLst>
                <a:ext uri="{FF2B5EF4-FFF2-40B4-BE49-F238E27FC236}">
                  <a16:creationId xmlns:a16="http://schemas.microsoft.com/office/drawing/2014/main" id="{BF308904-CC45-AA4D-9963-9EEF0A4061E5}"/>
                </a:ext>
              </a:extLst>
            </p:cNvPr>
            <p:cNvCxnSpPr/>
            <p:nvPr userDrawn="1"/>
          </p:nvCxnSpPr>
          <p:spPr>
            <a:xfrm>
              <a:off x="0" y="1034750"/>
              <a:ext cx="9144000" cy="0"/>
            </a:xfrm>
            <a:prstGeom prst="line">
              <a:avLst/>
            </a:prstGeom>
            <a:ln w="38100">
              <a:solidFill>
                <a:srgbClr val="5981B8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9260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360"/>
            <a:ext cx="8856538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984738"/>
            <a:ext cx="9002224" cy="587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38" y="6520351"/>
            <a:ext cx="1837749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1" smtClean="0">
                <a:solidFill>
                  <a:schemeClr val="tx2"/>
                </a:solidFill>
                <a:latin typeface="+mn-lt"/>
                <a:ea typeface="黑体" pitchFamily="49" charset="-122"/>
              </a:defRPr>
            </a:lvl1pPr>
          </a:lstStyle>
          <a:p>
            <a:fld id="{18C18513-507F-4B5D-A355-DFCCAE870FF2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49865" y="6520351"/>
            <a:ext cx="5255289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1" smtClean="0">
                <a:solidFill>
                  <a:schemeClr val="tx2"/>
                </a:solidFill>
                <a:latin typeface="+mn-lt"/>
                <a:ea typeface="黑体" pitchFamily="49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48730" y="6524346"/>
            <a:ext cx="102493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1" smtClean="0">
                <a:solidFill>
                  <a:schemeClr val="tx2"/>
                </a:solidFill>
                <a:latin typeface="+mn-lt"/>
                <a:ea typeface="黑体" pitchFamily="49" charset="-122"/>
              </a:defRPr>
            </a:lvl1pPr>
          </a:lstStyle>
          <a:p>
            <a:fld id="{4811EA22-CCAF-6F4B-A4D7-72CB046E8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41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FF0000"/>
          </a:solidFill>
          <a:latin typeface="+mn-lt"/>
          <a:ea typeface="黑体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800080"/>
          </a:solidFill>
          <a:latin typeface="Arial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800080"/>
          </a:solidFill>
          <a:latin typeface="Arial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800080"/>
          </a:solidFill>
          <a:latin typeface="Arial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800080"/>
          </a:solidFill>
          <a:latin typeface="Arial" charset="0"/>
          <a:ea typeface="华文新魏" pitchFamily="2" charset="-122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800080"/>
          </a:solidFill>
          <a:latin typeface="Garamond" pitchFamily="18" charset="0"/>
          <a:ea typeface="华文新魏" pitchFamily="2" charset="-122"/>
          <a:cs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800080"/>
          </a:solidFill>
          <a:latin typeface="Garamond" pitchFamily="18" charset="0"/>
          <a:ea typeface="华文新魏" pitchFamily="2" charset="-122"/>
          <a:cs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800080"/>
          </a:solidFill>
          <a:latin typeface="Garamond" pitchFamily="18" charset="0"/>
          <a:ea typeface="华文新魏" pitchFamily="2" charset="-122"/>
          <a:cs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800080"/>
          </a:solidFill>
          <a:latin typeface="Garamond" pitchFamily="18" charset="0"/>
          <a:ea typeface="华文新魏" pitchFamily="2" charset="-122"/>
          <a:cs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kumimoji="1" sz="2600" b="1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kumimoji="1" sz="2400" b="1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–"/>
        <a:defRPr kumimoji="1" sz="2400" b="1"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kumimoji="1" sz="2400" b="1"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kumimoji="1" sz="26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kumimoji="1" sz="26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kumimoji="1" sz="26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80"/>
        </a:buClr>
        <a:buChar char="»"/>
        <a:defRPr kumimoji="1" sz="26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BB38C-DFEC-F44F-AC63-1F55F566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85817"/>
            <a:ext cx="7772400" cy="1470025"/>
          </a:xfrm>
        </p:spPr>
        <p:txBody>
          <a:bodyPr/>
          <a:lstStyle/>
          <a:p>
            <a:r>
              <a:rPr kumimoji="1" lang="en-US" altLang="zh-CN" dirty="0" smtClean="0"/>
              <a:t>Fully-differential </a:t>
            </a:r>
            <a:r>
              <a:rPr kumimoji="1" lang="en-US" altLang="zh-CN" smtClean="0"/>
              <a:t>OTA Design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lang="en-US" altLang="zh-CN" sz="2800" dirty="0"/>
              <a:t>B</a:t>
            </a:r>
            <a:r>
              <a:rPr lang="en-US" altLang="zh-CN" sz="2800" dirty="0" smtClean="0"/>
              <a:t>ased on telescopic structu</a:t>
            </a:r>
            <a:r>
              <a:rPr lang="en-US" altLang="zh-CN" sz="2800" dirty="0"/>
              <a:t>re</a:t>
            </a:r>
            <a:endParaRPr kumimoji="1" lang="zh-CN" altLang="en-US" sz="2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63CF5-3CFA-C84F-AB97-E133F3A89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樊子辰  刘居正  谭淞耀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829577" y="5578253"/>
            <a:ext cx="4314423" cy="12797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6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DC simulation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9" y="1091244"/>
            <a:ext cx="7495503" cy="5621628"/>
          </a:xfrm>
        </p:spPr>
      </p:pic>
    </p:spTree>
    <p:extLst>
      <p:ext uri="{BB962C8B-B14F-4D97-AF65-F5344CB8AC3E}">
        <p14:creationId xmlns:p14="http://schemas.microsoft.com/office/powerpoint/2010/main" val="23498741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 simulation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96" y="1180734"/>
            <a:ext cx="7272270" cy="5454203"/>
          </a:xfrm>
        </p:spPr>
      </p:pic>
      <p:sp>
        <p:nvSpPr>
          <p:cNvPr id="6" name="矩形 5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329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Noise</a:t>
            </a:r>
            <a:r>
              <a:rPr lang="en-US" altLang="zh-CN" dirty="0" smtClean="0"/>
              <a:t> Simulation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3" y="1142760"/>
            <a:ext cx="7358129" cy="551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7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dissipation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255" y="1825923"/>
            <a:ext cx="5110733" cy="2153649"/>
          </a:xfrm>
        </p:spPr>
      </p:pic>
      <p:sp>
        <p:nvSpPr>
          <p:cNvPr id="6" name="矩形 5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089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Circuit Structure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" y="6520351"/>
            <a:ext cx="9125224" cy="3376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04772" y="1970342"/>
            <a:ext cx="6096851" cy="4629796"/>
            <a:chOff x="1450445" y="1680772"/>
            <a:chExt cx="6096851" cy="4629796"/>
          </a:xfrm>
        </p:grpSpPr>
        <p:sp>
          <p:nvSpPr>
            <p:cNvPr id="5" name="矩形 4"/>
            <p:cNvSpPr/>
            <p:nvPr/>
          </p:nvSpPr>
          <p:spPr bwMode="auto">
            <a:xfrm>
              <a:off x="1450445" y="1680772"/>
              <a:ext cx="6096851" cy="4629796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80"/>
                </a:buClr>
                <a:buSzTx/>
                <a:buFont typeface="Wingdings" pitchFamily="2" charset="2"/>
                <a:buChar char="F"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445" y="1680772"/>
              <a:ext cx="6096851" cy="4629796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214620" y="1403797"/>
            <a:ext cx="197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Telescopic</a:t>
            </a:r>
            <a:r>
              <a:rPr lang="zh-CN" altLang="en-US" dirty="0" smtClean="0"/>
              <a:t>结构：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43954" y="2047616"/>
            <a:ext cx="4954637" cy="1764531"/>
          </a:xfrm>
          <a:prstGeom prst="rect">
            <a:avLst/>
          </a:prstGeom>
          <a:noFill/>
          <a:ln w="57150">
            <a:solidFill>
              <a:srgbClr val="FF12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68192" y="5602310"/>
            <a:ext cx="4340180" cy="843917"/>
          </a:xfrm>
          <a:prstGeom prst="rect">
            <a:avLst/>
          </a:prstGeom>
          <a:noFill/>
          <a:ln w="57150">
            <a:solidFill>
              <a:srgbClr val="FF12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919730" y="4500531"/>
            <a:ext cx="1056067" cy="991463"/>
          </a:xfrm>
          <a:prstGeom prst="rect">
            <a:avLst/>
          </a:prstGeom>
          <a:noFill/>
          <a:ln w="57150">
            <a:solidFill>
              <a:srgbClr val="FF12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52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4" grpId="1" animBg="1"/>
      <p:bldP spid="12" grpId="0" animBg="1"/>
      <p:bldP spid="12" grpId="1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Circuit Structure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" y="6520351"/>
            <a:ext cx="9125224" cy="3376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495" y="2431005"/>
            <a:ext cx="2733675" cy="2600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71438" y="984738"/>
                <a:ext cx="9002224" cy="58732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b="0" i="1">
                        <a:latin typeface="Cambria Math" panose="02040503050406030204" pitchFamily="18" charset="0"/>
                      </a:rPr>
                      <m:t>共模</m:t>
                    </m:r>
                  </m:oMath>
                </a14:m>
                <a:r>
                  <a:rPr lang="zh-CN" altLang="en-US" b="0" dirty="0" smtClean="0"/>
                  <a:t>反馈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14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8" y="984738"/>
                <a:ext cx="9002224" cy="5873262"/>
              </a:xfrm>
              <a:blipFill>
                <a:blip r:embed="rId4"/>
                <a:stretch>
                  <a:fillRect l="-949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5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参数设定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𝑜𝑢𝑡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𝑠𝑡𝑒𝑝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由此公式，首先确定动态误差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b="0" dirty="0" smtClean="0"/>
                  <a:t>，要求为</a:t>
                </a:r>
                <a:r>
                  <a:rPr lang="en-US" altLang="zh-CN" b="0" dirty="0" smtClean="0"/>
                  <a:t>0.05%</a:t>
                </a:r>
              </a:p>
              <a:p>
                <a:r>
                  <a:rPr lang="zh-CN" altLang="en-US" b="0" dirty="0" smtClean="0"/>
                  <a:t>设定</a:t>
                </a:r>
                <a:r>
                  <a:rPr lang="en-US" altLang="zh-CN" b="0" dirty="0" smtClean="0"/>
                  <a:t>t=10ns</a:t>
                </a:r>
                <a:r>
                  <a:rPr lang="zh-CN" altLang="en-US" b="0" dirty="0" smtClean="0"/>
                  <a:t>→</a:t>
                </a:r>
                <a:r>
                  <a:rPr lang="en-US" altLang="zh-CN" b="0" dirty="0" smtClean="0"/>
                  <a:t>τ=1.31ns=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→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baseline="-250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b="0" dirty="0" smtClean="0"/>
                  <a:t>=760Mrad/s</a:t>
                </a:r>
                <a:r>
                  <a:rPr lang="zh-CN" altLang="en-US" b="0" dirty="0" smtClean="0"/>
                  <a:t>→</a:t>
                </a:r>
                <a:r>
                  <a:rPr lang="en-US" altLang="zh-CN" b="0" dirty="0" smtClean="0"/>
                  <a:t>f</a:t>
                </a:r>
                <a:r>
                  <a:rPr lang="en-US" altLang="zh-CN" b="0" baseline="-25000" dirty="0" smtClean="0"/>
                  <a:t>c</a:t>
                </a:r>
                <a:r>
                  <a:rPr lang="en-US" altLang="zh-CN" b="0" dirty="0" smtClean="0"/>
                  <a:t>=120.97MHz</a:t>
                </a:r>
              </a:p>
              <a:p>
                <a:r>
                  <a:rPr lang="zh-CN" altLang="en-US" b="0" dirty="0" smtClean="0"/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den>
                    </m:f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b="0" dirty="0" smtClean="0"/>
                  <a:t>3.375pf</a:t>
                </a:r>
              </a:p>
              <a:p>
                <a:r>
                  <a:rPr lang="zh-CN" altLang="en-US" b="0" dirty="0" smtClean="0"/>
                  <a:t>其中</a:t>
                </a:r>
                <a:r>
                  <a:rPr lang="en-US" altLang="zh-CN" b="0" dirty="0" smtClean="0"/>
                  <a:t>β</a:t>
                </a:r>
                <a:r>
                  <a:rPr lang="zh-CN" altLang="en-US" b="0" dirty="0" smtClean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gg</m:t>
                    </m:r>
                  </m:oMath>
                </a14:m>
                <a:r>
                  <a:rPr lang="en-US" altLang="zh-CN" b="0" baseline="-25000" dirty="0" smtClean="0"/>
                  <a:t>1</a:t>
                </a:r>
                <a:r>
                  <a:rPr lang="en-US" altLang="zh-CN" b="0" dirty="0" smtClean="0"/>
                  <a:t>=400pf</a:t>
                </a:r>
                <a:r>
                  <a:rPr lang="zh-CN" altLang="en-US" b="0" dirty="0" smtClean="0"/>
                  <a:t>，</a:t>
                </a:r>
                <a:r>
                  <a:rPr lang="en-US" altLang="zh-CN" b="0" dirty="0" err="1" smtClean="0"/>
                  <a:t>C</a:t>
                </a:r>
                <a:r>
                  <a:rPr lang="en-US" altLang="zh-CN" b="0" baseline="-25000" dirty="0" err="1" smtClean="0"/>
                  <a:t>f</a:t>
                </a:r>
                <a:r>
                  <a:rPr lang="en-US" altLang="zh-CN" b="0" dirty="0" smtClean="0"/>
                  <a:t>=0.5C</a:t>
                </a:r>
                <a:r>
                  <a:rPr lang="en-US" altLang="zh-CN" b="0" baseline="-25000" dirty="0" smtClean="0"/>
                  <a:t>S</a:t>
                </a:r>
                <a:r>
                  <a:rPr lang="en-US" altLang="zh-CN" b="0" dirty="0" smtClean="0"/>
                  <a:t>=2pf</a:t>
                </a:r>
              </a:p>
              <a:p>
                <a:r>
                  <a:rPr lang="en-US" altLang="zh-CN" b="0" baseline="-25000" dirty="0" smtClean="0"/>
                  <a:t> </a:t>
                </a:r>
                <a:r>
                  <a:rPr lang="zh-CN" altLang="en-US" b="0" dirty="0" smtClean="0"/>
                  <a:t>算出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/>
                  <a:t>0.3125</a:t>
                </a:r>
              </a:p>
              <a:p>
                <a:r>
                  <a:rPr lang="zh-CN" altLang="en-US" b="0" dirty="0"/>
                  <a:t>确定</a:t>
                </a:r>
                <a:r>
                  <a:rPr lang="zh-CN" altLang="en-US" b="0" dirty="0" smtClean="0"/>
                  <a:t>出</a:t>
                </a:r>
                <a:r>
                  <a:rPr lang="en-US" altLang="zh-CN" b="0" dirty="0" smtClean="0"/>
                  <a:t>G</a:t>
                </a:r>
                <a:r>
                  <a:rPr lang="en-US" altLang="zh-CN" b="0" baseline="-25000" dirty="0" smtClean="0"/>
                  <a:t>m</a:t>
                </a:r>
                <a:r>
                  <a:rPr lang="en-US" altLang="zh-CN" b="0" dirty="0" smtClean="0"/>
                  <a:t>=8.208mS=g</a:t>
                </a:r>
                <a:r>
                  <a:rPr lang="en-US" altLang="zh-CN" b="0" baseline="-25000" dirty="0" smtClean="0"/>
                  <a:t>m1</a:t>
                </a:r>
              </a:p>
              <a:p>
                <a:r>
                  <a:rPr lang="zh-CN" altLang="en-US" b="0" dirty="0" smtClean="0"/>
                  <a:t>设定</a:t>
                </a:r>
                <a:r>
                  <a:rPr lang="en-US" altLang="zh-CN" b="0" dirty="0" smtClean="0"/>
                  <a:t>g</a:t>
                </a:r>
                <a:r>
                  <a:rPr lang="en-US" altLang="zh-CN" b="0" baseline="-25000" dirty="0" smtClean="0"/>
                  <a:t>m</a:t>
                </a:r>
                <a:r>
                  <a:rPr lang="en-US" altLang="zh-CN" b="0" dirty="0" smtClean="0"/>
                  <a:t>/I</a:t>
                </a:r>
                <a:r>
                  <a:rPr lang="en-US" altLang="zh-CN" b="0" baseline="-25000" dirty="0" smtClean="0"/>
                  <a:t>D</a:t>
                </a:r>
                <a:r>
                  <a:rPr lang="en-US" altLang="zh-CN" b="0" dirty="0" smtClean="0"/>
                  <a:t>=10,</a:t>
                </a:r>
                <a:r>
                  <a:rPr lang="zh-CN" altLang="en-US" b="0" dirty="0" smtClean="0"/>
                  <a:t>则</a:t>
                </a:r>
                <a:r>
                  <a:rPr lang="en-US" altLang="zh-CN" b="0" dirty="0" smtClean="0"/>
                  <a:t>I</a:t>
                </a:r>
                <a:r>
                  <a:rPr lang="en-US" altLang="zh-CN" b="0" baseline="-25000" dirty="0" smtClean="0"/>
                  <a:t>D</a:t>
                </a:r>
                <a:r>
                  <a:rPr lang="en-US" altLang="zh-CN" b="0" dirty="0" smtClean="0"/>
                  <a:t>=0.82mA</a:t>
                </a:r>
                <a:endParaRPr lang="en-US" altLang="zh-CN" b="0" baseline="-25000" dirty="0" smtClean="0"/>
              </a:p>
              <a:p>
                <a:endParaRPr lang="en-US" altLang="zh-CN" b="0" dirty="0" smtClean="0"/>
              </a:p>
              <a:p>
                <a:endParaRPr lang="en-US" altLang="zh-CN" b="0" dirty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1" y="6520351"/>
            <a:ext cx="9125224" cy="3376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20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参数设定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/>
                  <a:t>之后由静态误差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𝑇𝑜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&lt;0.1%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得出</m:t>
                    </m:r>
                  </m:oMath>
                </a14:m>
                <a:r>
                  <a:rPr lang="en-US" altLang="zh-CN" b="0" dirty="0" smtClean="0"/>
                  <a:t>T</a:t>
                </a:r>
                <a:r>
                  <a:rPr lang="en-US" altLang="zh-CN" b="0" baseline="-25000" dirty="0" smtClean="0"/>
                  <a:t>0</a:t>
                </a:r>
                <a:r>
                  <a:rPr lang="en-US" altLang="zh-CN" b="0" dirty="0" smtClean="0"/>
                  <a:t>&gt;1000,</a:t>
                </a:r>
                <a:r>
                  <a:rPr lang="zh-CN" altLang="en-US" b="0" dirty="0" smtClean="0"/>
                  <a:t>以最低标准</a:t>
                </a:r>
                <a:r>
                  <a:rPr lang="en-US" altLang="zh-CN" b="0" dirty="0" smtClean="0"/>
                  <a:t>1000</a:t>
                </a:r>
                <a:r>
                  <a:rPr lang="zh-CN" altLang="en-US" b="0" dirty="0" smtClean="0"/>
                  <a:t>设计</a:t>
                </a:r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zh-CN" alt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b="0" i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1,2</m:t>
                    </m:r>
                    <m:d>
                      <m:dPr>
                        <m:ctrlPr>
                          <a:rPr lang="zh-CN" alt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CN" b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zh-CN" b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b="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zh-CN" altLang="en-US" b="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b="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b="0" i="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 smtClean="0"/>
                  <a:t>3200</a:t>
                </a:r>
              </a:p>
              <a:p>
                <a:r>
                  <a:rPr lang="zh-CN" altLang="en-US" b="0" dirty="0"/>
                  <a:t>→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根据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gmr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选取</m:t>
                    </m:r>
                  </m:oMath>
                </a14:m>
                <a:r>
                  <a:rPr lang="en-US" altLang="zh-CN" b="0" dirty="0" err="1" smtClean="0"/>
                  <a:t>pmos</a:t>
                </a:r>
                <a:r>
                  <a:rPr lang="en-US" altLang="zh-CN" b="0" dirty="0" smtClean="0"/>
                  <a:t> L=0.85um,nmos L=0.65um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1" y="6520351"/>
            <a:ext cx="9125224" cy="337649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5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-V</a:t>
            </a:r>
            <a:r>
              <a:rPr lang="en-US" altLang="zh-CN" baseline="-25000" dirty="0" smtClean="0"/>
              <a:t>ds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的关系：</a:t>
            </a:r>
            <a:r>
              <a:rPr lang="en-US" altLang="zh-CN" dirty="0" err="1" smtClean="0"/>
              <a:t>nmos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74"/>
            <a:ext cx="9144000" cy="49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50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-V</a:t>
            </a:r>
            <a:r>
              <a:rPr lang="en-US" altLang="zh-CN" baseline="-25000" dirty="0" smtClean="0"/>
              <a:t>ds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的关系：</a:t>
            </a:r>
            <a:r>
              <a:rPr lang="en-US" altLang="zh-CN" dirty="0" err="1" smtClean="0"/>
              <a:t>pmos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309"/>
            <a:ext cx="9144000" cy="48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8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baseline="-25000" dirty="0" smtClean="0"/>
              <a:t>d</a:t>
            </a:r>
            <a:r>
              <a:rPr lang="en-US" altLang="zh-CN" dirty="0" smtClean="0"/>
              <a:t>/W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3E15-E311-42AC-B560-28518D79A31C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71438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根据该表格，可以得到所需要的</a:t>
            </a:r>
            <a:r>
              <a:rPr kumimoji="1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nmos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W = 156um</a:t>
            </a:r>
            <a:r>
              <a: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， </a:t>
            </a:r>
            <a:r>
              <a:rPr kumimoji="1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Pmos</a:t>
            </a: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W</a:t>
            </a:r>
            <a:r>
              <a:rPr kumimoji="1" lang="en-US" altLang="zh-CN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Gulim" pitchFamily="34" charset="-127"/>
                <a:cs typeface="Times New Roman" pitchFamily="18" charset="0"/>
              </a:rPr>
              <a:t> = 163um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60" y="1092957"/>
            <a:ext cx="5391902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70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32801" y="6178569"/>
            <a:ext cx="9072562" cy="6310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itchFamily="2" charset="2"/>
              <a:buChar char="F"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 simulation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DF2AF-99E5-4DBF-A843-8A2665CB696B}" type="datetime1">
              <a:rPr kumimoji="1" lang="zh-CN" altLang="en-US" smtClean="0"/>
              <a:t>2018/7/1</a:t>
            </a:fld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EA22-CCAF-6F4B-A4D7-72CB046E8350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3" y="1184857"/>
            <a:ext cx="7564190" cy="5673143"/>
          </a:xfrm>
        </p:spPr>
      </p:pic>
    </p:spTree>
    <p:extLst>
      <p:ext uri="{BB962C8B-B14F-4D97-AF65-F5344CB8AC3E}">
        <p14:creationId xmlns:p14="http://schemas.microsoft.com/office/powerpoint/2010/main" val="21083137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20106_tsinghuaEE_simple2_黑体_Arial_redtitle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20090508_tsinghuaEE_simple">
      <a:majorFont>
        <a:latin typeface=""/>
        <a:ea typeface=""/>
        <a:cs typeface=""/>
      </a:majorFont>
      <a:minorFont>
        <a:latin typeface="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F"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F"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Gulim" pitchFamily="34" charset="-127"/>
            <a:cs typeface="Times New Roman" pitchFamily="18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5" id="{074422C7-62FB-7E47-B0EC-3BE77F0138E1}" vid="{537BF0B8-BDBE-3243-B3CE-477987DF728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aDobeS2</Template>
  <TotalTime>1183</TotalTime>
  <Words>249</Words>
  <Application>Microsoft Office PowerPoint</Application>
  <PresentationFormat>全屏显示(4:3)</PresentationFormat>
  <Paragraphs>75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Gulim</vt:lpstr>
      <vt:lpstr>DengXian</vt:lpstr>
      <vt:lpstr>黑体</vt:lpstr>
      <vt:lpstr>华文新魏</vt:lpstr>
      <vt:lpstr>楷体_GB2312</vt:lpstr>
      <vt:lpstr>宋体</vt:lpstr>
      <vt:lpstr>Microsoft YaHei</vt:lpstr>
      <vt:lpstr>Arial</vt:lpstr>
      <vt:lpstr>Calibri</vt:lpstr>
      <vt:lpstr>Cambria Math</vt:lpstr>
      <vt:lpstr>Garamond</vt:lpstr>
      <vt:lpstr>Times New Roman</vt:lpstr>
      <vt:lpstr>Wingdings</vt:lpstr>
      <vt:lpstr>20120106_tsinghuaEE_simple2_黑体_Arial_redtitle</vt:lpstr>
      <vt:lpstr>Fully-differential OTA Design Based on telescopic structure</vt:lpstr>
      <vt:lpstr>Circuit Structure</vt:lpstr>
      <vt:lpstr>Circuit Structure</vt:lpstr>
      <vt:lpstr>参数设定</vt:lpstr>
      <vt:lpstr>参数设定</vt:lpstr>
      <vt:lpstr>Gmr0-Vds与L的关系：nmos</vt:lpstr>
      <vt:lpstr>Gmr0-Vds与L的关系：pmos</vt:lpstr>
      <vt:lpstr>Id/W与L的关系</vt:lpstr>
      <vt:lpstr>AC simulation</vt:lpstr>
      <vt:lpstr>DC simulation</vt:lpstr>
      <vt:lpstr>Tran simulation</vt:lpstr>
      <vt:lpstr>Noise Simulation</vt:lpstr>
      <vt:lpstr>Power dissipation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S2</dc:title>
  <dc:creator>Jia Kaige</dc:creator>
  <cp:lastModifiedBy>Fan Zichen</cp:lastModifiedBy>
  <cp:revision>86</cp:revision>
  <dcterms:created xsi:type="dcterms:W3CDTF">2018-05-11T03:08:45Z</dcterms:created>
  <dcterms:modified xsi:type="dcterms:W3CDTF">2018-06-30T22:52:54Z</dcterms:modified>
</cp:coreProperties>
</file>