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3" r:id="rId2"/>
  </p:sldMasterIdLst>
  <p:notesMasterIdLst>
    <p:notesMasterId r:id="rId40"/>
  </p:notesMasterIdLst>
  <p:sldIdLst>
    <p:sldId id="257" r:id="rId3"/>
    <p:sldId id="307" r:id="rId4"/>
    <p:sldId id="308" r:id="rId5"/>
    <p:sldId id="328" r:id="rId6"/>
    <p:sldId id="329" r:id="rId7"/>
    <p:sldId id="330" r:id="rId8"/>
    <p:sldId id="331" r:id="rId9"/>
    <p:sldId id="332" r:id="rId10"/>
    <p:sldId id="333" r:id="rId11"/>
    <p:sldId id="336" r:id="rId12"/>
    <p:sldId id="339" r:id="rId13"/>
    <p:sldId id="340" r:id="rId14"/>
    <p:sldId id="338" r:id="rId15"/>
    <p:sldId id="342" r:id="rId16"/>
    <p:sldId id="343" r:id="rId17"/>
    <p:sldId id="345" r:id="rId18"/>
    <p:sldId id="348" r:id="rId19"/>
    <p:sldId id="346" r:id="rId20"/>
    <p:sldId id="350" r:id="rId21"/>
    <p:sldId id="349" r:id="rId22"/>
    <p:sldId id="351" r:id="rId23"/>
    <p:sldId id="353" r:id="rId24"/>
    <p:sldId id="356" r:id="rId25"/>
    <p:sldId id="358" r:id="rId26"/>
    <p:sldId id="357" r:id="rId27"/>
    <p:sldId id="361" r:id="rId28"/>
    <p:sldId id="362" r:id="rId29"/>
    <p:sldId id="363" r:id="rId30"/>
    <p:sldId id="364" r:id="rId31"/>
    <p:sldId id="365" r:id="rId32"/>
    <p:sldId id="366" r:id="rId33"/>
    <p:sldId id="370" r:id="rId34"/>
    <p:sldId id="371" r:id="rId35"/>
    <p:sldId id="373" r:id="rId36"/>
    <p:sldId id="374" r:id="rId37"/>
    <p:sldId id="372" r:id="rId38"/>
    <p:sldId id="375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E00"/>
    <a:srgbClr val="0039FF"/>
    <a:srgbClr val="00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F5D90-CD4A-E546-85D0-95ED7513A2C1}" type="datetimeFigureOut">
              <a:rPr lang="en-US" smtClean="0"/>
              <a:t>2/22/22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741F0-6CE8-AD42-8A64-BC080B12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75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942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25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65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635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213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2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53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265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181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936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156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2924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8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59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3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13A73-FEC4-40AA-9ABF-21E96CF6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Fair Clustering</a:t>
            </a:r>
          </a:p>
        </p:txBody>
      </p:sp>
    </p:spTree>
    <p:extLst>
      <p:ext uri="{BB962C8B-B14F-4D97-AF65-F5344CB8AC3E}">
        <p14:creationId xmlns:p14="http://schemas.microsoft.com/office/powerpoint/2010/main" val="1313865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Clustering: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1097277" y="1845734"/>
            <a:ext cx="10614559" cy="441728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Clustering (</a:t>
            </a:r>
            <a:r>
              <a:rPr lang="en-US" sz="2400" b="1" dirty="0">
                <a:solidFill>
                  <a:srgbClr val="0039FF"/>
                </a:solidFill>
              </a:rPr>
              <a:t>ML + Data Analysis</a:t>
            </a:r>
            <a:r>
              <a:rPr lang="en-US" sz="2400" dirty="0"/>
              <a:t>)</a:t>
            </a:r>
          </a:p>
          <a:p>
            <a:pPr marL="201168" lvl="1" indent="0">
              <a:buNone/>
            </a:pPr>
            <a:r>
              <a:rPr lang="en-US" sz="2200" dirty="0"/>
              <a:t>Explore the data, Reveal existing structure, group similar points to one another, </a:t>
            </a:r>
            <a:r>
              <a:rPr lang="en-US" sz="2200" dirty="0" err="1"/>
              <a:t>etc</a:t>
            </a:r>
            <a:r>
              <a:rPr lang="en-US" sz="2200" dirty="0"/>
              <a:t>  </a:t>
            </a:r>
          </a:p>
          <a:p>
            <a:pPr marL="201168" lvl="1" indent="0">
              <a:buNone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Clustering (</a:t>
            </a:r>
            <a:r>
              <a:rPr lang="en-US" sz="2400" b="1" dirty="0">
                <a:solidFill>
                  <a:srgbClr val="0039FF"/>
                </a:solidFill>
              </a:rPr>
              <a:t>Operations Research</a:t>
            </a:r>
            <a:r>
              <a:rPr lang="en-US" sz="2400" dirty="0"/>
              <a:t>) ‘</a:t>
            </a:r>
          </a:p>
          <a:p>
            <a:pPr marL="201168" lvl="1" indent="0">
              <a:buNone/>
            </a:pPr>
            <a:r>
              <a:rPr lang="en-US" sz="2200" dirty="0"/>
              <a:t>Allocating a collection of facilities or fire stations for a collection of users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9E4EDF-E06A-6C4B-8BD4-D0D8003FB95A}"/>
              </a:ext>
            </a:extLst>
          </p:cNvPr>
          <p:cNvGrpSpPr/>
          <p:nvPr/>
        </p:nvGrpSpPr>
        <p:grpSpPr>
          <a:xfrm>
            <a:off x="1097277" y="5075193"/>
            <a:ext cx="3617810" cy="913289"/>
            <a:chOff x="2219319" y="3516613"/>
            <a:chExt cx="6381109" cy="161086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9DB32E-F430-2D43-B9E3-974B5E9CE10B}"/>
                </a:ext>
              </a:extLst>
            </p:cNvPr>
            <p:cNvSpPr/>
            <p:nvPr/>
          </p:nvSpPr>
          <p:spPr>
            <a:xfrm flipH="1">
              <a:off x="7336403" y="3516613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1A5FDD4-CE10-BC4D-A98B-840609A130A2}"/>
                </a:ext>
              </a:extLst>
            </p:cNvPr>
            <p:cNvSpPr/>
            <p:nvPr/>
          </p:nvSpPr>
          <p:spPr>
            <a:xfrm flipH="1">
              <a:off x="3069578" y="4294677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C009A4-6E4D-C244-B8E6-623E19137D8D}"/>
                </a:ext>
              </a:extLst>
            </p:cNvPr>
            <p:cNvSpPr/>
            <p:nvPr/>
          </p:nvSpPr>
          <p:spPr>
            <a:xfrm flipH="1">
              <a:off x="2219319" y="3938957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267AF19-AF05-8546-B3D6-CA6DC17F819C}"/>
                </a:ext>
              </a:extLst>
            </p:cNvPr>
            <p:cNvSpPr/>
            <p:nvPr/>
          </p:nvSpPr>
          <p:spPr>
            <a:xfrm flipH="1">
              <a:off x="3648767" y="3985540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795799C-C37C-7E44-B6BC-73B33CAAAC9C}"/>
                </a:ext>
              </a:extLst>
            </p:cNvPr>
            <p:cNvSpPr/>
            <p:nvPr/>
          </p:nvSpPr>
          <p:spPr>
            <a:xfrm flipH="1">
              <a:off x="3069578" y="3567464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5477DC3-B525-0944-937B-216CDBC00E69}"/>
                </a:ext>
              </a:extLst>
            </p:cNvPr>
            <p:cNvSpPr/>
            <p:nvPr/>
          </p:nvSpPr>
          <p:spPr>
            <a:xfrm flipH="1">
              <a:off x="3175164" y="4916304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F3597DD-6265-BB4E-A5A6-F7169C3626D0}"/>
                </a:ext>
              </a:extLst>
            </p:cNvPr>
            <p:cNvSpPr/>
            <p:nvPr/>
          </p:nvSpPr>
          <p:spPr>
            <a:xfrm flipH="1">
              <a:off x="2324905" y="4827980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7FAF538-6256-244B-9E95-6B0B07287C8C}"/>
                </a:ext>
              </a:extLst>
            </p:cNvPr>
            <p:cNvSpPr/>
            <p:nvPr/>
          </p:nvSpPr>
          <p:spPr>
            <a:xfrm flipH="1">
              <a:off x="6591730" y="3727785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0F93635-70E8-C54A-8ABF-9B488F10AF0E}"/>
                </a:ext>
              </a:extLst>
            </p:cNvPr>
            <p:cNvSpPr/>
            <p:nvPr/>
          </p:nvSpPr>
          <p:spPr>
            <a:xfrm flipH="1">
              <a:off x="8014303" y="4114973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D1B6F7-F8A9-6D49-A36A-C4D95E64ABE8}"/>
                </a:ext>
              </a:extLst>
            </p:cNvPr>
            <p:cNvSpPr/>
            <p:nvPr/>
          </p:nvSpPr>
          <p:spPr>
            <a:xfrm flipH="1">
              <a:off x="8389256" y="3673050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28B3C4A-6C8A-0046-941C-223FC5A1B4C5}"/>
                </a:ext>
              </a:extLst>
            </p:cNvPr>
            <p:cNvSpPr/>
            <p:nvPr/>
          </p:nvSpPr>
          <p:spPr>
            <a:xfrm flipH="1">
              <a:off x="7349404" y="4400263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97DBBA5-33F1-DD46-BD1A-CE738061B928}"/>
                </a:ext>
              </a:extLst>
            </p:cNvPr>
            <p:cNvSpPr/>
            <p:nvPr/>
          </p:nvSpPr>
          <p:spPr>
            <a:xfrm flipH="1">
              <a:off x="6816508" y="4141230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C48B45-EF91-6042-927A-68E9BF4E4FF5}"/>
                  </a:ext>
                </a:extLst>
              </p:cNvPr>
              <p:cNvSpPr txBox="1"/>
              <p:nvPr/>
            </p:nvSpPr>
            <p:spPr>
              <a:xfrm>
                <a:off x="5286593" y="5095998"/>
                <a:ext cx="27632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clustering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=2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C48B45-EF91-6042-927A-68E9BF4E4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593" y="5095998"/>
                <a:ext cx="2763246" cy="646331"/>
              </a:xfrm>
              <a:prstGeom prst="rect">
                <a:avLst/>
              </a:prstGeom>
              <a:blipFill>
                <a:blip r:embed="rId2"/>
                <a:stretch>
                  <a:fillRect l="-1826"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18">
            <a:extLst>
              <a:ext uri="{FF2B5EF4-FFF2-40B4-BE49-F238E27FC236}">
                <a16:creationId xmlns:a16="http://schemas.microsoft.com/office/drawing/2014/main" id="{7BEAC87A-8A53-0B49-A1B6-C00BC77C2740}"/>
              </a:ext>
            </a:extLst>
          </p:cNvPr>
          <p:cNvSpPr/>
          <p:nvPr/>
        </p:nvSpPr>
        <p:spPr>
          <a:xfrm>
            <a:off x="5545457" y="5411811"/>
            <a:ext cx="1498666" cy="3287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2B039A0-6045-2E42-8048-E85AD97E8C89}"/>
              </a:ext>
            </a:extLst>
          </p:cNvPr>
          <p:cNvGrpSpPr/>
          <p:nvPr/>
        </p:nvGrpSpPr>
        <p:grpSpPr>
          <a:xfrm>
            <a:off x="7814743" y="5059676"/>
            <a:ext cx="3617810" cy="913289"/>
            <a:chOff x="2219319" y="3516613"/>
            <a:chExt cx="6381109" cy="1610863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B3EBA70-5BAC-8143-A267-890094C71FA3}"/>
                </a:ext>
              </a:extLst>
            </p:cNvPr>
            <p:cNvSpPr/>
            <p:nvPr/>
          </p:nvSpPr>
          <p:spPr>
            <a:xfrm flipH="1">
              <a:off x="7336403" y="3516613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D978D81-85B5-CB48-8F33-8CA44FC70ADC}"/>
                </a:ext>
              </a:extLst>
            </p:cNvPr>
            <p:cNvSpPr/>
            <p:nvPr/>
          </p:nvSpPr>
          <p:spPr>
            <a:xfrm flipH="1">
              <a:off x="3069578" y="4294677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B6C5645-5BBE-C241-97B2-98C5863919D4}"/>
                </a:ext>
              </a:extLst>
            </p:cNvPr>
            <p:cNvSpPr/>
            <p:nvPr/>
          </p:nvSpPr>
          <p:spPr>
            <a:xfrm flipH="1">
              <a:off x="2219319" y="3938957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6173F1C-737C-2040-B89B-7E6CFB396281}"/>
                </a:ext>
              </a:extLst>
            </p:cNvPr>
            <p:cNvSpPr/>
            <p:nvPr/>
          </p:nvSpPr>
          <p:spPr>
            <a:xfrm flipH="1">
              <a:off x="3648767" y="3985540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B110043-E76E-3F4A-B688-CE8A7DF6BE3A}"/>
                </a:ext>
              </a:extLst>
            </p:cNvPr>
            <p:cNvSpPr/>
            <p:nvPr/>
          </p:nvSpPr>
          <p:spPr>
            <a:xfrm flipH="1">
              <a:off x="3069578" y="3567464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391C7F6-53A2-9042-A04F-78A99A18F83C}"/>
                </a:ext>
              </a:extLst>
            </p:cNvPr>
            <p:cNvSpPr/>
            <p:nvPr/>
          </p:nvSpPr>
          <p:spPr>
            <a:xfrm flipH="1">
              <a:off x="3175164" y="4916304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B956D12-B1DA-C94E-AB86-1FB1F0B309CD}"/>
                </a:ext>
              </a:extLst>
            </p:cNvPr>
            <p:cNvSpPr/>
            <p:nvPr/>
          </p:nvSpPr>
          <p:spPr>
            <a:xfrm flipH="1">
              <a:off x="2324905" y="4827980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EA0CB40-9321-1049-80B0-B9ECDA8EAB41}"/>
                </a:ext>
              </a:extLst>
            </p:cNvPr>
            <p:cNvSpPr/>
            <p:nvPr/>
          </p:nvSpPr>
          <p:spPr>
            <a:xfrm flipH="1">
              <a:off x="6591730" y="3727785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698D306-B428-4044-96B9-5DF762AAAEC4}"/>
                </a:ext>
              </a:extLst>
            </p:cNvPr>
            <p:cNvSpPr/>
            <p:nvPr/>
          </p:nvSpPr>
          <p:spPr>
            <a:xfrm flipH="1">
              <a:off x="8014303" y="4114973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47BEBF7-DD73-4447-A0AA-1D63B4AD67E8}"/>
                </a:ext>
              </a:extLst>
            </p:cNvPr>
            <p:cNvSpPr/>
            <p:nvPr/>
          </p:nvSpPr>
          <p:spPr>
            <a:xfrm flipH="1">
              <a:off x="8389256" y="3673050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04E9F2E-D765-F440-97C9-20E44F89D727}"/>
                </a:ext>
              </a:extLst>
            </p:cNvPr>
            <p:cNvSpPr/>
            <p:nvPr/>
          </p:nvSpPr>
          <p:spPr>
            <a:xfrm flipH="1">
              <a:off x="7349404" y="4400263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D9B4AF4-B504-1447-B76D-8810508D07F4}"/>
                </a:ext>
              </a:extLst>
            </p:cNvPr>
            <p:cNvSpPr/>
            <p:nvPr/>
          </p:nvSpPr>
          <p:spPr>
            <a:xfrm flipH="1">
              <a:off x="6816508" y="4141230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3" name="Picture 32" descr="Shape&#10;&#10;Description automatically generated with low confidence">
            <a:extLst>
              <a:ext uri="{FF2B5EF4-FFF2-40B4-BE49-F238E27FC236}">
                <a16:creationId xmlns:a16="http://schemas.microsoft.com/office/drawing/2014/main" id="{5424074C-5B15-754D-A438-6E4502C19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172730" y="5364301"/>
            <a:ext cx="402187" cy="479168"/>
          </a:xfrm>
          <a:prstGeom prst="rect">
            <a:avLst/>
          </a:prstGeom>
        </p:spPr>
      </p:pic>
      <p:pic>
        <p:nvPicPr>
          <p:cNvPr id="34" name="Picture 33" descr="Shape&#10;&#10;Description automatically generated with low confidence">
            <a:extLst>
              <a:ext uri="{FF2B5EF4-FFF2-40B4-BE49-F238E27FC236}">
                <a16:creationId xmlns:a16="http://schemas.microsoft.com/office/drawing/2014/main" id="{11E59813-3095-0845-A23B-B58A0C4BD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602961" y="4913494"/>
            <a:ext cx="402187" cy="47916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25BAB81-ABF1-0A4C-9384-EBE4A32D81D2}"/>
              </a:ext>
            </a:extLst>
          </p:cNvPr>
          <p:cNvSpPr txBox="1"/>
          <p:nvPr/>
        </p:nvSpPr>
        <p:spPr>
          <a:xfrm>
            <a:off x="240955" y="4442175"/>
            <a:ext cx="230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of Possible Locations:</a:t>
            </a:r>
          </a:p>
        </p:txBody>
      </p:sp>
    </p:spTree>
    <p:extLst>
      <p:ext uri="{BB962C8B-B14F-4D97-AF65-F5344CB8AC3E}">
        <p14:creationId xmlns:p14="http://schemas.microsoft.com/office/powerpoint/2010/main" val="421157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1097277" y="1845734"/>
            <a:ext cx="10614559" cy="441728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439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1097277" y="1845734"/>
            <a:ext cx="10614559" cy="441728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Center-Based Clustering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Spectral Clustering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Correlation Clustering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Hierarchical Clustering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38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Center-Based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77" y="1845734"/>
                <a:ext cx="10614559" cy="441728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itchFamily="2" charset="2"/>
                  <a:buChar char="Ø"/>
                </a:pPr>
                <a:r>
                  <a:rPr lang="en-US" sz="2200" dirty="0"/>
                  <a:t> the cluster is decided by choosing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b="1" i="1" dirty="0"/>
                  <a:t>centers </a:t>
                </a:r>
                <a:r>
                  <a:rPr lang="en-US" sz="2200" b="1" i="1" dirty="0">
                    <a:sym typeface="Wingdings" pitchFamily="2" charset="2"/>
                  </a:rPr>
                  <a:t></a:t>
                </a:r>
                <a:r>
                  <a:rPr lang="en-US" sz="2200" b="1" i="1" dirty="0"/>
                  <a:t> </a:t>
                </a:r>
                <a:r>
                  <a:rPr lang="en-US" sz="2200" dirty="0"/>
                  <a:t>each point is then assigned to </a:t>
                </a:r>
                <a:r>
                  <a:rPr lang="en-US" sz="2200" b="1" i="1" dirty="0"/>
                  <a:t>its closest center</a:t>
                </a:r>
              </a:p>
              <a:p>
                <a:pPr marL="0" indent="0">
                  <a:buNone/>
                </a:pPr>
                <a:endParaRPr lang="en-US" sz="250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2500" dirty="0"/>
                  <a:t>Includes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500" dirty="0"/>
                  <a:t>-means,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500" dirty="0"/>
                  <a:t>-median,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500" dirty="0"/>
                  <a:t>-center clustering 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7" y="1845734"/>
                <a:ext cx="10614559" cy="4417280"/>
              </a:xfrm>
              <a:prstGeom prst="rect">
                <a:avLst/>
              </a:prstGeom>
              <a:blipFill>
                <a:blip r:embed="rId2"/>
                <a:stretch>
                  <a:fillRect l="-836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056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Formalizing Center-Based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77" y="1845734"/>
                <a:ext cx="10614559" cy="441728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buFont typeface="Wingdings" pitchFamily="2" charset="2"/>
                  <a:buChar char="§"/>
                </a:pPr>
                <a:r>
                  <a:rPr lang="en-US" sz="2200" dirty="0"/>
                  <a:t> </a:t>
                </a:r>
                <a:r>
                  <a:rPr lang="en-US" sz="2600" i="1" dirty="0"/>
                  <a:t>Input: </a:t>
                </a:r>
              </a:p>
              <a:p>
                <a:pPr lvl="2"/>
                <a:r>
                  <a:rPr lang="en-US" sz="2400" u="sng" dirty="0"/>
                  <a:t>Set of points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endParaRPr lang="en-US" sz="2400" dirty="0"/>
              </a:p>
              <a:p>
                <a:pPr marL="384048" lvl="2" indent="0">
                  <a:buNone/>
                </a:pPr>
                <a:endParaRPr lang="en-US" sz="2400" dirty="0"/>
              </a:p>
              <a:p>
                <a:pPr lvl="2"/>
                <a:r>
                  <a:rPr lang="en-US" sz="2400" u="sng" dirty="0"/>
                  <a:t>Distance between points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we have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(which is a </a:t>
                </a:r>
                <a:r>
                  <a:rPr lang="en-US" sz="2400" b="1" i="1" dirty="0"/>
                  <a:t>Metric</a:t>
                </a:r>
                <a:r>
                  <a:rPr lang="en-US" sz="2400" dirty="0"/>
                  <a:t>)</a:t>
                </a:r>
              </a:p>
              <a:p>
                <a:pPr lvl="2"/>
                <a:endParaRPr lang="en-US" sz="2400" dirty="0"/>
              </a:p>
              <a:p>
                <a:pPr lvl="2"/>
                <a:r>
                  <a:rPr lang="en-US" sz="2400" u="sng" dirty="0"/>
                  <a:t>Number of Clusters: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/>
              </a:p>
              <a:p>
                <a:pPr marL="384048" lvl="2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7" y="1845734"/>
                <a:ext cx="10614559" cy="4417280"/>
              </a:xfrm>
              <a:prstGeom prst="rect">
                <a:avLst/>
              </a:prstGeom>
              <a:blipFill>
                <a:blip r:embed="rId2"/>
                <a:stretch>
                  <a:fillRect t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3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Formalizing Center-Based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77" y="1845734"/>
                <a:ext cx="10614559" cy="4417280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buFont typeface="Wingdings" pitchFamily="2" charset="2"/>
                  <a:buChar char="§"/>
                </a:pPr>
                <a:r>
                  <a:rPr lang="en-US" sz="2200" dirty="0"/>
                  <a:t> </a:t>
                </a:r>
                <a:r>
                  <a:rPr lang="en-US" sz="2600" i="1" dirty="0"/>
                  <a:t>Input: </a:t>
                </a:r>
              </a:p>
              <a:p>
                <a:pPr lvl="2"/>
                <a:r>
                  <a:rPr lang="en-US" sz="2400" u="sng" dirty="0"/>
                  <a:t>Set of points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endParaRPr lang="en-US" sz="2400" dirty="0"/>
              </a:p>
              <a:p>
                <a:pPr marL="384048" lvl="2" indent="0">
                  <a:buNone/>
                </a:pPr>
                <a:endParaRPr lang="en-US" sz="2400" dirty="0"/>
              </a:p>
              <a:p>
                <a:pPr lvl="2"/>
                <a:r>
                  <a:rPr lang="en-US" sz="2400" u="sng" dirty="0"/>
                  <a:t>Distance between points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we have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(which is a </a:t>
                </a:r>
                <a:r>
                  <a:rPr lang="en-US" sz="2400" b="1" i="1" dirty="0"/>
                  <a:t>Metric</a:t>
                </a:r>
                <a:r>
                  <a:rPr lang="en-US" sz="2400" dirty="0"/>
                  <a:t>)</a:t>
                </a:r>
              </a:p>
              <a:p>
                <a:pPr lvl="2"/>
                <a:endParaRPr lang="en-US" sz="2400" dirty="0"/>
              </a:p>
              <a:p>
                <a:pPr lvl="2"/>
                <a:r>
                  <a:rPr lang="en-US" sz="2400" u="sng" dirty="0"/>
                  <a:t>Number of Clusters: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/>
              </a:p>
              <a:p>
                <a:pPr marL="384048" lvl="2" indent="0">
                  <a:buNone/>
                </a:pPr>
                <a:endParaRPr lang="en-US" sz="2400" dirty="0"/>
              </a:p>
              <a:p>
                <a:pPr lvl="1">
                  <a:buFont typeface="Wingdings" pitchFamily="2" charset="2"/>
                  <a:buChar char="§"/>
                </a:pPr>
                <a:r>
                  <a:rPr lang="en-US" sz="2600" i="1" dirty="0"/>
                  <a:t>Output: </a:t>
                </a:r>
              </a:p>
              <a:p>
                <a:pPr lvl="2"/>
                <a:r>
                  <a:rPr lang="en-US" sz="2400" u="sng" dirty="0"/>
                  <a:t>Set of centers: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)</a:t>
                </a:r>
              </a:p>
              <a:p>
                <a:pPr lvl="2"/>
                <a:endParaRPr lang="en-US" sz="2400" dirty="0"/>
              </a:p>
              <a:p>
                <a:pPr lvl="2"/>
                <a:r>
                  <a:rPr lang="en-US" sz="2400" u="sng" dirty="0"/>
                  <a:t>Assignment Function: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(assigning points to centers)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7" y="1845734"/>
                <a:ext cx="10614559" cy="4417280"/>
              </a:xfrm>
              <a:prstGeom prst="rect">
                <a:avLst/>
              </a:prstGeom>
              <a:blipFill>
                <a:blip r:embed="rId2"/>
                <a:stretch>
                  <a:fillRect t="-2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97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7" y="-725379"/>
            <a:ext cx="10058400" cy="1450757"/>
          </a:xfrm>
        </p:spPr>
        <p:txBody>
          <a:bodyPr/>
          <a:lstStyle/>
          <a:p>
            <a:r>
              <a:rPr lang="en-US" dirty="0"/>
              <a:t>Formalizing Center-Based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8689" y="1163789"/>
                <a:ext cx="11504298" cy="553763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000" u="sng" dirty="0"/>
                  <a:t>Objective Functions</a:t>
                </a:r>
                <a:r>
                  <a:rPr lang="en-US" sz="3000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>
                    <a:solidFill>
                      <a:srgbClr val="0432FF"/>
                    </a:solidFill>
                  </a:rPr>
                  <a:t>-center: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sz="26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lim>
                    </m:limLow>
                    <m:limLow>
                      <m:limLow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lim>
                    </m:limLow>
                  </m:oMath>
                </a14:m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300" dirty="0"/>
              </a:p>
              <a:p>
                <a:pPr marL="201168" lvl="1" indent="0">
                  <a:buNone/>
                </a:pPr>
                <a:endParaRPr lang="en-US" sz="2300" dirty="0"/>
              </a:p>
              <a:p>
                <a:pPr lvl="2"/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89" y="1163789"/>
                <a:ext cx="11504298" cy="5537636"/>
              </a:xfrm>
              <a:prstGeom prst="rect">
                <a:avLst/>
              </a:prstGeom>
              <a:blipFill>
                <a:blip r:embed="rId2"/>
                <a:stretch>
                  <a:fillRect l="-441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434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7" y="-725379"/>
            <a:ext cx="10058400" cy="1450757"/>
          </a:xfrm>
        </p:spPr>
        <p:txBody>
          <a:bodyPr/>
          <a:lstStyle/>
          <a:p>
            <a:r>
              <a:rPr lang="en-US" dirty="0"/>
              <a:t>Formalizing Center-Based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8689" y="1163789"/>
                <a:ext cx="11504298" cy="553763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000" u="sng" dirty="0"/>
                  <a:t>Objective Functions</a:t>
                </a:r>
                <a:r>
                  <a:rPr lang="en-US" sz="3000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>
                    <a:solidFill>
                      <a:srgbClr val="0432FF"/>
                    </a:solidFill>
                  </a:rPr>
                  <a:t>-center: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sz="26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lim>
                    </m:limLow>
                    <m:limLow>
                      <m:limLow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lim>
                    </m:limLow>
                  </m:oMath>
                </a14:m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300" dirty="0"/>
              </a:p>
              <a:p>
                <a:pPr marL="201168" lvl="1" indent="0">
                  <a:buNone/>
                </a:pPr>
                <a:r>
                  <a:rPr lang="en-US" sz="2300" dirty="0"/>
                  <a:t>   Minimizes the maximum distance (</a:t>
                </a:r>
                <a:r>
                  <a:rPr lang="en-US" sz="2300" dirty="0">
                    <a:solidFill>
                      <a:srgbClr val="00BE00"/>
                    </a:solidFill>
                  </a:rPr>
                  <a:t>sensitive to outliers</a:t>
                </a:r>
                <a:r>
                  <a:rPr lang="en-US" sz="2300" dirty="0"/>
                  <a:t>)</a:t>
                </a:r>
              </a:p>
              <a:p>
                <a:pPr lvl="2"/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89" y="1163789"/>
                <a:ext cx="11504298" cy="5537636"/>
              </a:xfrm>
              <a:prstGeom prst="rect">
                <a:avLst/>
              </a:prstGeom>
              <a:blipFill>
                <a:blip r:embed="rId2"/>
                <a:stretch>
                  <a:fillRect l="-441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54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7" y="-725379"/>
            <a:ext cx="10058400" cy="1450757"/>
          </a:xfrm>
        </p:spPr>
        <p:txBody>
          <a:bodyPr/>
          <a:lstStyle/>
          <a:p>
            <a:r>
              <a:rPr lang="en-US" dirty="0"/>
              <a:t>Formalizing Center-Based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8689" y="1163789"/>
                <a:ext cx="11504298" cy="553763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000" u="sng" dirty="0"/>
                  <a:t>Objective Functions</a:t>
                </a:r>
                <a:r>
                  <a:rPr lang="en-US" sz="3000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>
                    <a:solidFill>
                      <a:srgbClr val="0432FF"/>
                    </a:solidFill>
                  </a:rPr>
                  <a:t>-center: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sz="26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lim>
                    </m:limLow>
                    <m:limLow>
                      <m:limLow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lim>
                    </m:limLow>
                  </m:oMath>
                </a14:m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300" dirty="0"/>
              </a:p>
              <a:p>
                <a:pPr marL="201168" lvl="1" indent="0">
                  <a:buNone/>
                </a:pPr>
                <a:r>
                  <a:rPr lang="en-US" sz="2300" dirty="0"/>
                  <a:t> Minimizes the maximum distance (</a:t>
                </a:r>
                <a:r>
                  <a:rPr lang="en-US" sz="2300" dirty="0">
                    <a:solidFill>
                      <a:srgbClr val="00BE00"/>
                    </a:solidFill>
                  </a:rPr>
                  <a:t>sensitive to outliers</a:t>
                </a:r>
                <a:r>
                  <a:rPr lang="en-US" sz="2300" dirty="0"/>
                  <a:t>)</a:t>
                </a:r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>
                    <a:solidFill>
                      <a:srgbClr val="0432FF"/>
                    </a:solidFill>
                  </a:rPr>
                  <a:t>-median: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lim>
                    </m:limLow>
                    <m:r>
                      <a:rPr lang="en-US" sz="26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  <m:sup/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e>
                    </m:nary>
                    <m:r>
                      <a:rPr lang="en-US" sz="2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sz="2600" dirty="0"/>
                  <a:t> 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89" y="1163789"/>
                <a:ext cx="11504298" cy="5537636"/>
              </a:xfrm>
              <a:prstGeom prst="rect">
                <a:avLst/>
              </a:prstGeom>
              <a:blipFill>
                <a:blip r:embed="rId2"/>
                <a:stretch>
                  <a:fillRect l="-441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88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7" y="-725379"/>
            <a:ext cx="10058400" cy="1450757"/>
          </a:xfrm>
        </p:spPr>
        <p:txBody>
          <a:bodyPr/>
          <a:lstStyle/>
          <a:p>
            <a:r>
              <a:rPr lang="en-US" dirty="0"/>
              <a:t>Formalizing Center-Based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8689" y="1163789"/>
                <a:ext cx="11504298" cy="553763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000" u="sng" dirty="0"/>
                  <a:t>Objective Functions</a:t>
                </a:r>
                <a:r>
                  <a:rPr lang="en-US" sz="3000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>
                    <a:solidFill>
                      <a:srgbClr val="0432FF"/>
                    </a:solidFill>
                  </a:rPr>
                  <a:t>-center: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sz="26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lim>
                    </m:limLow>
                    <m:limLow>
                      <m:limLow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lim>
                    </m:limLow>
                  </m:oMath>
                </a14:m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300" dirty="0"/>
              </a:p>
              <a:p>
                <a:pPr marL="201168" lvl="1" indent="0">
                  <a:buNone/>
                </a:pPr>
                <a:r>
                  <a:rPr lang="en-US" sz="2300" dirty="0"/>
                  <a:t> Minimizes the maximum distance (</a:t>
                </a:r>
                <a:r>
                  <a:rPr lang="en-US" sz="2300" dirty="0">
                    <a:solidFill>
                      <a:srgbClr val="00BE00"/>
                    </a:solidFill>
                  </a:rPr>
                  <a:t>sensitive to outliers</a:t>
                </a:r>
                <a:r>
                  <a:rPr lang="en-US" sz="2300" dirty="0"/>
                  <a:t>)</a:t>
                </a:r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>
                    <a:solidFill>
                      <a:srgbClr val="0432FF"/>
                    </a:solidFill>
                  </a:rPr>
                  <a:t>-median: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lim>
                    </m:limLow>
                    <m:r>
                      <a:rPr lang="en-US" sz="26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  <m:sup/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e>
                    </m:nary>
                    <m:r>
                      <a:rPr lang="en-US" sz="2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sz="2600" dirty="0"/>
                  <a:t> </a:t>
                </a:r>
              </a:p>
              <a:p>
                <a:pPr marL="201168" lvl="1" indent="0">
                  <a:buNone/>
                </a:pPr>
                <a:r>
                  <a:rPr lang="en-US" sz="2300" dirty="0"/>
                  <a:t>   Minimizes the sum of the distances (</a:t>
                </a:r>
                <a:r>
                  <a:rPr lang="en-US" sz="2300" dirty="0">
                    <a:solidFill>
                      <a:srgbClr val="00BE00"/>
                    </a:solidFill>
                  </a:rPr>
                  <a:t>more noise-tolerant</a:t>
                </a:r>
                <a:r>
                  <a:rPr lang="en-US" sz="2300" dirty="0"/>
                  <a:t>)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89" y="1163789"/>
                <a:ext cx="11504298" cy="5537636"/>
              </a:xfrm>
              <a:prstGeom prst="rect">
                <a:avLst/>
              </a:prstGeom>
              <a:blipFill>
                <a:blip r:embed="rId2"/>
                <a:stretch>
                  <a:fillRect l="-441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2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1097277" y="1845734"/>
            <a:ext cx="10614559" cy="441728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Introduction to clustering and algorithmic fairness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Demographic (group) fairness in clustering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Individual fairness in clustering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two-stage approach for solving fair clustering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Overlooked issues in fair clustering.</a:t>
            </a:r>
          </a:p>
          <a:p>
            <a:pPr marL="201168" lvl="1" indent="0">
              <a:buNone/>
            </a:pPr>
            <a:endParaRPr lang="en-US" dirty="0">
              <a:solidFill>
                <a:srgbClr val="0039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56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7" y="-725379"/>
            <a:ext cx="10058400" cy="1450757"/>
          </a:xfrm>
        </p:spPr>
        <p:txBody>
          <a:bodyPr/>
          <a:lstStyle/>
          <a:p>
            <a:r>
              <a:rPr lang="en-US" dirty="0"/>
              <a:t>Formalizing Center-Based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8689" y="1163789"/>
                <a:ext cx="11504298" cy="553763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000" u="sng" dirty="0"/>
                  <a:t>Objective Functions</a:t>
                </a:r>
                <a:r>
                  <a:rPr lang="en-US" sz="3000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>
                    <a:solidFill>
                      <a:srgbClr val="0432FF"/>
                    </a:solidFill>
                  </a:rPr>
                  <a:t>-center: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sz="26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lim>
                    </m:limLow>
                    <m:limLow>
                      <m:limLow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lim>
                    </m:limLow>
                  </m:oMath>
                </a14:m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300" dirty="0"/>
              </a:p>
              <a:p>
                <a:pPr marL="201168" lvl="1" indent="0">
                  <a:buNone/>
                </a:pPr>
                <a:r>
                  <a:rPr lang="en-US" sz="2300" dirty="0"/>
                  <a:t> Minimizes the maximum distance (</a:t>
                </a:r>
                <a:r>
                  <a:rPr lang="en-US" sz="2300" dirty="0">
                    <a:solidFill>
                      <a:srgbClr val="00BE00"/>
                    </a:solidFill>
                  </a:rPr>
                  <a:t>sensitive to outliers</a:t>
                </a:r>
                <a:r>
                  <a:rPr lang="en-US" sz="2300" dirty="0"/>
                  <a:t>)</a:t>
                </a:r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>
                    <a:solidFill>
                      <a:srgbClr val="0432FF"/>
                    </a:solidFill>
                  </a:rPr>
                  <a:t>-median: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lim>
                    </m:limLow>
                    <m:r>
                      <a:rPr lang="en-US" sz="26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  <m:sup/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e>
                    </m:nary>
                    <m:r>
                      <a:rPr lang="en-US" sz="2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sz="2600" dirty="0"/>
                  <a:t> </a:t>
                </a:r>
              </a:p>
              <a:p>
                <a:pPr marL="201168" lvl="1" indent="0">
                  <a:buNone/>
                </a:pPr>
                <a:r>
                  <a:rPr lang="en-US" sz="2300" dirty="0"/>
                  <a:t>   Minimizes the sum of the distances (</a:t>
                </a:r>
                <a:r>
                  <a:rPr lang="en-US" sz="2300" dirty="0">
                    <a:solidFill>
                      <a:srgbClr val="00BE00"/>
                    </a:solidFill>
                  </a:rPr>
                  <a:t>more noise-tolerant</a:t>
                </a:r>
                <a:r>
                  <a:rPr lang="en-US" sz="2300" dirty="0"/>
                  <a:t>)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rgbClr val="0432FF"/>
                    </a:solidFill>
                  </a:rPr>
                  <a:t>-means: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lim>
                    </m:limLow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e>
                    </m:nary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89" y="1163789"/>
                <a:ext cx="11504298" cy="5537636"/>
              </a:xfrm>
              <a:prstGeom prst="rect">
                <a:avLst/>
              </a:prstGeom>
              <a:blipFill>
                <a:blip r:embed="rId2"/>
                <a:stretch>
                  <a:fillRect l="-441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90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7" y="-725379"/>
            <a:ext cx="10058400" cy="1450757"/>
          </a:xfrm>
        </p:spPr>
        <p:txBody>
          <a:bodyPr/>
          <a:lstStyle/>
          <a:p>
            <a:r>
              <a:rPr lang="en-US" dirty="0"/>
              <a:t>Formalizing Center-Based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8689" y="1163789"/>
                <a:ext cx="11504298" cy="553763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000" u="sng" dirty="0"/>
                  <a:t>Objective Functions</a:t>
                </a:r>
                <a:r>
                  <a:rPr lang="en-US" sz="3000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>
                    <a:solidFill>
                      <a:srgbClr val="0432FF"/>
                    </a:solidFill>
                  </a:rPr>
                  <a:t>-center: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sz="26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lim>
                    </m:limLow>
                    <m:limLow>
                      <m:limLow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lim>
                    </m:limLow>
                  </m:oMath>
                </a14:m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300" dirty="0"/>
              </a:p>
              <a:p>
                <a:pPr marL="201168" lvl="1" indent="0">
                  <a:buNone/>
                </a:pPr>
                <a:r>
                  <a:rPr lang="en-US" sz="2300" dirty="0"/>
                  <a:t> Minimizes the maximum distance (</a:t>
                </a:r>
                <a:r>
                  <a:rPr lang="en-US" sz="2300" dirty="0">
                    <a:solidFill>
                      <a:srgbClr val="00BE00"/>
                    </a:solidFill>
                  </a:rPr>
                  <a:t>sensitive to outliers</a:t>
                </a:r>
                <a:r>
                  <a:rPr lang="en-US" sz="2300" dirty="0"/>
                  <a:t>)</a:t>
                </a:r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>
                    <a:solidFill>
                      <a:srgbClr val="0432FF"/>
                    </a:solidFill>
                  </a:rPr>
                  <a:t>-median: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lim>
                    </m:limLow>
                    <m:r>
                      <a:rPr lang="en-US" sz="26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  <m:sup/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e>
                    </m:nary>
                    <m:r>
                      <a:rPr lang="en-US" sz="2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sz="2600" dirty="0"/>
                  <a:t> </a:t>
                </a:r>
              </a:p>
              <a:p>
                <a:pPr marL="201168" lvl="1" indent="0">
                  <a:buNone/>
                </a:pPr>
                <a:r>
                  <a:rPr lang="en-US" sz="2300" dirty="0"/>
                  <a:t>   Minimizes the sum of the distances (</a:t>
                </a:r>
                <a:r>
                  <a:rPr lang="en-US" sz="2300" dirty="0">
                    <a:solidFill>
                      <a:srgbClr val="00BE00"/>
                    </a:solidFill>
                  </a:rPr>
                  <a:t>more noise-tolerant</a:t>
                </a:r>
                <a:r>
                  <a:rPr lang="en-US" sz="2300" dirty="0"/>
                  <a:t>)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rgbClr val="0432FF"/>
                    </a:solidFill>
                  </a:rPr>
                  <a:t>-means: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lim>
                    </m:limLow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e>
                    </m:nary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384048" lvl="2" indent="0">
                  <a:buNone/>
                </a:pPr>
                <a:r>
                  <a:rPr lang="en-US" sz="2300" dirty="0"/>
                  <a:t>Minimizes the sum of the square of the distances (</a:t>
                </a:r>
                <a:r>
                  <a:rPr lang="en-US" sz="2300" dirty="0">
                    <a:solidFill>
                      <a:srgbClr val="00BE00"/>
                    </a:solidFill>
                  </a:rPr>
                  <a:t>more weight on outliers because of squaring</a:t>
                </a:r>
                <a:r>
                  <a:rPr lang="en-US" sz="2300" dirty="0"/>
                  <a:t>)</a:t>
                </a:r>
              </a:p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89" y="1163789"/>
                <a:ext cx="11504298" cy="5537636"/>
              </a:xfrm>
              <a:prstGeom prst="rect">
                <a:avLst/>
              </a:prstGeom>
              <a:blipFill>
                <a:blip r:embed="rId2"/>
                <a:stretch>
                  <a:fillRect l="-441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93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7" y="-725379"/>
            <a:ext cx="10058400" cy="1450757"/>
          </a:xfrm>
        </p:spPr>
        <p:txBody>
          <a:bodyPr/>
          <a:lstStyle/>
          <a:p>
            <a:r>
              <a:rPr lang="en-US" dirty="0"/>
              <a:t>Formalizing Center-Based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702" y="863751"/>
                <a:ext cx="11504298" cy="5537636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000" u="sng" dirty="0"/>
                  <a:t>Objective Functions</a:t>
                </a:r>
                <a:r>
                  <a:rPr lang="en-US" sz="3000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>
                    <a:solidFill>
                      <a:srgbClr val="0432FF"/>
                    </a:solidFill>
                  </a:rPr>
                  <a:t>-center: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sz="26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lim>
                    </m:limLow>
                    <m:limLow>
                      <m:limLow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lim>
                    </m:limLow>
                  </m:oMath>
                </a14:m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300" dirty="0"/>
              </a:p>
              <a:p>
                <a:pPr marL="201168" lvl="1" indent="0">
                  <a:buNone/>
                </a:pPr>
                <a:r>
                  <a:rPr lang="en-US" sz="2300" dirty="0"/>
                  <a:t> Minimizes the maximum distance (</a:t>
                </a:r>
                <a:r>
                  <a:rPr lang="en-US" sz="2300" dirty="0">
                    <a:solidFill>
                      <a:srgbClr val="00BE00"/>
                    </a:solidFill>
                  </a:rPr>
                  <a:t>sensitive to outliers</a:t>
                </a:r>
                <a:r>
                  <a:rPr lang="en-US" sz="2300" dirty="0"/>
                  <a:t>)</a:t>
                </a:r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>
                    <a:solidFill>
                      <a:srgbClr val="0432FF"/>
                    </a:solidFill>
                  </a:rPr>
                  <a:t>-median: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lim>
                    </m:limLow>
                    <m:r>
                      <a:rPr lang="en-US" sz="26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  <m:sup/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e>
                    </m:nary>
                    <m:r>
                      <a:rPr lang="en-US" sz="2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sz="2600" dirty="0"/>
                  <a:t> </a:t>
                </a:r>
              </a:p>
              <a:p>
                <a:pPr marL="201168" lvl="1" indent="0">
                  <a:buNone/>
                </a:pPr>
                <a:r>
                  <a:rPr lang="en-US" sz="2300" dirty="0"/>
                  <a:t>   Minimizes the sum of the distances (</a:t>
                </a:r>
                <a:r>
                  <a:rPr lang="en-US" sz="2300" dirty="0">
                    <a:solidFill>
                      <a:srgbClr val="00BE00"/>
                    </a:solidFill>
                  </a:rPr>
                  <a:t>more noise-tolerant</a:t>
                </a:r>
                <a:r>
                  <a:rPr lang="en-US" sz="2300" dirty="0"/>
                  <a:t>)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rgbClr val="0432FF"/>
                    </a:solidFill>
                  </a:rPr>
                  <a:t>-means: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lim>
                    </m:limLow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e>
                    </m:nary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384048" lvl="2" indent="0">
                  <a:buNone/>
                </a:pPr>
                <a:r>
                  <a:rPr lang="en-US" sz="2300" dirty="0"/>
                  <a:t>Minimizes the sum of the square of the distances (</a:t>
                </a:r>
                <a:r>
                  <a:rPr lang="en-US" sz="2300" dirty="0">
                    <a:solidFill>
                      <a:srgbClr val="00BE00"/>
                    </a:solidFill>
                  </a:rPr>
                  <a:t>more weight on outliers because of squaring</a:t>
                </a:r>
                <a:r>
                  <a:rPr lang="en-US" sz="2300" dirty="0"/>
                  <a:t>)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>
                  <a:buFont typeface="Wingdings" pitchFamily="2" charset="2"/>
                  <a:buChar char="§"/>
                </a:pPr>
                <a:r>
                  <a:rPr lang="en-US" sz="2800" dirty="0">
                    <a:solidFill>
                      <a:srgbClr val="0432FF"/>
                    </a:solidFill>
                  </a:rPr>
                  <a:t>In General: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lim>
                    </m:limLow>
                    <m:sSub>
                      <m:sSub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,…,  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800" dirty="0">
                  <a:solidFill>
                    <a:srgbClr val="0432FF"/>
                  </a:solidFill>
                </a:endParaRPr>
              </a:p>
              <a:p>
                <a:pPr marL="384048" lvl="2" indent="0">
                  <a:buNone/>
                </a:pP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=∞→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/>
                  <a:t>-center,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=1→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/>
                  <a:t>-median,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=2→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/>
                  <a:t>-means 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02" y="863751"/>
                <a:ext cx="11504298" cy="5537636"/>
              </a:xfrm>
              <a:prstGeom prst="rect">
                <a:avLst/>
              </a:prstGeom>
              <a:blipFill>
                <a:blip r:embed="rId2"/>
                <a:stretch>
                  <a:fillRect l="-331" t="-2746" b="-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94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7" y="-725379"/>
            <a:ext cx="10058400" cy="1450757"/>
          </a:xfrm>
        </p:spPr>
        <p:txBody>
          <a:bodyPr/>
          <a:lstStyle/>
          <a:p>
            <a:r>
              <a:rPr lang="en-US" dirty="0"/>
              <a:t>Spectral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702" y="863751"/>
                <a:ext cx="11504298" cy="553763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itchFamily="2" charset="2"/>
                  <a:buChar char="Ø"/>
                </a:pPr>
                <a:r>
                  <a:rPr lang="en-US" sz="3000" dirty="0"/>
                  <a:t>Points are vertices in a graph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000" dirty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000" dirty="0"/>
                  <a:t> is the similarity between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000" dirty="0"/>
                  <a:t> and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3000" dirty="0"/>
              </a:p>
              <a:p>
                <a:pPr>
                  <a:buFont typeface="Wingdings" pitchFamily="2" charset="2"/>
                  <a:buChar char="Ø"/>
                </a:pPr>
                <a:endParaRPr lang="en-US" sz="30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02" y="863751"/>
                <a:ext cx="11504298" cy="5537636"/>
              </a:xfrm>
              <a:prstGeom prst="rect">
                <a:avLst/>
              </a:prstGeom>
              <a:blipFill>
                <a:blip r:embed="rId2"/>
                <a:stretch>
                  <a:fillRect l="-1103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03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7" y="-725379"/>
            <a:ext cx="10058400" cy="1450757"/>
          </a:xfrm>
        </p:spPr>
        <p:txBody>
          <a:bodyPr/>
          <a:lstStyle/>
          <a:p>
            <a:r>
              <a:rPr lang="en-US" dirty="0"/>
              <a:t>Spectral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702" y="863751"/>
                <a:ext cx="11504298" cy="553763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itchFamily="2" charset="2"/>
                  <a:buChar char="Ø"/>
                </a:pPr>
                <a:r>
                  <a:rPr lang="en-US" sz="3000" dirty="0"/>
                  <a:t>Points are vertices in a graph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000" dirty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000" dirty="0"/>
                  <a:t> is the similarity between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000" dirty="0"/>
                  <a:t> and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3000" dirty="0"/>
              </a:p>
              <a:p>
                <a:pPr>
                  <a:buFont typeface="Wingdings" pitchFamily="2" charset="2"/>
                  <a:buChar char="Ø"/>
                </a:pPr>
                <a:endParaRPr lang="en-US" sz="300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3000" dirty="0"/>
                  <a:t>Cluster (partition) the graph so that the edges </a:t>
                </a:r>
                <a:r>
                  <a:rPr lang="en-US" sz="3000" i="1" dirty="0"/>
                  <a:t>between points in </a:t>
                </a:r>
                <a:r>
                  <a:rPr lang="en-US" sz="3000" b="1" i="1" dirty="0"/>
                  <a:t>different</a:t>
                </a:r>
                <a:r>
                  <a:rPr lang="en-US" sz="3000" i="1" dirty="0"/>
                  <a:t> clusters </a:t>
                </a:r>
                <a:r>
                  <a:rPr lang="en-US" sz="3000" dirty="0"/>
                  <a:t>have low weight</a:t>
                </a:r>
              </a:p>
              <a:p>
                <a:pPr marL="0" indent="0">
                  <a:buNone/>
                </a:pPr>
                <a:endParaRPr lang="en-US" sz="300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3000" dirty="0"/>
                  <a:t>From the above, we have a graph cut problem 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02" y="863751"/>
                <a:ext cx="11504298" cy="5537636"/>
              </a:xfrm>
              <a:prstGeom prst="rect">
                <a:avLst/>
              </a:prstGeom>
              <a:blipFill>
                <a:blip r:embed="rId2"/>
                <a:stretch>
                  <a:fillRect l="-1103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632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7" y="-725379"/>
            <a:ext cx="10058400" cy="1450757"/>
          </a:xfrm>
        </p:spPr>
        <p:txBody>
          <a:bodyPr/>
          <a:lstStyle/>
          <a:p>
            <a:r>
              <a:rPr lang="en-US" dirty="0"/>
              <a:t>Spectral Clustering: Formal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702" y="863751"/>
                <a:ext cx="11504298" cy="5537636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itchFamily="2" charset="2"/>
                  <a:buChar char="Ø"/>
                </a:pPr>
                <a:r>
                  <a:rPr lang="en-US" sz="3000" dirty="0"/>
                  <a:t>Points are vertices in a graph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000" dirty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000" dirty="0"/>
                  <a:t> is the similarity between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000" dirty="0"/>
                  <a:t> and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000" dirty="0"/>
                  <a:t>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𝑐𝑢𝑡</m:t>
                    </m:r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3000" u="sng" dirty="0"/>
                  <a:t>Objective Functions</a:t>
                </a:r>
                <a:r>
                  <a:rPr lang="en-US" sz="3000" dirty="0"/>
                  <a:t>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Given graph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800" dirty="0"/>
                  <a:t> and number of clusters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ym typeface="Wingdings" pitchFamily="2" charset="2"/>
                  </a:rPr>
                  <a:t> Partition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  <a:p>
                <a:pPr marL="201168" lvl="1" indent="0">
                  <a:buNone/>
                </a:pPr>
                <a:endParaRPr lang="en-US" sz="2800" dirty="0"/>
              </a:p>
              <a:p>
                <a:pPr marL="201168" lvl="1" indent="0">
                  <a:buNone/>
                </a:pPr>
                <a:r>
                  <a:rPr lang="en-US" sz="2800" b="0" dirty="0"/>
                  <a:t> 	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𝑅𝑎𝑡𝑖𝑜𝐶𝑢𝑡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𝑐𝑢𝑡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e>
                    </m:nary>
                  </m:oMath>
                </a14:m>
                <a:endParaRPr lang="en-US" sz="2800" dirty="0"/>
              </a:p>
              <a:p>
                <a:pPr marL="201168" lvl="1" indent="0">
                  <a:buNone/>
                </a:pPr>
                <a:r>
                  <a:rPr lang="en-US" sz="2800" dirty="0"/>
                  <a:t>	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𝑁𝑜𝑟𝑚𝑎𝑙𝑖𝑧𝑒𝑑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𝑐𝑢𝑡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e>
                    </m:nary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sz="3000" dirty="0"/>
              </a:p>
              <a:p>
                <a:pPr>
                  <a:buFont typeface="Wingdings" pitchFamily="2" charset="2"/>
                  <a:buChar char="Ø"/>
                </a:pPr>
                <a:endParaRPr lang="en-US" sz="3000" dirty="0"/>
              </a:p>
              <a:p>
                <a:pPr>
                  <a:buFont typeface="Wingdings" pitchFamily="2" charset="2"/>
                  <a:buChar char="Ø"/>
                </a:pPr>
                <a:endParaRPr lang="en-US" sz="3000" dirty="0"/>
              </a:p>
              <a:p>
                <a:pPr>
                  <a:buFont typeface="Wingdings" pitchFamily="2" charset="2"/>
                  <a:buChar char="Ø"/>
                </a:pPr>
                <a:endParaRPr lang="en-US" sz="30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DC239-E12C-9249-8940-D0355AB2B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02" y="863751"/>
                <a:ext cx="11504298" cy="5537636"/>
              </a:xfrm>
              <a:prstGeom prst="rect">
                <a:avLst/>
              </a:prstGeom>
              <a:blipFill>
                <a:blip r:embed="rId2"/>
                <a:stretch>
                  <a:fillRect l="-992" t="-2746" b="-6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61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r>
              <a:rPr lang="en-US" dirty="0"/>
              <a:t>Correlation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687702" y="863751"/>
            <a:ext cx="11504298" cy="553763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04B51A3-9445-BB44-BCFA-09035B2F2E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1576969"/>
                <a:ext cx="10614559" cy="441728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itchFamily="2" charset="2"/>
                  <a:buChar char="Ø"/>
                </a:pPr>
                <a:r>
                  <a:rPr lang="en-US" sz="2800" dirty="0"/>
                  <a:t>Points are vertices in a graph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800" dirty="0"/>
                  <a:t>, </a:t>
                </a:r>
              </a:p>
              <a:p>
                <a:pPr marL="0" indent="0">
                  <a:buNone/>
                </a:pPr>
                <a:r>
                  <a:rPr lang="en-US" sz="2800" dirty="0">
                    <a:ea typeface="Cambria Math" panose="02040503050406030204" pitchFamily="18" charset="0"/>
                  </a:rPr>
                  <a:t>	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800" dirty="0"/>
                  <a:t> is the degree to which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  <a:r>
                  <a:rPr lang="en-US" sz="2800" dirty="0"/>
                  <a:t>are </a:t>
                </a:r>
                <a:r>
                  <a:rPr lang="en-US" sz="2800" b="1" dirty="0"/>
                  <a:t>similar</a:t>
                </a:r>
              </a:p>
              <a:p>
                <a:pPr marL="0" indent="0">
                  <a:buNone/>
                </a:pPr>
                <a:r>
                  <a:rPr lang="en-US" sz="2800" dirty="0">
                    <a:ea typeface="Cambria Math" panose="02040503050406030204" pitchFamily="18" charset="0"/>
                  </a:rPr>
                  <a:t>	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800" dirty="0"/>
                  <a:t> is the degree to which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are </a:t>
                </a:r>
                <a:r>
                  <a:rPr lang="en-US" sz="2800" b="1" dirty="0"/>
                  <a:t>different</a:t>
                </a:r>
              </a:p>
              <a:p>
                <a:pPr marL="0" indent="0">
                  <a:buNone/>
                </a:pPr>
                <a:endParaRPr lang="en-US" sz="2800" b="1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04B51A3-9445-BB44-BCFA-09035B2F2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576969"/>
                <a:ext cx="10614559" cy="4417280"/>
              </a:xfrm>
              <a:prstGeom prst="rect">
                <a:avLst/>
              </a:prstGeom>
              <a:blipFill>
                <a:blip r:embed="rId2"/>
                <a:stretch>
                  <a:fillRect l="-1077" t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47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r>
              <a:rPr lang="en-US" dirty="0"/>
              <a:t>Correlation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687702" y="863751"/>
            <a:ext cx="11504298" cy="553763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04B51A3-9445-BB44-BCFA-09035B2F2E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1576969"/>
                <a:ext cx="10614559" cy="4417280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itchFamily="2" charset="2"/>
                  <a:buChar char="Ø"/>
                </a:pPr>
                <a:r>
                  <a:rPr lang="en-US" sz="2800" dirty="0"/>
                  <a:t>Points are vertices in a graph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800" dirty="0"/>
                  <a:t>, </a:t>
                </a:r>
              </a:p>
              <a:p>
                <a:pPr marL="0" indent="0">
                  <a:buNone/>
                </a:pPr>
                <a:r>
                  <a:rPr lang="en-US" sz="2800" dirty="0">
                    <a:ea typeface="Cambria Math" panose="02040503050406030204" pitchFamily="18" charset="0"/>
                  </a:rPr>
                  <a:t>	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800" dirty="0"/>
                  <a:t> is the degree to which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  <a:r>
                  <a:rPr lang="en-US" sz="2800" dirty="0"/>
                  <a:t>are </a:t>
                </a:r>
                <a:r>
                  <a:rPr lang="en-US" sz="2800" b="1" dirty="0"/>
                  <a:t>similar</a:t>
                </a:r>
              </a:p>
              <a:p>
                <a:pPr marL="0" indent="0">
                  <a:buNone/>
                </a:pPr>
                <a:r>
                  <a:rPr lang="en-US" sz="2800" dirty="0">
                    <a:ea typeface="Cambria Math" panose="02040503050406030204" pitchFamily="18" charset="0"/>
                  </a:rPr>
                  <a:t>	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800" dirty="0"/>
                  <a:t> is the degree to which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are </a:t>
                </a:r>
                <a:r>
                  <a:rPr lang="en-US" sz="2800" b="1" dirty="0"/>
                  <a:t>different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800" dirty="0"/>
                  <a:t>Cluster (partition) the graph so that you get:</a:t>
                </a:r>
              </a:p>
              <a:p>
                <a:pPr marL="0" indent="0">
                  <a:buNone/>
                </a:pPr>
                <a:r>
                  <a:rPr lang="en-US" sz="2800" i="1" dirty="0"/>
                  <a:t>	-large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800" i="1" dirty="0"/>
                  <a:t> edges </a:t>
                </a:r>
                <a:r>
                  <a:rPr lang="en-US" sz="2800" dirty="0"/>
                  <a:t>within a cluster</a:t>
                </a:r>
                <a:endParaRPr lang="en-US" sz="2800" i="1" dirty="0"/>
              </a:p>
              <a:p>
                <a:pPr marL="0" indent="0">
                  <a:buNone/>
                </a:pPr>
                <a:r>
                  <a:rPr lang="en-US" sz="2800" i="1" dirty="0"/>
                  <a:t>	-large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i="1" dirty="0"/>
                  <a:t>edges </a:t>
                </a:r>
                <a:r>
                  <a:rPr lang="en-US" sz="2800" dirty="0"/>
                  <a:t>between </a:t>
                </a:r>
                <a:r>
                  <a:rPr lang="en-US" sz="2800" i="1" dirty="0"/>
                  <a:t>different clusters </a:t>
                </a:r>
                <a:br>
                  <a:rPr lang="en-US" sz="2800" i="1" dirty="0"/>
                </a:br>
                <a:r>
                  <a:rPr lang="en-US" sz="2800" dirty="0"/>
                  <a:t>	</a:t>
                </a:r>
              </a:p>
              <a:p>
                <a:pPr>
                  <a:buFont typeface="Wingdings" pitchFamily="2" charset="2"/>
                  <a:buChar char="Ø"/>
                </a:pPr>
                <a:endParaRPr lang="en-US" sz="2800" b="1" dirty="0"/>
              </a:p>
              <a:p>
                <a:pPr marL="0" indent="0">
                  <a:buNone/>
                </a:pPr>
                <a:endParaRPr lang="en-US" sz="2800" b="1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04B51A3-9445-BB44-BCFA-09035B2F2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576969"/>
                <a:ext cx="10614559" cy="4417280"/>
              </a:xfrm>
              <a:prstGeom prst="rect">
                <a:avLst/>
              </a:prstGeom>
              <a:blipFill>
                <a:blip r:embed="rId2"/>
                <a:stretch>
                  <a:fillRect l="-1077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57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r>
              <a:rPr lang="en-US" dirty="0"/>
              <a:t>Correlation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687702" y="863751"/>
            <a:ext cx="11504298" cy="553763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04B51A3-9445-BB44-BCFA-09035B2F2E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1576969"/>
                <a:ext cx="10614559" cy="4824418"/>
              </a:xfrm>
              <a:prstGeom prst="rect">
                <a:avLst/>
              </a:prstGeom>
            </p:spPr>
            <p:txBody>
              <a:bodyPr>
                <a:normAutofit fontScale="325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itchFamily="2" charset="2"/>
                  <a:buChar char="Ø"/>
                </a:pPr>
                <a:r>
                  <a:rPr lang="en-US" sz="5100" dirty="0"/>
                  <a:t>Points are vertices in a graph </a:t>
                </a:r>
                <a14:m>
                  <m:oMath xmlns:m="http://schemas.openxmlformats.org/officeDocument/2006/math">
                    <m:r>
                      <a:rPr lang="en-US" sz="51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51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51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51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51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51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5100" dirty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5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5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5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5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5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sz="5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5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5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  <m:r>
                      <a:rPr lang="en-US" sz="5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5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5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5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5100" dirty="0"/>
                  <a:t>, </a:t>
                </a:r>
              </a:p>
              <a:p>
                <a:pPr marL="0" indent="0">
                  <a:buNone/>
                </a:pPr>
                <a:r>
                  <a:rPr lang="en-US" sz="5100" dirty="0">
                    <a:ea typeface="Cambria Math" panose="02040503050406030204" pitchFamily="18" charset="0"/>
                  </a:rPr>
                  <a:t>	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5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5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5100" dirty="0"/>
                  <a:t> is the degree to which </a:t>
                </a:r>
                <a14:m>
                  <m:oMath xmlns:m="http://schemas.openxmlformats.org/officeDocument/2006/math">
                    <m:r>
                      <a:rPr lang="en-US" sz="5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5100" dirty="0"/>
                  <a:t> and </a:t>
                </a:r>
                <a14:m>
                  <m:oMath xmlns:m="http://schemas.openxmlformats.org/officeDocument/2006/math">
                    <m:r>
                      <a:rPr lang="en-US" sz="5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5100" dirty="0"/>
                  <a:t> are </a:t>
                </a:r>
                <a:r>
                  <a:rPr lang="en-US" sz="5100" b="1" dirty="0"/>
                  <a:t>similar</a:t>
                </a:r>
              </a:p>
              <a:p>
                <a:pPr marL="0" indent="0">
                  <a:buNone/>
                </a:pPr>
                <a:r>
                  <a:rPr lang="en-US" sz="5100" dirty="0">
                    <a:ea typeface="Cambria Math" panose="02040503050406030204" pitchFamily="18" charset="0"/>
                  </a:rPr>
                  <a:t>	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5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5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5100" dirty="0"/>
                  <a:t> is the degree to which </a:t>
                </a:r>
                <a14:m>
                  <m:oMath xmlns:m="http://schemas.openxmlformats.org/officeDocument/2006/math">
                    <m:r>
                      <a:rPr lang="en-US" sz="5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5100" dirty="0"/>
                  <a:t> and </a:t>
                </a:r>
                <a14:m>
                  <m:oMath xmlns:m="http://schemas.openxmlformats.org/officeDocument/2006/math">
                    <m:r>
                      <a:rPr lang="en-US" sz="5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5100" dirty="0"/>
                  <a:t> are </a:t>
                </a:r>
                <a:r>
                  <a:rPr lang="en-US" sz="5100" b="1" dirty="0"/>
                  <a:t>different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5100" dirty="0"/>
                  <a:t>Cluster (partition) the graph so that you get </a:t>
                </a:r>
              </a:p>
              <a:p>
                <a:pPr marL="0" indent="0">
                  <a:buNone/>
                </a:pPr>
                <a:r>
                  <a:rPr lang="en-US" sz="5100" i="1" dirty="0"/>
                  <a:t>	-low weight edges </a:t>
                </a:r>
                <a:r>
                  <a:rPr lang="en-US" sz="5100" dirty="0"/>
                  <a:t>between </a:t>
                </a:r>
                <a:r>
                  <a:rPr lang="en-US" sz="5100" i="1" dirty="0"/>
                  <a:t>different clusters </a:t>
                </a:r>
                <a:br>
                  <a:rPr lang="en-US" sz="5100" i="1" dirty="0"/>
                </a:br>
                <a:r>
                  <a:rPr lang="en-US" sz="5100" i="1" dirty="0"/>
                  <a:t>	-high weight edges </a:t>
                </a:r>
                <a:r>
                  <a:rPr lang="en-US" sz="5100" dirty="0"/>
                  <a:t>within a cluster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7000" u="sng" dirty="0"/>
                  <a:t>Objective Function</a:t>
                </a:r>
                <a:r>
                  <a:rPr lang="en-US" sz="7000" dirty="0"/>
                  <a:t>:</a:t>
                </a:r>
              </a:p>
              <a:p>
                <a:pPr marL="0" indent="0">
                  <a:buNone/>
                </a:pPr>
                <a:r>
                  <a:rPr lang="en-US" sz="7000" dirty="0"/>
                  <a:t>	Given graph </a:t>
                </a:r>
                <a14:m>
                  <m:oMath xmlns:m="http://schemas.openxmlformats.org/officeDocument/2006/math">
                    <m:r>
                      <a:rPr lang="en-US" sz="7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7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7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7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7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7000" dirty="0"/>
                  <a:t> </a:t>
                </a:r>
                <a:r>
                  <a:rPr lang="en-US" sz="7000" dirty="0">
                    <a:sym typeface="Wingdings" pitchFamily="2" charset="2"/>
                  </a:rPr>
                  <a:t> Partition </a:t>
                </a:r>
                <a14:m>
                  <m:oMath xmlns:m="http://schemas.openxmlformats.org/officeDocument/2006/math">
                    <m:r>
                      <a:rPr lang="en-US" sz="7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7000" dirty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7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7000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7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7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7000" dirty="0"/>
                  <a:t> </a:t>
                </a:r>
              </a:p>
              <a:p>
                <a:pPr marL="0" indent="0">
                  <a:buNone/>
                </a:pPr>
                <a:r>
                  <a:rPr lang="en-US" sz="70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70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7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7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7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7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7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70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7000" b="0" i="1" smtClean="0">
                            <a:latin typeface="Cambria Math" panose="02040503050406030204" pitchFamily="18" charset="0"/>
                          </a:rPr>
                          <m:t>𝑠𝑎𝑚𝑒</m:t>
                        </m:r>
                        <m:r>
                          <a:rPr lang="en-US" sz="7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7000" b="0" i="1" smtClean="0">
                            <a:latin typeface="Cambria Math" panose="02040503050406030204" pitchFamily="18" charset="0"/>
                          </a:rPr>
                          <m:t>𝑐𝑙𝑢𝑠𝑡𝑒𝑟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7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7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70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7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nary>
                    <m:r>
                      <a:rPr lang="en-US" sz="7000" b="0" i="1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supHide m:val="on"/>
                        <m:ctrlPr>
                          <a:rPr lang="en-US" sz="7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7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7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7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7000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sz="7000" b="0" i="1" smtClean="0">
                            <a:latin typeface="Cambria Math" panose="02040503050406030204" pitchFamily="18" charset="0"/>
                          </a:rPr>
                          <m:t>𝑑𝑖𝑓𝑓𝑒𝑟𝑒𝑛𝑡</m:t>
                        </m:r>
                        <m:r>
                          <a:rPr lang="en-US" sz="7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7000" i="1">
                            <a:latin typeface="Cambria Math" panose="02040503050406030204" pitchFamily="18" charset="0"/>
                          </a:rPr>
                          <m:t>𝑐𝑙𝑢𝑠𝑡𝑒𝑟</m:t>
                        </m:r>
                        <m:r>
                          <a:rPr lang="en-US" sz="7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7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7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7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7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e>
                    </m:nary>
                  </m:oMath>
                </a14:m>
                <a:endParaRPr lang="en-US" sz="7000" dirty="0"/>
              </a:p>
              <a:p>
                <a:pPr marL="0" indent="0">
                  <a:buNone/>
                </a:pPr>
                <a:r>
                  <a:rPr lang="en-US" sz="2800" dirty="0"/>
                  <a:t>	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	</a:t>
                </a:r>
              </a:p>
              <a:p>
                <a:pPr>
                  <a:buFont typeface="Wingdings" pitchFamily="2" charset="2"/>
                  <a:buChar char="Ø"/>
                </a:pPr>
                <a:endParaRPr lang="en-US" sz="2800" b="1" dirty="0"/>
              </a:p>
              <a:p>
                <a:pPr marL="0" indent="0">
                  <a:buNone/>
                </a:pPr>
                <a:endParaRPr lang="en-US" sz="2800" b="1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04B51A3-9445-BB44-BCFA-09035B2F2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576969"/>
                <a:ext cx="10614559" cy="4824418"/>
              </a:xfrm>
              <a:prstGeom prst="rect">
                <a:avLst/>
              </a:prstGeom>
              <a:blipFill>
                <a:blip r:embed="rId2"/>
                <a:stretch>
                  <a:fillRect l="-837" t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2DCD9E-DA2C-DA41-925D-ACCBAEFCD69C}"/>
                  </a:ext>
                </a:extLst>
              </p:cNvPr>
              <p:cNvSpPr txBox="1"/>
              <p:nvPr/>
            </p:nvSpPr>
            <p:spPr>
              <a:xfrm>
                <a:off x="9524524" y="3846882"/>
                <a:ext cx="266747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Number of clusters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00BE00"/>
                    </a:solidFill>
                  </a:rPr>
                  <a:t>does NOT need to be given </a:t>
                </a:r>
                <a:r>
                  <a:rPr lang="en-US" dirty="0"/>
                  <a:t>in correlation clustering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2DCD9E-DA2C-DA41-925D-ACCBAEFCD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524" y="3846882"/>
                <a:ext cx="2667476" cy="923330"/>
              </a:xfrm>
              <a:prstGeom prst="rect">
                <a:avLst/>
              </a:prstGeom>
              <a:blipFill>
                <a:blip r:embed="rId3"/>
                <a:stretch>
                  <a:fillRect l="-1887" t="-2703" r="-2358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99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687702" y="863751"/>
            <a:ext cx="11504298" cy="553763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04B51A3-9445-BB44-BCFA-09035B2F2E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9619" y="1576969"/>
                <a:ext cx="11320463" cy="482441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itchFamily="2" charset="2"/>
                  <a:buChar char="Ø"/>
                </a:pPr>
                <a:r>
                  <a:rPr lang="en-US" sz="2800" dirty="0"/>
                  <a:t>Like correlation clustering, you don’t need to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(the number of clusters)</a:t>
                </a:r>
              </a:p>
              <a:p>
                <a:pPr>
                  <a:buFont typeface="Wingdings" pitchFamily="2" charset="2"/>
                  <a:buChar char="Ø"/>
                </a:pPr>
                <a:endParaRPr lang="en-US" sz="280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2800" dirty="0"/>
                  <a:t>The output groups the points in a tree, giving groupings at different levels</a:t>
                </a:r>
              </a:p>
              <a:p>
                <a:pPr>
                  <a:buFont typeface="Wingdings" pitchFamily="2" charset="2"/>
                  <a:buChar char="Ø"/>
                </a:pPr>
                <a:endParaRPr lang="en-US" sz="280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2800" b="1" dirty="0"/>
                  <a:t>agglomerative clustering</a:t>
                </a:r>
                <a:r>
                  <a:rPr lang="en-US" sz="2800" dirty="0"/>
                  <a:t> (common traditional method):</a:t>
                </a:r>
              </a:p>
              <a:p>
                <a:pPr marL="0" indent="0">
                  <a:buNone/>
                </a:pPr>
                <a:r>
                  <a:rPr lang="en-US" sz="2800" dirty="0"/>
                  <a:t>	-bottom-up approach, group similar points together forming a cluster, 	 then group	similar clusters and so on. 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>
                  <a:buFont typeface="Wingdings" pitchFamily="2" charset="2"/>
                  <a:buChar char="Ø"/>
                </a:pPr>
                <a:endParaRPr lang="en-US" sz="2800" b="1" dirty="0"/>
              </a:p>
              <a:p>
                <a:pPr marL="0" indent="0">
                  <a:buNone/>
                </a:pPr>
                <a:endParaRPr lang="en-US" sz="2800" b="1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04B51A3-9445-BB44-BCFA-09035B2F2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19" y="1576969"/>
                <a:ext cx="11320463" cy="4824418"/>
              </a:xfrm>
              <a:prstGeom prst="rect">
                <a:avLst/>
              </a:prstGeom>
              <a:blipFill>
                <a:blip r:embed="rId2"/>
                <a:stretch>
                  <a:fillRect l="-1009" t="-2100" r="-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23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Clustering: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1097277" y="1845734"/>
            <a:ext cx="10614559" cy="441728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Clustering (</a:t>
            </a:r>
            <a:r>
              <a:rPr lang="en-US" sz="2400" b="1" dirty="0">
                <a:solidFill>
                  <a:srgbClr val="0039FF"/>
                </a:solidFill>
              </a:rPr>
              <a:t>ML + Data Analysis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11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687702" y="863751"/>
            <a:ext cx="11504298" cy="553763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04B51A3-9445-BB44-BCFA-09035B2F2E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9619" y="1576969"/>
                <a:ext cx="11320463" cy="482441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itchFamily="2" charset="2"/>
                  <a:buChar char="Ø"/>
                </a:pPr>
                <a:r>
                  <a:rPr lang="en-US" sz="2800" dirty="0"/>
                  <a:t>Like correlation clustering, you don’t need to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(the number of clusters)</a:t>
                </a:r>
              </a:p>
              <a:p>
                <a:pPr>
                  <a:buFont typeface="Wingdings" pitchFamily="2" charset="2"/>
                  <a:buChar char="Ø"/>
                </a:pPr>
                <a:endParaRPr lang="en-US" sz="280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2800" dirty="0"/>
                  <a:t>The output groups the points in a tree, grouping points at different levels</a:t>
                </a:r>
              </a:p>
              <a:p>
                <a:pPr>
                  <a:buFont typeface="Wingdings" pitchFamily="2" charset="2"/>
                  <a:buChar char="Ø"/>
                </a:pPr>
                <a:endParaRPr lang="en-US" sz="280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2800" b="1" dirty="0"/>
                  <a:t>agglomerative clustering</a:t>
                </a:r>
                <a:r>
                  <a:rPr lang="en-US" sz="2800" dirty="0"/>
                  <a:t> (common traditional method):</a:t>
                </a:r>
              </a:p>
              <a:p>
                <a:pPr marL="0" indent="0">
                  <a:buNone/>
                </a:pPr>
                <a:r>
                  <a:rPr lang="en-US" sz="2800" dirty="0"/>
                  <a:t>	-</a:t>
                </a:r>
                <a:r>
                  <a:rPr lang="en-US" sz="2800" i="1" dirty="0"/>
                  <a:t>bottom-up approach</a:t>
                </a:r>
                <a:r>
                  <a:rPr lang="en-US" sz="2800" dirty="0"/>
                  <a:t>: group similar points together forming a cluster, 	 then group	similar clusters and so on. 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>
                  <a:buFont typeface="Wingdings" pitchFamily="2" charset="2"/>
                  <a:buChar char="Ø"/>
                </a:pPr>
                <a:endParaRPr lang="en-US" sz="2800" b="1" dirty="0"/>
              </a:p>
              <a:p>
                <a:pPr marL="0" indent="0">
                  <a:buNone/>
                </a:pPr>
                <a:endParaRPr lang="en-US" sz="2800" b="1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04B51A3-9445-BB44-BCFA-09035B2F2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19" y="1576969"/>
                <a:ext cx="11320463" cy="4824418"/>
              </a:xfrm>
              <a:prstGeom prst="rect">
                <a:avLst/>
              </a:prstGeom>
              <a:blipFill>
                <a:blip r:embed="rId2"/>
                <a:stretch>
                  <a:fillRect l="-1009" t="-2100" r="-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58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687702" y="863751"/>
            <a:ext cx="11504298" cy="553763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4B51A3-9445-BB44-BCFA-09035B2F2E4A}"/>
              </a:ext>
            </a:extLst>
          </p:cNvPr>
          <p:cNvSpPr txBox="1">
            <a:spLocks/>
          </p:cNvSpPr>
          <p:nvPr/>
        </p:nvSpPr>
        <p:spPr>
          <a:xfrm>
            <a:off x="779619" y="1576969"/>
            <a:ext cx="11320463" cy="482441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2800" dirty="0"/>
              <a:t>agglomerative clustering has is </a:t>
            </a:r>
            <a:r>
              <a:rPr lang="en-US" sz="2800" dirty="0">
                <a:solidFill>
                  <a:srgbClr val="FF0000"/>
                </a:solidFill>
              </a:rPr>
              <a:t>NOT </a:t>
            </a:r>
            <a:r>
              <a:rPr lang="en-US" sz="2800" dirty="0"/>
              <a:t>optimizing an objective function </a:t>
            </a:r>
          </a:p>
          <a:p>
            <a:pPr marL="0" indent="0">
              <a:buNone/>
            </a:pPr>
            <a:r>
              <a:rPr lang="en-US" sz="2800" dirty="0">
                <a:sym typeface="Wingdings" pitchFamily="2" charset="2"/>
              </a:rPr>
              <a:t>    </a:t>
            </a:r>
            <a:r>
              <a:rPr lang="en-US" sz="2600" dirty="0">
                <a:sym typeface="Wingdings" pitchFamily="2" charset="2"/>
              </a:rPr>
              <a:t>Makes it hard to know the quality </a:t>
            </a:r>
          </a:p>
          <a:p>
            <a:pPr marL="0" indent="0">
              <a:buNone/>
            </a:pPr>
            <a:endParaRPr lang="en-US" sz="2600" dirty="0">
              <a:sym typeface="Wingdings" pitchFamily="2" charset="2"/>
            </a:endParaRP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	</a:t>
            </a:r>
          </a:p>
          <a:p>
            <a:pPr>
              <a:buFont typeface="Wingdings" pitchFamily="2" charset="2"/>
              <a:buChar char="Ø"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0778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687702" y="863751"/>
            <a:ext cx="11504298" cy="553763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04B51A3-9445-BB44-BCFA-09035B2F2E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9620" y="1576969"/>
                <a:ext cx="11242208" cy="5281031"/>
              </a:xfrm>
              <a:prstGeom prst="rect">
                <a:avLst/>
              </a:prstGeom>
            </p:spPr>
            <p:txBody>
              <a:bodyPr>
                <a:normAutofit fontScale="850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itchFamily="2" charset="2"/>
                  <a:buChar char="Ø"/>
                </a:pPr>
                <a:r>
                  <a:rPr lang="en-US" sz="2800" dirty="0"/>
                  <a:t>agglomerative clustering has is </a:t>
                </a:r>
                <a:r>
                  <a:rPr lang="en-US" sz="2800" dirty="0">
                    <a:solidFill>
                      <a:srgbClr val="FF0000"/>
                    </a:solidFill>
                  </a:rPr>
                  <a:t>NOT </a:t>
                </a:r>
                <a:r>
                  <a:rPr lang="en-US" sz="2800" dirty="0"/>
                  <a:t>optimizing an objective function </a:t>
                </a:r>
              </a:p>
              <a:p>
                <a:pPr marL="0" indent="0">
                  <a:buNone/>
                </a:pPr>
                <a:r>
                  <a:rPr lang="en-US" sz="2800" dirty="0">
                    <a:sym typeface="Wingdings" pitchFamily="2" charset="2"/>
                  </a:rPr>
                  <a:t>    </a:t>
                </a:r>
                <a:r>
                  <a:rPr lang="en-US" sz="2600" dirty="0">
                    <a:sym typeface="Wingdings" pitchFamily="2" charset="2"/>
                  </a:rPr>
                  <a:t>Makes it hard to know the quality </a:t>
                </a:r>
              </a:p>
              <a:p>
                <a:pPr marL="0" indent="0">
                  <a:buNone/>
                </a:pPr>
                <a:endParaRPr lang="en-US" sz="2600" dirty="0">
                  <a:sym typeface="Wingdings" pitchFamily="2" charset="2"/>
                </a:endParaRPr>
              </a:p>
              <a:p>
                <a:pPr>
                  <a:buFont typeface="Wingdings" pitchFamily="2" charset="2"/>
                  <a:buChar char="Ø"/>
                </a:pPr>
                <a:r>
                  <a:rPr lang="en-US" sz="2400" dirty="0"/>
                  <a:t>[Dasgupta, 2016] defines a cost function for hierarchical clustering: </a:t>
                </a:r>
              </a:p>
              <a:p>
                <a:pPr marL="0" indent="0">
                  <a:buNone/>
                </a:pPr>
                <a:r>
                  <a:rPr lang="en-US" sz="2400" dirty="0"/>
                  <a:t>	-Given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specifiying the similarity between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i="1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400" i="1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u="sng" dirty="0"/>
                  <a:t>Objective Function</a:t>
                </a:r>
                <a:r>
                  <a:rPr lang="en-US" sz="2400" dirty="0"/>
                  <a:t>:</a:t>
                </a:r>
                <a:endParaRPr lang="en-US" sz="2400" i="1" dirty="0"/>
              </a:p>
              <a:p>
                <a:pPr marL="0" indent="0">
                  <a:buNone/>
                </a:pP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(#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of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descendents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of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lowest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commen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ancestor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of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and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nary>
                      </m:e>
                    </m:func>
                  </m:oMath>
                </a14:m>
                <a:endParaRPr lang="en-US" sz="26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600" dirty="0">
                    <a:sym typeface="Wingdings" pitchFamily="2" charset="2"/>
                  </a:rPr>
                  <a:t>    		-the objective places higher penalty when separating points higher in the tree </a:t>
                </a:r>
              </a:p>
              <a:p>
                <a:pPr marL="0" indent="0">
                  <a:buNone/>
                </a:pPr>
                <a:endParaRPr lang="en-US" sz="2600" dirty="0">
                  <a:sym typeface="Wingdings" pitchFamily="2" charset="2"/>
                </a:endParaRPr>
              </a:p>
              <a:p>
                <a:pPr>
                  <a:buFont typeface="Wingdings" pitchFamily="2" charset="2"/>
                  <a:buChar char="Ø"/>
                </a:pPr>
                <a:r>
                  <a:rPr lang="en-US" sz="2600" dirty="0"/>
                  <a:t>Further objectives for hierarchical clustering were also introduced [</a:t>
                </a:r>
                <a:r>
                  <a:rPr lang="en-US" sz="2800" dirty="0"/>
                  <a:t>Moseley &amp; Wang, 2017 ; Cohen-</a:t>
                </a:r>
                <a:r>
                  <a:rPr lang="en-US" sz="2800" dirty="0" err="1"/>
                  <a:t>Addad</a:t>
                </a:r>
                <a:r>
                  <a:rPr lang="en-US" sz="2800" dirty="0"/>
                  <a:t> et al, 2018</a:t>
                </a:r>
                <a:r>
                  <a:rPr lang="en-US" sz="2600" dirty="0"/>
                  <a:t>]. 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	</a:t>
                </a:r>
              </a:p>
              <a:p>
                <a:pPr>
                  <a:buFont typeface="Wingdings" pitchFamily="2" charset="2"/>
                  <a:buChar char="Ø"/>
                </a:pPr>
                <a:endParaRPr lang="en-US" sz="2800" b="1" dirty="0"/>
              </a:p>
              <a:p>
                <a:pPr marL="0" indent="0">
                  <a:buNone/>
                </a:pPr>
                <a:endParaRPr lang="en-US" sz="2800" b="1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04B51A3-9445-BB44-BCFA-09035B2F2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20" y="1576969"/>
                <a:ext cx="11242208" cy="5281031"/>
              </a:xfrm>
              <a:prstGeom prst="rect">
                <a:avLst/>
              </a:prstGeom>
              <a:blipFill>
                <a:blip r:embed="rId2"/>
                <a:stretch>
                  <a:fillRect l="-790" t="-2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971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1F26-9FBE-1541-9B01-D4AF18BCE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Fairness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EF10E-4DAD-6248-AD21-A48D2014E3BE}"/>
              </a:ext>
            </a:extLst>
          </p:cNvPr>
          <p:cNvSpPr txBox="1">
            <a:spLocks/>
          </p:cNvSpPr>
          <p:nvPr/>
        </p:nvSpPr>
        <p:spPr>
          <a:xfrm>
            <a:off x="779620" y="1869069"/>
            <a:ext cx="11242208" cy="528103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2800" dirty="0"/>
              <a:t>Much of decision making is done at least partly using algorithms. </a:t>
            </a:r>
          </a:p>
          <a:p>
            <a:pPr marL="0" indent="0">
              <a:buNone/>
            </a:pPr>
            <a:r>
              <a:rPr lang="en-US" sz="2800" dirty="0"/>
              <a:t>	</a:t>
            </a:r>
          </a:p>
          <a:p>
            <a:pPr>
              <a:buFont typeface="Wingdings" pitchFamily="2" charset="2"/>
              <a:buChar char="Ø"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6486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1F26-9FBE-1541-9B01-D4AF18BCE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Fairness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EF10E-4DAD-6248-AD21-A48D2014E3BE}"/>
              </a:ext>
            </a:extLst>
          </p:cNvPr>
          <p:cNvSpPr txBox="1">
            <a:spLocks/>
          </p:cNvSpPr>
          <p:nvPr/>
        </p:nvSpPr>
        <p:spPr>
          <a:xfrm>
            <a:off x="779620" y="1869069"/>
            <a:ext cx="11242208" cy="528103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2800" dirty="0"/>
              <a:t>Much of decision making is done at least partly using algorithms. </a:t>
            </a:r>
          </a:p>
          <a:p>
            <a:pPr marL="0" indent="0">
              <a:buNone/>
            </a:pPr>
            <a:r>
              <a:rPr lang="en-US" sz="2800" dirty="0"/>
              <a:t>	Examples: ML for recidivism prediction, loan approval</a:t>
            </a:r>
          </a:p>
          <a:p>
            <a:pPr marL="0" indent="0">
              <a:buNone/>
            </a:pPr>
            <a:r>
              <a:rPr lang="en-US" sz="2800" dirty="0"/>
              <a:t>	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454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1F26-9FBE-1541-9B01-D4AF18BCE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Fairness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EF10E-4DAD-6248-AD21-A48D2014E3BE}"/>
              </a:ext>
            </a:extLst>
          </p:cNvPr>
          <p:cNvSpPr txBox="1">
            <a:spLocks/>
          </p:cNvSpPr>
          <p:nvPr/>
        </p:nvSpPr>
        <p:spPr>
          <a:xfrm>
            <a:off x="779620" y="1869069"/>
            <a:ext cx="11242208" cy="528103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2800" dirty="0"/>
              <a:t>Much of decision making is done at least partly using algorithms. </a:t>
            </a:r>
          </a:p>
          <a:p>
            <a:pPr marL="0" indent="0">
              <a:buNone/>
            </a:pPr>
            <a:r>
              <a:rPr lang="en-US" sz="2800" dirty="0"/>
              <a:t>	Examples: ML for recidivism prediction, loan approval</a:t>
            </a:r>
          </a:p>
          <a:p>
            <a:pPr marL="0" indent="0">
              <a:buNone/>
            </a:pPr>
            <a:r>
              <a:rPr lang="en-US" sz="2800" dirty="0"/>
              <a:t>	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Documented cases of algorithmic bias [O’Neil 2016; Kearns &amp; Roth 2019].</a:t>
            </a:r>
          </a:p>
          <a:p>
            <a:pPr>
              <a:buFont typeface="Wingdings" pitchFamily="2" charset="2"/>
              <a:buChar char="Ø"/>
            </a:pPr>
            <a:endParaRPr lang="en-US" sz="2800" dirty="0"/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Substantial progress and interest in algorithmic fairness.   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5168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07CC-6DF7-984C-9409-591C8512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14" y="0"/>
            <a:ext cx="12047220" cy="1450757"/>
          </a:xfrm>
        </p:spPr>
        <p:txBody>
          <a:bodyPr/>
          <a:lstStyle/>
          <a:p>
            <a:r>
              <a:rPr lang="en-US" dirty="0"/>
              <a:t>Some Considerations for Fairness in 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8EC4C-C95E-7346-A5CE-225F30B0234C}"/>
              </a:ext>
            </a:extLst>
          </p:cNvPr>
          <p:cNvSpPr txBox="1">
            <a:spLocks/>
          </p:cNvSpPr>
          <p:nvPr/>
        </p:nvSpPr>
        <p:spPr>
          <a:xfrm>
            <a:off x="779620" y="1869069"/>
            <a:ext cx="11242208" cy="528103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endParaRPr lang="en-US" sz="2800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C0A1F4-A393-DE45-86E6-4590CBD4D88A}"/>
              </a:ext>
            </a:extLst>
          </p:cNvPr>
          <p:cNvSpPr txBox="1">
            <a:spLocks/>
          </p:cNvSpPr>
          <p:nvPr/>
        </p:nvSpPr>
        <p:spPr>
          <a:xfrm>
            <a:off x="779620" y="1869068"/>
            <a:ext cx="11242208" cy="528103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endParaRPr lang="en-US" sz="2800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0E86A0C-444C-BA41-A191-0B4364A2B0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2020" y="2021469"/>
                <a:ext cx="11242208" cy="528103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itchFamily="2" charset="2"/>
                  <a:buChar char="Ø"/>
                </a:pPr>
                <a:r>
                  <a:rPr lang="en-US" sz="2800" dirty="0"/>
                  <a:t>For a point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dirty="0"/>
                  <a:t>its </a:t>
                </a:r>
                <a:r>
                  <a:rPr lang="en-US" sz="2800" b="1" dirty="0"/>
                  <a:t>distance from the center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800" dirty="0"/>
                  <a:t>:</a:t>
                </a:r>
                <a:r>
                  <a:rPr lang="en-US" sz="28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-closer to the center </a:t>
                </a:r>
                <a:r>
                  <a:rPr lang="en-US" sz="2400" dirty="0">
                    <a:sym typeface="Wingdings" pitchFamily="2" charset="2"/>
                  </a:rPr>
                  <a:t></a:t>
                </a:r>
                <a:r>
                  <a:rPr lang="en-US" sz="2400" dirty="0"/>
                  <a:t>more represented by the center (</a:t>
                </a:r>
                <a:r>
                  <a:rPr lang="en-US" sz="2400" b="1" dirty="0">
                    <a:solidFill>
                      <a:srgbClr val="0039FF"/>
                    </a:solidFill>
                  </a:rPr>
                  <a:t>ML</a:t>
                </a:r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    -closer to the center </a:t>
                </a:r>
                <a:r>
                  <a:rPr lang="en-US" sz="2400" dirty="0">
                    <a:sym typeface="Wingdings" pitchFamily="2" charset="2"/>
                  </a:rPr>
                  <a:t></a:t>
                </a:r>
                <a:r>
                  <a:rPr lang="en-US" sz="2400" dirty="0"/>
                  <a:t>less travel distance (</a:t>
                </a:r>
                <a:r>
                  <a:rPr lang="en-US" sz="2400" b="1" dirty="0">
                    <a:solidFill>
                      <a:srgbClr val="0039FF"/>
                    </a:solidFill>
                  </a:rPr>
                  <a:t>OR</a:t>
                </a:r>
                <a:r>
                  <a:rPr lang="en-US" sz="2400" dirty="0"/>
                  <a:t>)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</a:t>
                </a:r>
                <a:r>
                  <a:rPr lang="en-US" sz="2400" dirty="0">
                    <a:sym typeface="Wingdings" pitchFamily="2" charset="2"/>
                  </a:rPr>
                  <a:t> points want to be closer the center </a:t>
                </a:r>
              </a:p>
              <a:p>
                <a:pPr marL="0" indent="0">
                  <a:buNone/>
                </a:pPr>
                <a:endParaRPr lang="en-US" sz="2800" dirty="0">
                  <a:sym typeface="Wingdings" pitchFamily="2" charset="2"/>
                </a:endParaRPr>
              </a:p>
              <a:p>
                <a:pPr>
                  <a:buFont typeface="Wingdings" pitchFamily="2" charset="2"/>
                  <a:buChar char="Ø"/>
                </a:pPr>
                <a:r>
                  <a:rPr lang="en-US" sz="2800" dirty="0">
                    <a:sym typeface="Wingdings" pitchFamily="2" charset="2"/>
                  </a:rPr>
                  <a:t> How does a fairness guarantee over the distance look like? How can we achieve that? </a:t>
                </a:r>
              </a:p>
              <a:p>
                <a:pPr marL="0" indent="0">
                  <a:buNone/>
                </a:pPr>
                <a:endParaRPr lang="en-US" sz="2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800" b="1" dirty="0"/>
              </a:p>
              <a:p>
                <a:pPr marL="0" indent="0">
                  <a:buNone/>
                </a:pPr>
                <a:endParaRPr lang="en-US" sz="2800" b="1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0E86A0C-444C-BA41-A191-0B4364A2B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020" y="2021469"/>
                <a:ext cx="11242208" cy="5281031"/>
              </a:xfrm>
              <a:prstGeom prst="rect">
                <a:avLst/>
              </a:prstGeom>
              <a:blipFill>
                <a:blip r:embed="rId2"/>
                <a:stretch>
                  <a:fillRect l="-1016" t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43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07CC-6DF7-984C-9409-591C8512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96" y="-307068"/>
            <a:ext cx="11988800" cy="1450757"/>
          </a:xfrm>
        </p:spPr>
        <p:txBody>
          <a:bodyPr/>
          <a:lstStyle/>
          <a:p>
            <a:r>
              <a:rPr lang="en-US" dirty="0"/>
              <a:t>Some Considerations for Fairness in 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8EC4C-C95E-7346-A5CE-225F30B0234C}"/>
              </a:ext>
            </a:extLst>
          </p:cNvPr>
          <p:cNvSpPr txBox="1">
            <a:spLocks/>
          </p:cNvSpPr>
          <p:nvPr/>
        </p:nvSpPr>
        <p:spPr>
          <a:xfrm>
            <a:off x="779620" y="1869069"/>
            <a:ext cx="11242208" cy="528103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endParaRPr lang="en-US" sz="2800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C0A1F4-A393-DE45-86E6-4590CBD4D88A}"/>
              </a:ext>
            </a:extLst>
          </p:cNvPr>
          <p:cNvSpPr txBox="1">
            <a:spLocks/>
          </p:cNvSpPr>
          <p:nvPr/>
        </p:nvSpPr>
        <p:spPr>
          <a:xfrm>
            <a:off x="779620" y="1869068"/>
            <a:ext cx="11242208" cy="528103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endParaRPr lang="en-US" sz="2800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0E86A0C-444C-BA41-A191-0B4364A2B0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9792" y="1576969"/>
                <a:ext cx="11242208" cy="528103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itchFamily="2" charset="2"/>
                  <a:buChar char="Ø"/>
                </a:pPr>
                <a:r>
                  <a:rPr lang="en-US" sz="2800" dirty="0"/>
                  <a:t>Clustering partitions the set of points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 into clusters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𝑘</m:t>
                        </m:r>
                      </m:sub>
                    </m:sSub>
                  </m:oMath>
                </a14:m>
                <a:endParaRPr lang="en-US" sz="2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800" dirty="0"/>
                  <a:t>         </a:t>
                </a:r>
                <a:r>
                  <a:rPr lang="en-US" sz="2400" dirty="0"/>
                  <a:t>-different clusters will be processed differently, enjoy different outcomes, </a:t>
                </a:r>
                <a:r>
                  <a:rPr lang="en-US" sz="2400" dirty="0" err="1"/>
                  <a:t>etc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sym typeface="Wingdings" pitchFamily="2" charset="2"/>
                  </a:rPr>
                  <a:t>          -suppose one demographic is under-represented in a cluster or over-represented in another.</a:t>
                </a:r>
              </a:p>
              <a:p>
                <a:pPr marL="0" indent="0">
                  <a:buNone/>
                </a:pPr>
                <a:r>
                  <a:rPr lang="en-US" sz="2400" dirty="0">
                    <a:sym typeface="Wingdings" pitchFamily="2" charset="2"/>
                  </a:rPr>
                  <a:t>          -suppose clustering assigns points which are not faraway </a:t>
                </a:r>
                <a:r>
                  <a:rPr lang="en-US" sz="2400">
                    <a:sym typeface="Wingdings" pitchFamily="2" charset="2"/>
                  </a:rPr>
                  <a:t>from one another </a:t>
                </a:r>
                <a:r>
                  <a:rPr lang="en-US" sz="2400" dirty="0">
                    <a:sym typeface="Wingdings" pitchFamily="2" charset="2"/>
                  </a:rPr>
                  <a:t>to different clusters.</a:t>
                </a:r>
              </a:p>
              <a:p>
                <a:pPr marL="0" indent="0">
                  <a:buNone/>
                </a:pPr>
                <a:endParaRPr lang="en-US" sz="2400" dirty="0">
                  <a:sym typeface="Wingdings" pitchFamily="2" charset="2"/>
                </a:endParaRPr>
              </a:p>
              <a:p>
                <a:pPr>
                  <a:buFont typeface="Wingdings" pitchFamily="2" charset="2"/>
                  <a:buChar char="Ø"/>
                </a:pPr>
                <a:r>
                  <a:rPr lang="en-US" sz="2800" dirty="0">
                    <a:sym typeface="Wingdings" pitchFamily="2" charset="2"/>
                  </a:rPr>
                  <a:t>How do avoid the above situations and guarantee fairness?</a:t>
                </a:r>
              </a:p>
              <a:p>
                <a:pPr marL="0" indent="0">
                  <a:buNone/>
                </a:pPr>
                <a:endParaRPr lang="en-US" sz="2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800" b="1" dirty="0"/>
              </a:p>
              <a:p>
                <a:pPr marL="0" indent="0">
                  <a:buNone/>
                </a:pPr>
                <a:endParaRPr lang="en-US" sz="2800" b="1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0E86A0C-444C-BA41-A191-0B4364A2B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92" y="1576969"/>
                <a:ext cx="11242208" cy="5281031"/>
              </a:xfrm>
              <a:prstGeom prst="rect">
                <a:avLst/>
              </a:prstGeom>
              <a:blipFill>
                <a:blip r:embed="rId2"/>
                <a:stretch>
                  <a:fillRect l="-902" t="-1923" r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96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Clustering: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1097277" y="1845734"/>
            <a:ext cx="10614559" cy="441728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Clustering (</a:t>
            </a:r>
            <a:r>
              <a:rPr lang="en-US" sz="2400" b="1" dirty="0">
                <a:solidFill>
                  <a:srgbClr val="0039FF"/>
                </a:solidFill>
              </a:rPr>
              <a:t>ML + Data Analysis</a:t>
            </a:r>
            <a:r>
              <a:rPr lang="en-US" sz="2400" dirty="0"/>
              <a:t>)</a:t>
            </a:r>
          </a:p>
          <a:p>
            <a:pPr marL="201168" lvl="1" indent="0">
              <a:buNone/>
            </a:pPr>
            <a:r>
              <a:rPr lang="en-US" sz="2200" dirty="0"/>
              <a:t>Explore the data, Reveal existing structure, group similar points to one another, </a:t>
            </a:r>
            <a:r>
              <a:rPr lang="en-US" sz="2200" dirty="0" err="1"/>
              <a:t>etc</a:t>
            </a:r>
            <a:r>
              <a:rPr lang="en-US" sz="2200" dirty="0"/>
              <a:t>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0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Clustering: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1097277" y="1845734"/>
            <a:ext cx="10614559" cy="441728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Clustering (</a:t>
            </a:r>
            <a:r>
              <a:rPr lang="en-US" sz="2400" b="1" dirty="0">
                <a:solidFill>
                  <a:srgbClr val="0039FF"/>
                </a:solidFill>
              </a:rPr>
              <a:t>ML + Data Analysis</a:t>
            </a:r>
            <a:r>
              <a:rPr lang="en-US" sz="2400" dirty="0"/>
              <a:t>)</a:t>
            </a:r>
          </a:p>
          <a:p>
            <a:pPr marL="201168" lvl="1" indent="0">
              <a:buNone/>
            </a:pPr>
            <a:r>
              <a:rPr lang="en-US" sz="2200" dirty="0"/>
              <a:t>Explore the data, Reveal existing structure, group similar points to one another, </a:t>
            </a:r>
            <a:r>
              <a:rPr lang="en-US" sz="2200" dirty="0" err="1"/>
              <a:t>etc</a:t>
            </a:r>
            <a:r>
              <a:rPr lang="en-US" sz="2200" dirty="0"/>
              <a:t>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6B683EA-285C-8D4A-B73C-6DB2B1B9ECBB}"/>
              </a:ext>
            </a:extLst>
          </p:cNvPr>
          <p:cNvGrpSpPr/>
          <p:nvPr/>
        </p:nvGrpSpPr>
        <p:grpSpPr>
          <a:xfrm>
            <a:off x="2059277" y="3371888"/>
            <a:ext cx="2364649" cy="1894901"/>
            <a:chOff x="537065" y="4605465"/>
            <a:chExt cx="2364649" cy="18949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409E0BE-E996-0A4C-8795-9EE2DAF92FE2}"/>
                </a:ext>
              </a:extLst>
            </p:cNvPr>
            <p:cNvSpPr/>
            <p:nvPr/>
          </p:nvSpPr>
          <p:spPr>
            <a:xfrm>
              <a:off x="2304883" y="5083301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9294B39-BFBB-0F40-BA49-DF3084AD2643}"/>
                </a:ext>
              </a:extLst>
            </p:cNvPr>
            <p:cNvSpPr/>
            <p:nvPr/>
          </p:nvSpPr>
          <p:spPr>
            <a:xfrm>
              <a:off x="2528361" y="5075152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D19BE2A-B449-A54C-A991-D19017A432A5}"/>
                </a:ext>
              </a:extLst>
            </p:cNvPr>
            <p:cNvSpPr/>
            <p:nvPr/>
          </p:nvSpPr>
          <p:spPr>
            <a:xfrm>
              <a:off x="2365505" y="4703814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E37D087-83EF-014C-9488-BE697BB32ECA}"/>
                </a:ext>
              </a:extLst>
            </p:cNvPr>
            <p:cNvSpPr/>
            <p:nvPr/>
          </p:nvSpPr>
          <p:spPr>
            <a:xfrm>
              <a:off x="2348721" y="4896700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0000"/>
                </a:highlight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05ED4C-72B2-4145-88B5-84DFFA0D3077}"/>
                </a:ext>
              </a:extLst>
            </p:cNvPr>
            <p:cNvSpPr/>
            <p:nvPr/>
          </p:nvSpPr>
          <p:spPr>
            <a:xfrm>
              <a:off x="2735956" y="5083301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E123040-D585-EE49-81F2-79B256C04859}"/>
                </a:ext>
              </a:extLst>
            </p:cNvPr>
            <p:cNvSpPr/>
            <p:nvPr/>
          </p:nvSpPr>
          <p:spPr>
            <a:xfrm>
              <a:off x="2801713" y="4891143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10B1D9-C4C1-0340-ACF2-CE60FFE06171}"/>
                </a:ext>
              </a:extLst>
            </p:cNvPr>
            <p:cNvSpPr/>
            <p:nvPr/>
          </p:nvSpPr>
          <p:spPr>
            <a:xfrm>
              <a:off x="2660605" y="4770223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6F1E81E-EADF-E14D-8F02-D2D5D477233A}"/>
                </a:ext>
              </a:extLst>
            </p:cNvPr>
            <p:cNvSpPr/>
            <p:nvPr/>
          </p:nvSpPr>
          <p:spPr>
            <a:xfrm>
              <a:off x="2516035" y="4605465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298ACCA-DD6F-7248-BFA7-B9B411D78E65}"/>
                </a:ext>
              </a:extLst>
            </p:cNvPr>
            <p:cNvSpPr/>
            <p:nvPr/>
          </p:nvSpPr>
          <p:spPr>
            <a:xfrm>
              <a:off x="2516036" y="4891143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6BB7F1C-A643-7540-9A7F-F3FBF31CF072}"/>
                </a:ext>
              </a:extLst>
            </p:cNvPr>
            <p:cNvSpPr/>
            <p:nvPr/>
          </p:nvSpPr>
          <p:spPr>
            <a:xfrm>
              <a:off x="691227" y="5077544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592792A-245B-E14E-946D-A1BD5294E51E}"/>
                </a:ext>
              </a:extLst>
            </p:cNvPr>
            <p:cNvSpPr/>
            <p:nvPr/>
          </p:nvSpPr>
          <p:spPr>
            <a:xfrm>
              <a:off x="897266" y="4940538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3635401-90CB-B649-89C4-F3610634CF78}"/>
                </a:ext>
              </a:extLst>
            </p:cNvPr>
            <p:cNvSpPr/>
            <p:nvPr/>
          </p:nvSpPr>
          <p:spPr>
            <a:xfrm>
              <a:off x="624741" y="4644266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8E5D62D-ACF3-B248-A6DF-5549E4945B5C}"/>
                </a:ext>
              </a:extLst>
            </p:cNvPr>
            <p:cNvSpPr/>
            <p:nvPr/>
          </p:nvSpPr>
          <p:spPr>
            <a:xfrm>
              <a:off x="537065" y="4852862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D8F5EC7-75E4-7148-A2AD-BCEE90BD4A37}"/>
                </a:ext>
              </a:extLst>
            </p:cNvPr>
            <p:cNvSpPr/>
            <p:nvPr/>
          </p:nvSpPr>
          <p:spPr>
            <a:xfrm>
              <a:off x="1042662" y="5045020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D2AFC72-19A3-8844-A446-FEF84B17FB77}"/>
                </a:ext>
              </a:extLst>
            </p:cNvPr>
            <p:cNvSpPr/>
            <p:nvPr/>
          </p:nvSpPr>
          <p:spPr>
            <a:xfrm>
              <a:off x="1108419" y="4852862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9D937D8-7256-2D47-B768-2CEC7E89EDE8}"/>
                </a:ext>
              </a:extLst>
            </p:cNvPr>
            <p:cNvSpPr/>
            <p:nvPr/>
          </p:nvSpPr>
          <p:spPr>
            <a:xfrm>
              <a:off x="1042662" y="4659976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E836879-4701-4846-972B-A446187E412F}"/>
                </a:ext>
              </a:extLst>
            </p:cNvPr>
            <p:cNvSpPr/>
            <p:nvPr/>
          </p:nvSpPr>
          <p:spPr>
            <a:xfrm>
              <a:off x="815939" y="4659976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7FA4B44-31CF-B146-B6AE-769BC3CF6A06}"/>
                </a:ext>
              </a:extLst>
            </p:cNvPr>
            <p:cNvSpPr/>
            <p:nvPr/>
          </p:nvSpPr>
          <p:spPr>
            <a:xfrm>
              <a:off x="735065" y="4885386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1C2D167-6BD9-9C43-85A4-D9DAC7DE5BDE}"/>
                </a:ext>
              </a:extLst>
            </p:cNvPr>
            <p:cNvSpPr/>
            <p:nvPr/>
          </p:nvSpPr>
          <p:spPr>
            <a:xfrm>
              <a:off x="550275" y="6166159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BEDC6B1-DFD2-4B4B-A604-02B53169F38F}"/>
                </a:ext>
              </a:extLst>
            </p:cNvPr>
            <p:cNvSpPr/>
            <p:nvPr/>
          </p:nvSpPr>
          <p:spPr>
            <a:xfrm>
              <a:off x="827028" y="6412690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B8812CC-69EC-544D-AFD9-6CB9A0E0B2EB}"/>
                </a:ext>
              </a:extLst>
            </p:cNvPr>
            <p:cNvSpPr/>
            <p:nvPr/>
          </p:nvSpPr>
          <p:spPr>
            <a:xfrm>
              <a:off x="629028" y="5918415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AFBF341-EC04-4B40-BCA0-AD4CABEE82B2}"/>
                </a:ext>
              </a:extLst>
            </p:cNvPr>
            <p:cNvSpPr/>
            <p:nvPr/>
          </p:nvSpPr>
          <p:spPr>
            <a:xfrm>
              <a:off x="754896" y="6191771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A8DA3F7-F7AC-C746-A7C8-CD8754049925}"/>
                </a:ext>
              </a:extLst>
            </p:cNvPr>
            <p:cNvSpPr/>
            <p:nvPr/>
          </p:nvSpPr>
          <p:spPr>
            <a:xfrm>
              <a:off x="1046949" y="6319169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167E354-C4AC-5842-B040-D8F8662C60E9}"/>
                </a:ext>
              </a:extLst>
            </p:cNvPr>
            <p:cNvSpPr/>
            <p:nvPr/>
          </p:nvSpPr>
          <p:spPr>
            <a:xfrm>
              <a:off x="1112706" y="6127011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6B2B91F-FF93-F24D-85F6-56E9C73E4CBA}"/>
                </a:ext>
              </a:extLst>
            </p:cNvPr>
            <p:cNvSpPr/>
            <p:nvPr/>
          </p:nvSpPr>
          <p:spPr>
            <a:xfrm>
              <a:off x="1046949" y="5934125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576D69-A13E-874F-AC04-95BC3BA714CA}"/>
                </a:ext>
              </a:extLst>
            </p:cNvPr>
            <p:cNvSpPr/>
            <p:nvPr/>
          </p:nvSpPr>
          <p:spPr>
            <a:xfrm>
              <a:off x="827028" y="5841333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20D6438-4CAB-0D44-B618-91B611AF43CA}"/>
                </a:ext>
              </a:extLst>
            </p:cNvPr>
            <p:cNvSpPr/>
            <p:nvPr/>
          </p:nvSpPr>
          <p:spPr>
            <a:xfrm>
              <a:off x="892332" y="6027656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598240B-5A49-A046-936C-12C213522B96}"/>
                </a:ext>
              </a:extLst>
            </p:cNvPr>
            <p:cNvSpPr/>
            <p:nvPr/>
          </p:nvSpPr>
          <p:spPr>
            <a:xfrm>
              <a:off x="2374198" y="6290105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8E97F8D-E051-F948-81B0-D3F0A6EC05A1}"/>
                </a:ext>
              </a:extLst>
            </p:cNvPr>
            <p:cNvSpPr/>
            <p:nvPr/>
          </p:nvSpPr>
          <p:spPr>
            <a:xfrm>
              <a:off x="2575892" y="6396614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817071D-35AE-FE43-8C64-0045899DF353}"/>
                </a:ext>
              </a:extLst>
            </p:cNvPr>
            <p:cNvSpPr/>
            <p:nvPr/>
          </p:nvSpPr>
          <p:spPr>
            <a:xfrm>
              <a:off x="2330360" y="5968097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48F36F5-2817-714D-8AC2-43521BA79CC2}"/>
                </a:ext>
              </a:extLst>
            </p:cNvPr>
            <p:cNvSpPr/>
            <p:nvPr/>
          </p:nvSpPr>
          <p:spPr>
            <a:xfrm>
              <a:off x="2242684" y="6176693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0000"/>
                </a:highlight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30F1037-DC96-E549-A9B3-1932BAD0BE1E}"/>
                </a:ext>
              </a:extLst>
            </p:cNvPr>
            <p:cNvSpPr/>
            <p:nvPr/>
          </p:nvSpPr>
          <p:spPr>
            <a:xfrm>
              <a:off x="2748281" y="6368851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8C7CBFB-8968-2D4A-A177-F8F212BA41B0}"/>
                </a:ext>
              </a:extLst>
            </p:cNvPr>
            <p:cNvSpPr/>
            <p:nvPr/>
          </p:nvSpPr>
          <p:spPr>
            <a:xfrm>
              <a:off x="2814038" y="6176693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BDE8B08-16F3-7C4C-839B-BBCF18625473}"/>
                </a:ext>
              </a:extLst>
            </p:cNvPr>
            <p:cNvSpPr/>
            <p:nvPr/>
          </p:nvSpPr>
          <p:spPr>
            <a:xfrm>
              <a:off x="2748281" y="5983807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600E0E2-D76F-8044-B58F-997B23D3EB22}"/>
                </a:ext>
              </a:extLst>
            </p:cNvPr>
            <p:cNvSpPr/>
            <p:nvPr/>
          </p:nvSpPr>
          <p:spPr>
            <a:xfrm>
              <a:off x="2572198" y="6005870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0E8224E-E6F1-AD44-B604-9438E0F52E08}"/>
                </a:ext>
              </a:extLst>
            </p:cNvPr>
            <p:cNvSpPr/>
            <p:nvPr/>
          </p:nvSpPr>
          <p:spPr>
            <a:xfrm>
              <a:off x="2528361" y="6176693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534D4DBA-DF70-8344-AF2D-30506B546771}"/>
              </a:ext>
            </a:extLst>
          </p:cNvPr>
          <p:cNvSpPr txBox="1"/>
          <p:nvPr/>
        </p:nvSpPr>
        <p:spPr>
          <a:xfrm>
            <a:off x="352637" y="2934153"/>
            <a:ext cx="1406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Set of Data Points:</a:t>
            </a:r>
          </a:p>
        </p:txBody>
      </p:sp>
    </p:spTree>
    <p:extLst>
      <p:ext uri="{BB962C8B-B14F-4D97-AF65-F5344CB8AC3E}">
        <p14:creationId xmlns:p14="http://schemas.microsoft.com/office/powerpoint/2010/main" val="372328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Clustering: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1097277" y="1845734"/>
            <a:ext cx="10614559" cy="441728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Clustering (</a:t>
            </a:r>
            <a:r>
              <a:rPr lang="en-US" sz="2400" b="1" dirty="0">
                <a:solidFill>
                  <a:srgbClr val="0039FF"/>
                </a:solidFill>
              </a:rPr>
              <a:t>ML + Data Analysis</a:t>
            </a:r>
            <a:r>
              <a:rPr lang="en-US" sz="2400" dirty="0"/>
              <a:t>)</a:t>
            </a:r>
          </a:p>
          <a:p>
            <a:pPr marL="201168" lvl="1" indent="0">
              <a:buNone/>
            </a:pPr>
            <a:r>
              <a:rPr lang="en-US" sz="2200" dirty="0"/>
              <a:t>Explore the data, Reveal existing structure, group similar points to one another, </a:t>
            </a:r>
            <a:r>
              <a:rPr lang="en-US" sz="2200" dirty="0" err="1"/>
              <a:t>etc</a:t>
            </a:r>
            <a:r>
              <a:rPr lang="en-US" sz="2200" dirty="0"/>
              <a:t>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6B683EA-285C-8D4A-B73C-6DB2B1B9ECBB}"/>
              </a:ext>
            </a:extLst>
          </p:cNvPr>
          <p:cNvGrpSpPr/>
          <p:nvPr/>
        </p:nvGrpSpPr>
        <p:grpSpPr>
          <a:xfrm>
            <a:off x="2059277" y="3371888"/>
            <a:ext cx="2364649" cy="1894901"/>
            <a:chOff x="537065" y="4605465"/>
            <a:chExt cx="2364649" cy="18949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409E0BE-E996-0A4C-8795-9EE2DAF92FE2}"/>
                </a:ext>
              </a:extLst>
            </p:cNvPr>
            <p:cNvSpPr/>
            <p:nvPr/>
          </p:nvSpPr>
          <p:spPr>
            <a:xfrm>
              <a:off x="2304883" y="5083301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9294B39-BFBB-0F40-BA49-DF3084AD2643}"/>
                </a:ext>
              </a:extLst>
            </p:cNvPr>
            <p:cNvSpPr/>
            <p:nvPr/>
          </p:nvSpPr>
          <p:spPr>
            <a:xfrm>
              <a:off x="2528361" y="5075152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D19BE2A-B449-A54C-A991-D19017A432A5}"/>
                </a:ext>
              </a:extLst>
            </p:cNvPr>
            <p:cNvSpPr/>
            <p:nvPr/>
          </p:nvSpPr>
          <p:spPr>
            <a:xfrm>
              <a:off x="2365505" y="4703814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E37D087-83EF-014C-9488-BE697BB32ECA}"/>
                </a:ext>
              </a:extLst>
            </p:cNvPr>
            <p:cNvSpPr/>
            <p:nvPr/>
          </p:nvSpPr>
          <p:spPr>
            <a:xfrm>
              <a:off x="2348721" y="4896700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0000"/>
                </a:highlight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05ED4C-72B2-4145-88B5-84DFFA0D3077}"/>
                </a:ext>
              </a:extLst>
            </p:cNvPr>
            <p:cNvSpPr/>
            <p:nvPr/>
          </p:nvSpPr>
          <p:spPr>
            <a:xfrm>
              <a:off x="2735956" y="5083301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E123040-D585-EE49-81F2-79B256C04859}"/>
                </a:ext>
              </a:extLst>
            </p:cNvPr>
            <p:cNvSpPr/>
            <p:nvPr/>
          </p:nvSpPr>
          <p:spPr>
            <a:xfrm>
              <a:off x="2801713" y="4891143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10B1D9-C4C1-0340-ACF2-CE60FFE06171}"/>
                </a:ext>
              </a:extLst>
            </p:cNvPr>
            <p:cNvSpPr/>
            <p:nvPr/>
          </p:nvSpPr>
          <p:spPr>
            <a:xfrm>
              <a:off x="2660605" y="4770223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6F1E81E-EADF-E14D-8F02-D2D5D477233A}"/>
                </a:ext>
              </a:extLst>
            </p:cNvPr>
            <p:cNvSpPr/>
            <p:nvPr/>
          </p:nvSpPr>
          <p:spPr>
            <a:xfrm>
              <a:off x="2516035" y="4605465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298ACCA-DD6F-7248-BFA7-B9B411D78E65}"/>
                </a:ext>
              </a:extLst>
            </p:cNvPr>
            <p:cNvSpPr/>
            <p:nvPr/>
          </p:nvSpPr>
          <p:spPr>
            <a:xfrm>
              <a:off x="2516036" y="4891143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6BB7F1C-A643-7540-9A7F-F3FBF31CF072}"/>
                </a:ext>
              </a:extLst>
            </p:cNvPr>
            <p:cNvSpPr/>
            <p:nvPr/>
          </p:nvSpPr>
          <p:spPr>
            <a:xfrm>
              <a:off x="691227" y="5077544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592792A-245B-E14E-946D-A1BD5294E51E}"/>
                </a:ext>
              </a:extLst>
            </p:cNvPr>
            <p:cNvSpPr/>
            <p:nvPr/>
          </p:nvSpPr>
          <p:spPr>
            <a:xfrm>
              <a:off x="897266" y="4940538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3635401-90CB-B649-89C4-F3610634CF78}"/>
                </a:ext>
              </a:extLst>
            </p:cNvPr>
            <p:cNvSpPr/>
            <p:nvPr/>
          </p:nvSpPr>
          <p:spPr>
            <a:xfrm>
              <a:off x="624741" y="4644266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8E5D62D-ACF3-B248-A6DF-5549E4945B5C}"/>
                </a:ext>
              </a:extLst>
            </p:cNvPr>
            <p:cNvSpPr/>
            <p:nvPr/>
          </p:nvSpPr>
          <p:spPr>
            <a:xfrm>
              <a:off x="537065" y="4852862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D8F5EC7-75E4-7148-A2AD-BCEE90BD4A37}"/>
                </a:ext>
              </a:extLst>
            </p:cNvPr>
            <p:cNvSpPr/>
            <p:nvPr/>
          </p:nvSpPr>
          <p:spPr>
            <a:xfrm>
              <a:off x="1042662" y="5045020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D2AFC72-19A3-8844-A446-FEF84B17FB77}"/>
                </a:ext>
              </a:extLst>
            </p:cNvPr>
            <p:cNvSpPr/>
            <p:nvPr/>
          </p:nvSpPr>
          <p:spPr>
            <a:xfrm>
              <a:off x="1108419" y="4852862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9D937D8-7256-2D47-B768-2CEC7E89EDE8}"/>
                </a:ext>
              </a:extLst>
            </p:cNvPr>
            <p:cNvSpPr/>
            <p:nvPr/>
          </p:nvSpPr>
          <p:spPr>
            <a:xfrm>
              <a:off x="1042662" y="4659976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E836879-4701-4846-972B-A446187E412F}"/>
                </a:ext>
              </a:extLst>
            </p:cNvPr>
            <p:cNvSpPr/>
            <p:nvPr/>
          </p:nvSpPr>
          <p:spPr>
            <a:xfrm>
              <a:off x="815939" y="4659976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7FA4B44-31CF-B146-B6AE-769BC3CF6A06}"/>
                </a:ext>
              </a:extLst>
            </p:cNvPr>
            <p:cNvSpPr/>
            <p:nvPr/>
          </p:nvSpPr>
          <p:spPr>
            <a:xfrm>
              <a:off x="735065" y="4885386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1C2D167-6BD9-9C43-85A4-D9DAC7DE5BDE}"/>
                </a:ext>
              </a:extLst>
            </p:cNvPr>
            <p:cNvSpPr/>
            <p:nvPr/>
          </p:nvSpPr>
          <p:spPr>
            <a:xfrm>
              <a:off x="550275" y="6166159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BEDC6B1-DFD2-4B4B-A604-02B53169F38F}"/>
                </a:ext>
              </a:extLst>
            </p:cNvPr>
            <p:cNvSpPr/>
            <p:nvPr/>
          </p:nvSpPr>
          <p:spPr>
            <a:xfrm>
              <a:off x="827028" y="6412690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B8812CC-69EC-544D-AFD9-6CB9A0E0B2EB}"/>
                </a:ext>
              </a:extLst>
            </p:cNvPr>
            <p:cNvSpPr/>
            <p:nvPr/>
          </p:nvSpPr>
          <p:spPr>
            <a:xfrm>
              <a:off x="629028" y="5918415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AFBF341-EC04-4B40-BCA0-AD4CABEE82B2}"/>
                </a:ext>
              </a:extLst>
            </p:cNvPr>
            <p:cNvSpPr/>
            <p:nvPr/>
          </p:nvSpPr>
          <p:spPr>
            <a:xfrm>
              <a:off x="754896" y="6191771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A8DA3F7-F7AC-C746-A7C8-CD8754049925}"/>
                </a:ext>
              </a:extLst>
            </p:cNvPr>
            <p:cNvSpPr/>
            <p:nvPr/>
          </p:nvSpPr>
          <p:spPr>
            <a:xfrm>
              <a:off x="1046949" y="6319169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167E354-C4AC-5842-B040-D8F8662C60E9}"/>
                </a:ext>
              </a:extLst>
            </p:cNvPr>
            <p:cNvSpPr/>
            <p:nvPr/>
          </p:nvSpPr>
          <p:spPr>
            <a:xfrm>
              <a:off x="1112706" y="6127011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6B2B91F-FF93-F24D-85F6-56E9C73E4CBA}"/>
                </a:ext>
              </a:extLst>
            </p:cNvPr>
            <p:cNvSpPr/>
            <p:nvPr/>
          </p:nvSpPr>
          <p:spPr>
            <a:xfrm>
              <a:off x="1046949" y="5934125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576D69-A13E-874F-AC04-95BC3BA714CA}"/>
                </a:ext>
              </a:extLst>
            </p:cNvPr>
            <p:cNvSpPr/>
            <p:nvPr/>
          </p:nvSpPr>
          <p:spPr>
            <a:xfrm>
              <a:off x="827028" y="5841333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20D6438-4CAB-0D44-B618-91B611AF43CA}"/>
                </a:ext>
              </a:extLst>
            </p:cNvPr>
            <p:cNvSpPr/>
            <p:nvPr/>
          </p:nvSpPr>
          <p:spPr>
            <a:xfrm>
              <a:off x="892332" y="6027656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598240B-5A49-A046-936C-12C213522B96}"/>
                </a:ext>
              </a:extLst>
            </p:cNvPr>
            <p:cNvSpPr/>
            <p:nvPr/>
          </p:nvSpPr>
          <p:spPr>
            <a:xfrm>
              <a:off x="2374198" y="6290105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8E97F8D-E051-F948-81B0-D3F0A6EC05A1}"/>
                </a:ext>
              </a:extLst>
            </p:cNvPr>
            <p:cNvSpPr/>
            <p:nvPr/>
          </p:nvSpPr>
          <p:spPr>
            <a:xfrm>
              <a:off x="2575892" y="6396614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817071D-35AE-FE43-8C64-0045899DF353}"/>
                </a:ext>
              </a:extLst>
            </p:cNvPr>
            <p:cNvSpPr/>
            <p:nvPr/>
          </p:nvSpPr>
          <p:spPr>
            <a:xfrm>
              <a:off x="2330360" y="5968097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48F36F5-2817-714D-8AC2-43521BA79CC2}"/>
                </a:ext>
              </a:extLst>
            </p:cNvPr>
            <p:cNvSpPr/>
            <p:nvPr/>
          </p:nvSpPr>
          <p:spPr>
            <a:xfrm>
              <a:off x="2242684" y="6176693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0000"/>
                </a:highlight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30F1037-DC96-E549-A9B3-1932BAD0BE1E}"/>
                </a:ext>
              </a:extLst>
            </p:cNvPr>
            <p:cNvSpPr/>
            <p:nvPr/>
          </p:nvSpPr>
          <p:spPr>
            <a:xfrm>
              <a:off x="2748281" y="6368851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8C7CBFB-8968-2D4A-A177-F8F212BA41B0}"/>
                </a:ext>
              </a:extLst>
            </p:cNvPr>
            <p:cNvSpPr/>
            <p:nvPr/>
          </p:nvSpPr>
          <p:spPr>
            <a:xfrm>
              <a:off x="2814038" y="6176693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BDE8B08-16F3-7C4C-839B-BBCF18625473}"/>
                </a:ext>
              </a:extLst>
            </p:cNvPr>
            <p:cNvSpPr/>
            <p:nvPr/>
          </p:nvSpPr>
          <p:spPr>
            <a:xfrm>
              <a:off x="2748281" y="5983807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600E0E2-D76F-8044-B58F-997B23D3EB22}"/>
                </a:ext>
              </a:extLst>
            </p:cNvPr>
            <p:cNvSpPr/>
            <p:nvPr/>
          </p:nvSpPr>
          <p:spPr>
            <a:xfrm>
              <a:off x="2572198" y="6005870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0E8224E-E6F1-AD44-B604-9438E0F52E08}"/>
                </a:ext>
              </a:extLst>
            </p:cNvPr>
            <p:cNvSpPr/>
            <p:nvPr/>
          </p:nvSpPr>
          <p:spPr>
            <a:xfrm>
              <a:off x="2528361" y="6176693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E4A6651-A4F5-1E46-94A0-B60902E6FE0E}"/>
              </a:ext>
            </a:extLst>
          </p:cNvPr>
          <p:cNvGrpSpPr/>
          <p:nvPr/>
        </p:nvGrpSpPr>
        <p:grpSpPr>
          <a:xfrm>
            <a:off x="7267251" y="2993218"/>
            <a:ext cx="2901283" cy="2469092"/>
            <a:chOff x="6428343" y="2225878"/>
            <a:chExt cx="2901283" cy="246909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FE958CD-886B-3F4C-A26D-40E8400B42C9}"/>
                </a:ext>
              </a:extLst>
            </p:cNvPr>
            <p:cNvSpPr/>
            <p:nvPr/>
          </p:nvSpPr>
          <p:spPr>
            <a:xfrm>
              <a:off x="8527940" y="3054882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79BD39C-A6BA-E040-985D-8D4F50DE55C0}"/>
                </a:ext>
              </a:extLst>
            </p:cNvPr>
            <p:cNvSpPr/>
            <p:nvPr/>
          </p:nvSpPr>
          <p:spPr>
            <a:xfrm>
              <a:off x="8751418" y="3046733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3E1AE04-B9B5-8047-B431-4A6D59449B05}"/>
                </a:ext>
              </a:extLst>
            </p:cNvPr>
            <p:cNvSpPr/>
            <p:nvPr/>
          </p:nvSpPr>
          <p:spPr>
            <a:xfrm>
              <a:off x="8588562" y="2675395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95AB8D7-AEB3-6E4D-9024-065C2B79847E}"/>
                </a:ext>
              </a:extLst>
            </p:cNvPr>
            <p:cNvSpPr/>
            <p:nvPr/>
          </p:nvSpPr>
          <p:spPr>
            <a:xfrm>
              <a:off x="8571778" y="2868281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0000"/>
                </a:highlight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8BA3AA4-154E-6F42-87D7-DE86D342B8EF}"/>
                </a:ext>
              </a:extLst>
            </p:cNvPr>
            <p:cNvSpPr/>
            <p:nvPr/>
          </p:nvSpPr>
          <p:spPr>
            <a:xfrm>
              <a:off x="8959013" y="3054882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6543388-B70F-F14D-BD72-44253963C58B}"/>
                </a:ext>
              </a:extLst>
            </p:cNvPr>
            <p:cNvSpPr/>
            <p:nvPr/>
          </p:nvSpPr>
          <p:spPr>
            <a:xfrm>
              <a:off x="9024770" y="2862724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92EB4A9-9D99-374A-B637-4124C7568198}"/>
                </a:ext>
              </a:extLst>
            </p:cNvPr>
            <p:cNvSpPr/>
            <p:nvPr/>
          </p:nvSpPr>
          <p:spPr>
            <a:xfrm>
              <a:off x="8883662" y="2741804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38CE572-8CA9-6946-8342-573B41FFDD7C}"/>
                </a:ext>
              </a:extLst>
            </p:cNvPr>
            <p:cNvSpPr/>
            <p:nvPr/>
          </p:nvSpPr>
          <p:spPr>
            <a:xfrm>
              <a:off x="8739092" y="2577046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B10492E-B17F-514E-9EDF-AEFCDF104E14}"/>
                </a:ext>
              </a:extLst>
            </p:cNvPr>
            <p:cNvSpPr/>
            <p:nvPr/>
          </p:nvSpPr>
          <p:spPr>
            <a:xfrm>
              <a:off x="8739093" y="2862724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3D89997-0062-434F-991C-CAEA40D51817}"/>
                </a:ext>
              </a:extLst>
            </p:cNvPr>
            <p:cNvSpPr/>
            <p:nvPr/>
          </p:nvSpPr>
          <p:spPr>
            <a:xfrm>
              <a:off x="6914284" y="3049125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A67C141-0E33-FD4E-B326-BCB104641205}"/>
                </a:ext>
              </a:extLst>
            </p:cNvPr>
            <p:cNvSpPr/>
            <p:nvPr/>
          </p:nvSpPr>
          <p:spPr>
            <a:xfrm>
              <a:off x="7120323" y="2912119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00C08CB-FBD9-DA40-B8FE-C5CF7DF00A9C}"/>
                </a:ext>
              </a:extLst>
            </p:cNvPr>
            <p:cNvSpPr/>
            <p:nvPr/>
          </p:nvSpPr>
          <p:spPr>
            <a:xfrm>
              <a:off x="6847798" y="2615847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9DEABCE-B690-884C-8C63-6807B10A5CC5}"/>
                </a:ext>
              </a:extLst>
            </p:cNvPr>
            <p:cNvSpPr/>
            <p:nvPr/>
          </p:nvSpPr>
          <p:spPr>
            <a:xfrm>
              <a:off x="6760122" y="2824443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BC7D557-4137-ED4F-A60A-C6F3E8850AEA}"/>
                </a:ext>
              </a:extLst>
            </p:cNvPr>
            <p:cNvSpPr/>
            <p:nvPr/>
          </p:nvSpPr>
          <p:spPr>
            <a:xfrm>
              <a:off x="7265719" y="3016601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488EF62-F6DA-BE48-86FC-D2BFF59A5904}"/>
                </a:ext>
              </a:extLst>
            </p:cNvPr>
            <p:cNvSpPr/>
            <p:nvPr/>
          </p:nvSpPr>
          <p:spPr>
            <a:xfrm>
              <a:off x="7331476" y="2824443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ACBF878-9639-2949-8D76-4577FB977D73}"/>
                </a:ext>
              </a:extLst>
            </p:cNvPr>
            <p:cNvSpPr/>
            <p:nvPr/>
          </p:nvSpPr>
          <p:spPr>
            <a:xfrm>
              <a:off x="7265719" y="2631557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C6F6D9F-C958-DC4F-8F58-6231F5E30FB4}"/>
                </a:ext>
              </a:extLst>
            </p:cNvPr>
            <p:cNvSpPr/>
            <p:nvPr/>
          </p:nvSpPr>
          <p:spPr>
            <a:xfrm>
              <a:off x="7038996" y="2631557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9F4753C-86F9-E84B-ADF4-386423A9B886}"/>
                </a:ext>
              </a:extLst>
            </p:cNvPr>
            <p:cNvSpPr/>
            <p:nvPr/>
          </p:nvSpPr>
          <p:spPr>
            <a:xfrm>
              <a:off x="6958122" y="2856967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9E1D22E-C365-7646-81C5-772F6F44142F}"/>
                </a:ext>
              </a:extLst>
            </p:cNvPr>
            <p:cNvSpPr/>
            <p:nvPr/>
          </p:nvSpPr>
          <p:spPr>
            <a:xfrm>
              <a:off x="6773332" y="4137740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5D26785-57E7-CD43-BC89-BE0371963A70}"/>
                </a:ext>
              </a:extLst>
            </p:cNvPr>
            <p:cNvSpPr/>
            <p:nvPr/>
          </p:nvSpPr>
          <p:spPr>
            <a:xfrm>
              <a:off x="7050085" y="4384271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EBC7AF9-E7BC-C642-BA8D-4DF733EAA34C}"/>
                </a:ext>
              </a:extLst>
            </p:cNvPr>
            <p:cNvSpPr/>
            <p:nvPr/>
          </p:nvSpPr>
          <p:spPr>
            <a:xfrm>
              <a:off x="6852085" y="3889996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E82AB5C-FB1C-CA4F-BF6F-FAAC77110B7D}"/>
                </a:ext>
              </a:extLst>
            </p:cNvPr>
            <p:cNvSpPr/>
            <p:nvPr/>
          </p:nvSpPr>
          <p:spPr>
            <a:xfrm>
              <a:off x="6977953" y="4163352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71EB600-FE3A-4649-8093-FD19B275F6F7}"/>
                </a:ext>
              </a:extLst>
            </p:cNvPr>
            <p:cNvSpPr/>
            <p:nvPr/>
          </p:nvSpPr>
          <p:spPr>
            <a:xfrm>
              <a:off x="7270006" y="4290750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C7F0ECE-24C4-2345-A820-800678A484D3}"/>
                </a:ext>
              </a:extLst>
            </p:cNvPr>
            <p:cNvSpPr/>
            <p:nvPr/>
          </p:nvSpPr>
          <p:spPr>
            <a:xfrm>
              <a:off x="7335763" y="4098592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B70BD57-5AF5-7C4D-BD1B-D097FEEC8C6A}"/>
                </a:ext>
              </a:extLst>
            </p:cNvPr>
            <p:cNvSpPr/>
            <p:nvPr/>
          </p:nvSpPr>
          <p:spPr>
            <a:xfrm>
              <a:off x="7270006" y="3905706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F655FC6-8981-BF48-B8D4-E4158740C750}"/>
                </a:ext>
              </a:extLst>
            </p:cNvPr>
            <p:cNvSpPr/>
            <p:nvPr/>
          </p:nvSpPr>
          <p:spPr>
            <a:xfrm>
              <a:off x="7050085" y="3812914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C7039B1-5966-DA40-AAE4-4E05F9133AB6}"/>
                </a:ext>
              </a:extLst>
            </p:cNvPr>
            <p:cNvSpPr/>
            <p:nvPr/>
          </p:nvSpPr>
          <p:spPr>
            <a:xfrm>
              <a:off x="7115389" y="3999237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7AECD65-5AF2-8E49-9FE2-BC2F234475E4}"/>
                </a:ext>
              </a:extLst>
            </p:cNvPr>
            <p:cNvSpPr/>
            <p:nvPr/>
          </p:nvSpPr>
          <p:spPr>
            <a:xfrm>
              <a:off x="8597255" y="4261686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3C11FB5D-ECB7-B445-B6DB-442DE6E34C3C}"/>
                </a:ext>
              </a:extLst>
            </p:cNvPr>
            <p:cNvSpPr/>
            <p:nvPr/>
          </p:nvSpPr>
          <p:spPr>
            <a:xfrm>
              <a:off x="8798949" y="4368195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825B8EB-F5E7-E646-BD93-AA34A39B0413}"/>
                </a:ext>
              </a:extLst>
            </p:cNvPr>
            <p:cNvSpPr/>
            <p:nvPr/>
          </p:nvSpPr>
          <p:spPr>
            <a:xfrm>
              <a:off x="8553417" y="3939678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D3A6CA2-A79E-EF4B-A721-ECC1F77374D8}"/>
                </a:ext>
              </a:extLst>
            </p:cNvPr>
            <p:cNvSpPr/>
            <p:nvPr/>
          </p:nvSpPr>
          <p:spPr>
            <a:xfrm>
              <a:off x="8465741" y="4148274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0000"/>
                </a:highlight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D04384B-F174-8342-947F-A5C7E77BDA30}"/>
                </a:ext>
              </a:extLst>
            </p:cNvPr>
            <p:cNvSpPr/>
            <p:nvPr/>
          </p:nvSpPr>
          <p:spPr>
            <a:xfrm>
              <a:off x="8971338" y="4340432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80E0825-38D7-0C4F-B320-09D49C3F61DD}"/>
                </a:ext>
              </a:extLst>
            </p:cNvPr>
            <p:cNvSpPr/>
            <p:nvPr/>
          </p:nvSpPr>
          <p:spPr>
            <a:xfrm>
              <a:off x="9037095" y="4148274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0767E54-5107-DB41-886F-7AFCB874484C}"/>
                </a:ext>
              </a:extLst>
            </p:cNvPr>
            <p:cNvSpPr/>
            <p:nvPr/>
          </p:nvSpPr>
          <p:spPr>
            <a:xfrm>
              <a:off x="8971338" y="3955388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6EB1316-FC52-3A46-ACC1-F1E44696B7C2}"/>
                </a:ext>
              </a:extLst>
            </p:cNvPr>
            <p:cNvSpPr/>
            <p:nvPr/>
          </p:nvSpPr>
          <p:spPr>
            <a:xfrm>
              <a:off x="8795255" y="3977451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E0A5F0F-BA2B-FF42-8193-C66E6659CEDF}"/>
                </a:ext>
              </a:extLst>
            </p:cNvPr>
            <p:cNvSpPr/>
            <p:nvPr/>
          </p:nvSpPr>
          <p:spPr>
            <a:xfrm>
              <a:off x="8751418" y="4148274"/>
              <a:ext cx="87676" cy="87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16AF1C4-82C7-4040-A124-0044A28170FA}"/>
                </a:ext>
              </a:extLst>
            </p:cNvPr>
            <p:cNvSpPr/>
            <p:nvPr/>
          </p:nvSpPr>
          <p:spPr>
            <a:xfrm>
              <a:off x="6612531" y="2396797"/>
              <a:ext cx="1005716" cy="10057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78773A2-AC46-F344-800F-C236C74B3270}"/>
                </a:ext>
              </a:extLst>
            </p:cNvPr>
            <p:cNvSpPr/>
            <p:nvPr/>
          </p:nvSpPr>
          <p:spPr>
            <a:xfrm>
              <a:off x="6612531" y="3671974"/>
              <a:ext cx="1005716" cy="10057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5967E7A2-B3DF-EB42-BB8C-0E3F232A9ACC}"/>
                </a:ext>
              </a:extLst>
            </p:cNvPr>
            <p:cNvSpPr/>
            <p:nvPr/>
          </p:nvSpPr>
          <p:spPr>
            <a:xfrm>
              <a:off x="8301538" y="2392268"/>
              <a:ext cx="1005716" cy="10057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25A76F5-3E6A-7A42-9D4A-E200ACFE7289}"/>
                </a:ext>
              </a:extLst>
            </p:cNvPr>
            <p:cNvSpPr/>
            <p:nvPr/>
          </p:nvSpPr>
          <p:spPr>
            <a:xfrm>
              <a:off x="8323910" y="3689254"/>
              <a:ext cx="1005716" cy="10057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A59A9CF8-D59D-9F43-BFA3-AFBEDDE04336}"/>
                    </a:ext>
                  </a:extLst>
                </p:cNvPr>
                <p:cNvSpPr txBox="1"/>
                <p:nvPr/>
              </p:nvSpPr>
              <p:spPr>
                <a:xfrm>
                  <a:off x="6477067" y="2271593"/>
                  <a:ext cx="2792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A59A9CF8-D59D-9F43-BFA3-AFBEDDE04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67" y="2271593"/>
                  <a:ext cx="279243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7391" r="-4348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397DD43-54CC-334A-8E9A-1695B82C205A}"/>
                    </a:ext>
                  </a:extLst>
                </p:cNvPr>
                <p:cNvSpPr txBox="1"/>
                <p:nvPr/>
              </p:nvSpPr>
              <p:spPr>
                <a:xfrm>
                  <a:off x="6428343" y="3649545"/>
                  <a:ext cx="2845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397DD43-54CC-334A-8E9A-1695B82C20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8343" y="3649545"/>
                  <a:ext cx="28456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7391" r="-8696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0FDB25B1-7ADF-FB4C-992E-FCDD3B7FC929}"/>
                    </a:ext>
                  </a:extLst>
                </p:cNvPr>
                <p:cNvSpPr txBox="1"/>
                <p:nvPr/>
              </p:nvSpPr>
              <p:spPr>
                <a:xfrm>
                  <a:off x="8165716" y="3625641"/>
                  <a:ext cx="2845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0FDB25B1-7ADF-FB4C-992E-FCDD3B7FC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5716" y="3625641"/>
                  <a:ext cx="28456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2500" r="-4167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245F09F-140B-BC4E-9F63-9E9773A66EF6}"/>
                    </a:ext>
                  </a:extLst>
                </p:cNvPr>
                <p:cNvSpPr txBox="1"/>
                <p:nvPr/>
              </p:nvSpPr>
              <p:spPr>
                <a:xfrm>
                  <a:off x="8199405" y="2225878"/>
                  <a:ext cx="2845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245F09F-140B-BC4E-9F63-9E9773A66E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405" y="2225878"/>
                  <a:ext cx="28456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7391" r="-8696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435879D-F9B6-B544-A0AD-F03E33FD4B66}"/>
                  </a:ext>
                </a:extLst>
              </p:cNvPr>
              <p:cNvSpPr txBox="1"/>
              <p:nvPr/>
            </p:nvSpPr>
            <p:spPr>
              <a:xfrm>
                <a:off x="4785815" y="3741070"/>
                <a:ext cx="27632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clustering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=4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435879D-F9B6-B544-A0AD-F03E33FD4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815" y="3741070"/>
                <a:ext cx="2763246" cy="646331"/>
              </a:xfrm>
              <a:prstGeom prst="rect">
                <a:avLst/>
              </a:prstGeom>
              <a:blipFill>
                <a:blip r:embed="rId6"/>
                <a:stretch>
                  <a:fillRect l="-1826"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ight Arrow 87">
            <a:extLst>
              <a:ext uri="{FF2B5EF4-FFF2-40B4-BE49-F238E27FC236}">
                <a16:creationId xmlns:a16="http://schemas.microsoft.com/office/drawing/2014/main" id="{D85759F5-06A8-6340-AEC9-34ADFB89D7BD}"/>
              </a:ext>
            </a:extLst>
          </p:cNvPr>
          <p:cNvSpPr/>
          <p:nvPr/>
        </p:nvSpPr>
        <p:spPr>
          <a:xfrm>
            <a:off x="5044679" y="4056883"/>
            <a:ext cx="1498666" cy="3287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565E6CA-D5F4-BA44-A04F-6156638C4202}"/>
              </a:ext>
            </a:extLst>
          </p:cNvPr>
          <p:cNvSpPr txBox="1"/>
          <p:nvPr/>
        </p:nvSpPr>
        <p:spPr>
          <a:xfrm>
            <a:off x="352637" y="2934153"/>
            <a:ext cx="1406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Set of Data Points:</a:t>
            </a:r>
          </a:p>
        </p:txBody>
      </p:sp>
    </p:spTree>
    <p:extLst>
      <p:ext uri="{BB962C8B-B14F-4D97-AF65-F5344CB8AC3E}">
        <p14:creationId xmlns:p14="http://schemas.microsoft.com/office/powerpoint/2010/main" val="234051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Clustering: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1097277" y="1845734"/>
            <a:ext cx="10614559" cy="441728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Clustering (</a:t>
            </a:r>
            <a:r>
              <a:rPr lang="en-US" sz="2400" b="1" dirty="0">
                <a:solidFill>
                  <a:srgbClr val="0039FF"/>
                </a:solidFill>
              </a:rPr>
              <a:t>ML + Data Analysis</a:t>
            </a:r>
            <a:r>
              <a:rPr lang="en-US" sz="2400" dirty="0"/>
              <a:t>)</a:t>
            </a:r>
          </a:p>
          <a:p>
            <a:pPr marL="201168" lvl="1" indent="0">
              <a:buNone/>
            </a:pPr>
            <a:r>
              <a:rPr lang="en-US" sz="2200" dirty="0"/>
              <a:t>Explore the data, Reveal existing structure, group similar points to one another, </a:t>
            </a:r>
            <a:r>
              <a:rPr lang="en-US" sz="2200" dirty="0" err="1"/>
              <a:t>etc</a:t>
            </a:r>
            <a:r>
              <a:rPr lang="en-US" sz="2200" dirty="0"/>
              <a:t>  </a:t>
            </a:r>
          </a:p>
          <a:p>
            <a:pPr marL="201168" lvl="1" indent="0">
              <a:buNone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Clustering (</a:t>
            </a:r>
            <a:r>
              <a:rPr lang="en-US" sz="2400" b="1" dirty="0">
                <a:solidFill>
                  <a:srgbClr val="0039FF"/>
                </a:solidFill>
              </a:rPr>
              <a:t>Operations Research</a:t>
            </a:r>
            <a:r>
              <a:rPr lang="en-US" sz="2400" dirty="0"/>
              <a:t>)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00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Clustering: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1097277" y="1845734"/>
            <a:ext cx="10614559" cy="441728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Clustering (</a:t>
            </a:r>
            <a:r>
              <a:rPr lang="en-US" sz="2400" b="1" dirty="0">
                <a:solidFill>
                  <a:srgbClr val="0039FF"/>
                </a:solidFill>
              </a:rPr>
              <a:t>ML + Data Analysis</a:t>
            </a:r>
            <a:r>
              <a:rPr lang="en-US" sz="2400" dirty="0"/>
              <a:t>)</a:t>
            </a:r>
          </a:p>
          <a:p>
            <a:pPr marL="201168" lvl="1" indent="0">
              <a:buNone/>
            </a:pPr>
            <a:r>
              <a:rPr lang="en-US" sz="2200" dirty="0"/>
              <a:t>Explore the data, Reveal existing structure, group similar points to one another, </a:t>
            </a:r>
            <a:r>
              <a:rPr lang="en-US" sz="2200" dirty="0" err="1"/>
              <a:t>etc</a:t>
            </a:r>
            <a:r>
              <a:rPr lang="en-US" sz="2200" dirty="0"/>
              <a:t>  </a:t>
            </a:r>
          </a:p>
          <a:p>
            <a:pPr marL="201168" lvl="1" indent="0">
              <a:buNone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Clustering (</a:t>
            </a:r>
            <a:r>
              <a:rPr lang="en-US" sz="2400" b="1" dirty="0">
                <a:solidFill>
                  <a:srgbClr val="0039FF"/>
                </a:solidFill>
              </a:rPr>
              <a:t>Operations Research</a:t>
            </a:r>
            <a:r>
              <a:rPr lang="en-US" sz="2400" dirty="0"/>
              <a:t>) ‘</a:t>
            </a:r>
          </a:p>
          <a:p>
            <a:pPr marL="201168" lvl="1" indent="0">
              <a:buNone/>
            </a:pPr>
            <a:r>
              <a:rPr lang="en-US" sz="2200" dirty="0"/>
              <a:t>Allocating a collection of facilities or fire stations to serve a collection of users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9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C97A-B818-E647-B2F3-F8C094DB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Clustering: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C239-E12C-9249-8940-D0355AB2B704}"/>
              </a:ext>
            </a:extLst>
          </p:cNvPr>
          <p:cNvSpPr txBox="1">
            <a:spLocks/>
          </p:cNvSpPr>
          <p:nvPr/>
        </p:nvSpPr>
        <p:spPr>
          <a:xfrm>
            <a:off x="1097277" y="1845734"/>
            <a:ext cx="10614559" cy="441728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Clustering (</a:t>
            </a:r>
            <a:r>
              <a:rPr lang="en-US" sz="2400" b="1" dirty="0">
                <a:solidFill>
                  <a:srgbClr val="0039FF"/>
                </a:solidFill>
              </a:rPr>
              <a:t>ML + Data Analysis</a:t>
            </a:r>
            <a:r>
              <a:rPr lang="en-US" sz="2400" dirty="0"/>
              <a:t>)</a:t>
            </a:r>
          </a:p>
          <a:p>
            <a:pPr marL="201168" lvl="1" indent="0">
              <a:buNone/>
            </a:pPr>
            <a:r>
              <a:rPr lang="en-US" sz="2200" dirty="0"/>
              <a:t>Explore the data, Reveal existing structure, group similar points to one another, </a:t>
            </a:r>
            <a:r>
              <a:rPr lang="en-US" sz="2200" dirty="0" err="1"/>
              <a:t>etc</a:t>
            </a:r>
            <a:r>
              <a:rPr lang="en-US" sz="2200" dirty="0"/>
              <a:t>  </a:t>
            </a:r>
          </a:p>
          <a:p>
            <a:pPr marL="201168" lvl="1" indent="0">
              <a:buNone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Clustering (</a:t>
            </a:r>
            <a:r>
              <a:rPr lang="en-US" sz="2400" b="1" dirty="0">
                <a:solidFill>
                  <a:srgbClr val="0039FF"/>
                </a:solidFill>
              </a:rPr>
              <a:t>Operations Research</a:t>
            </a:r>
            <a:r>
              <a:rPr lang="en-US" sz="2400" dirty="0"/>
              <a:t>) ‘</a:t>
            </a:r>
          </a:p>
          <a:p>
            <a:pPr marL="201168" lvl="1" indent="0">
              <a:buNone/>
            </a:pPr>
            <a:r>
              <a:rPr lang="en-US" sz="2200" dirty="0"/>
              <a:t>Allocating a collection of facilities or fire stations for a collection of users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13BAD-C5C1-3048-A5A4-7B43D1E4E20E}"/>
              </a:ext>
            </a:extLst>
          </p:cNvPr>
          <p:cNvSpPr txBox="1"/>
          <p:nvPr/>
        </p:nvSpPr>
        <p:spPr>
          <a:xfrm>
            <a:off x="11837096" y="6701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9E4EDF-E06A-6C4B-8BD4-D0D8003FB95A}"/>
              </a:ext>
            </a:extLst>
          </p:cNvPr>
          <p:cNvGrpSpPr/>
          <p:nvPr/>
        </p:nvGrpSpPr>
        <p:grpSpPr>
          <a:xfrm>
            <a:off x="1097277" y="5075193"/>
            <a:ext cx="3617810" cy="913289"/>
            <a:chOff x="2219319" y="3516613"/>
            <a:chExt cx="6381109" cy="161086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9DB32E-F430-2D43-B9E3-974B5E9CE10B}"/>
                </a:ext>
              </a:extLst>
            </p:cNvPr>
            <p:cNvSpPr/>
            <p:nvPr/>
          </p:nvSpPr>
          <p:spPr>
            <a:xfrm flipH="1">
              <a:off x="7336403" y="3516613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1A5FDD4-CE10-BC4D-A98B-840609A130A2}"/>
                </a:ext>
              </a:extLst>
            </p:cNvPr>
            <p:cNvSpPr/>
            <p:nvPr/>
          </p:nvSpPr>
          <p:spPr>
            <a:xfrm flipH="1">
              <a:off x="3069578" y="4294677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C009A4-6E4D-C244-B8E6-623E19137D8D}"/>
                </a:ext>
              </a:extLst>
            </p:cNvPr>
            <p:cNvSpPr/>
            <p:nvPr/>
          </p:nvSpPr>
          <p:spPr>
            <a:xfrm flipH="1">
              <a:off x="2219319" y="3938957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267AF19-AF05-8546-B3D6-CA6DC17F819C}"/>
                </a:ext>
              </a:extLst>
            </p:cNvPr>
            <p:cNvSpPr/>
            <p:nvPr/>
          </p:nvSpPr>
          <p:spPr>
            <a:xfrm flipH="1">
              <a:off x="3648767" y="3985540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795799C-C37C-7E44-B6BC-73B33CAAAC9C}"/>
                </a:ext>
              </a:extLst>
            </p:cNvPr>
            <p:cNvSpPr/>
            <p:nvPr/>
          </p:nvSpPr>
          <p:spPr>
            <a:xfrm flipH="1">
              <a:off x="3069578" y="3567464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5477DC3-B525-0944-937B-216CDBC00E69}"/>
                </a:ext>
              </a:extLst>
            </p:cNvPr>
            <p:cNvSpPr/>
            <p:nvPr/>
          </p:nvSpPr>
          <p:spPr>
            <a:xfrm flipH="1">
              <a:off x="3175164" y="4916304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F3597DD-6265-BB4E-A5A6-F7169C3626D0}"/>
                </a:ext>
              </a:extLst>
            </p:cNvPr>
            <p:cNvSpPr/>
            <p:nvPr/>
          </p:nvSpPr>
          <p:spPr>
            <a:xfrm flipH="1">
              <a:off x="2324905" y="4827980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7FAF538-6256-244B-9E95-6B0B07287C8C}"/>
                </a:ext>
              </a:extLst>
            </p:cNvPr>
            <p:cNvSpPr/>
            <p:nvPr/>
          </p:nvSpPr>
          <p:spPr>
            <a:xfrm flipH="1">
              <a:off x="6591730" y="3727785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0F93635-70E8-C54A-8ABF-9B488F10AF0E}"/>
                </a:ext>
              </a:extLst>
            </p:cNvPr>
            <p:cNvSpPr/>
            <p:nvPr/>
          </p:nvSpPr>
          <p:spPr>
            <a:xfrm flipH="1">
              <a:off x="8014303" y="4114973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D1B6F7-F8A9-6D49-A36A-C4D95E64ABE8}"/>
                </a:ext>
              </a:extLst>
            </p:cNvPr>
            <p:cNvSpPr/>
            <p:nvPr/>
          </p:nvSpPr>
          <p:spPr>
            <a:xfrm flipH="1">
              <a:off x="8389256" y="3673050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28B3C4A-6C8A-0046-941C-223FC5A1B4C5}"/>
                </a:ext>
              </a:extLst>
            </p:cNvPr>
            <p:cNvSpPr/>
            <p:nvPr/>
          </p:nvSpPr>
          <p:spPr>
            <a:xfrm flipH="1">
              <a:off x="7349404" y="4400263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97DBBA5-33F1-DD46-BD1A-CE738061B928}"/>
                </a:ext>
              </a:extLst>
            </p:cNvPr>
            <p:cNvSpPr/>
            <p:nvPr/>
          </p:nvSpPr>
          <p:spPr>
            <a:xfrm flipH="1">
              <a:off x="6816508" y="4141230"/>
              <a:ext cx="211172" cy="211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C48B45-EF91-6042-927A-68E9BF4E4FF5}"/>
                  </a:ext>
                </a:extLst>
              </p:cNvPr>
              <p:cNvSpPr txBox="1"/>
              <p:nvPr/>
            </p:nvSpPr>
            <p:spPr>
              <a:xfrm>
                <a:off x="5286593" y="5095998"/>
                <a:ext cx="27632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clustering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=2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C48B45-EF91-6042-927A-68E9BF4E4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593" y="5095998"/>
                <a:ext cx="2763246" cy="646331"/>
              </a:xfrm>
              <a:prstGeom prst="rect">
                <a:avLst/>
              </a:prstGeom>
              <a:blipFill>
                <a:blip r:embed="rId2"/>
                <a:stretch>
                  <a:fillRect l="-1826"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18">
            <a:extLst>
              <a:ext uri="{FF2B5EF4-FFF2-40B4-BE49-F238E27FC236}">
                <a16:creationId xmlns:a16="http://schemas.microsoft.com/office/drawing/2014/main" id="{7BEAC87A-8A53-0B49-A1B6-C00BC77C2740}"/>
              </a:ext>
            </a:extLst>
          </p:cNvPr>
          <p:cNvSpPr/>
          <p:nvPr/>
        </p:nvSpPr>
        <p:spPr>
          <a:xfrm>
            <a:off x="5545457" y="5411811"/>
            <a:ext cx="1498666" cy="3287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5BAB81-ABF1-0A4C-9384-EBE4A32D81D2}"/>
              </a:ext>
            </a:extLst>
          </p:cNvPr>
          <p:cNvSpPr txBox="1"/>
          <p:nvPr/>
        </p:nvSpPr>
        <p:spPr>
          <a:xfrm>
            <a:off x="240955" y="4442175"/>
            <a:ext cx="230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of Possible Locations:</a:t>
            </a:r>
          </a:p>
        </p:txBody>
      </p:sp>
    </p:spTree>
    <p:extLst>
      <p:ext uri="{BB962C8B-B14F-4D97-AF65-F5344CB8AC3E}">
        <p14:creationId xmlns:p14="http://schemas.microsoft.com/office/powerpoint/2010/main" val="64730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2890</TotalTime>
  <Words>1738</Words>
  <Application>Microsoft Macintosh PowerPoint</Application>
  <PresentationFormat>Widescreen</PresentationFormat>
  <Paragraphs>289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Wingdings</vt:lpstr>
      <vt:lpstr>Retrospect</vt:lpstr>
      <vt:lpstr>1_Retrospect</vt:lpstr>
      <vt:lpstr>Fair Clustering</vt:lpstr>
      <vt:lpstr>Outline </vt:lpstr>
      <vt:lpstr>Clustering: Motivation</vt:lpstr>
      <vt:lpstr>Clustering: Motivation</vt:lpstr>
      <vt:lpstr>Clustering: Motivation</vt:lpstr>
      <vt:lpstr>Clustering: Motivation</vt:lpstr>
      <vt:lpstr>Clustering: Motivation</vt:lpstr>
      <vt:lpstr>Clustering: Motivation</vt:lpstr>
      <vt:lpstr>Clustering: Motivation</vt:lpstr>
      <vt:lpstr>Clustering: Motivation</vt:lpstr>
      <vt:lpstr>Types of Clustering</vt:lpstr>
      <vt:lpstr>Types of Clustering</vt:lpstr>
      <vt:lpstr>Center-Based Clustering</vt:lpstr>
      <vt:lpstr>Formalizing Center-Based Clustering</vt:lpstr>
      <vt:lpstr>Formalizing Center-Based Clustering</vt:lpstr>
      <vt:lpstr>Formalizing Center-Based Clustering</vt:lpstr>
      <vt:lpstr>Formalizing Center-Based Clustering</vt:lpstr>
      <vt:lpstr>Formalizing Center-Based Clustering</vt:lpstr>
      <vt:lpstr>Formalizing Center-Based Clustering</vt:lpstr>
      <vt:lpstr>Formalizing Center-Based Clustering</vt:lpstr>
      <vt:lpstr>Formalizing Center-Based Clustering</vt:lpstr>
      <vt:lpstr>Formalizing Center-Based Clustering</vt:lpstr>
      <vt:lpstr>Spectral Clustering</vt:lpstr>
      <vt:lpstr>Spectral Clustering</vt:lpstr>
      <vt:lpstr>Spectral Clustering: Formal Definition</vt:lpstr>
      <vt:lpstr>Correlation Clustering</vt:lpstr>
      <vt:lpstr>Correlation Clustering</vt:lpstr>
      <vt:lpstr>Correlation Clustering</vt:lpstr>
      <vt:lpstr>Hierarchical Clustering</vt:lpstr>
      <vt:lpstr>Hierarchical Clustering</vt:lpstr>
      <vt:lpstr>Hierarchical Clustering</vt:lpstr>
      <vt:lpstr>Hierarchical Clustering</vt:lpstr>
      <vt:lpstr>Algorithmic Fairness </vt:lpstr>
      <vt:lpstr>Algorithmic Fairness </vt:lpstr>
      <vt:lpstr>Algorithmic Fairness </vt:lpstr>
      <vt:lpstr>Some Considerations for Fairness in Clustering </vt:lpstr>
      <vt:lpstr>Some Considerations for Fairness in Clustering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Marina Knittel</dc:creator>
  <cp:lastModifiedBy>Seyed Abdulaziz Esmaeili</cp:lastModifiedBy>
  <cp:revision>128</cp:revision>
  <dcterms:created xsi:type="dcterms:W3CDTF">2022-01-30T18:35:35Z</dcterms:created>
  <dcterms:modified xsi:type="dcterms:W3CDTF">2022-02-22T09:31:41Z</dcterms:modified>
</cp:coreProperties>
</file>