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85" r:id="rId10"/>
    <p:sldId id="267" r:id="rId11"/>
    <p:sldId id="268" r:id="rId12"/>
    <p:sldId id="269" r:id="rId13"/>
    <p:sldId id="266" r:id="rId14"/>
    <p:sldId id="270" r:id="rId15"/>
    <p:sldId id="271" r:id="rId16"/>
    <p:sldId id="272" r:id="rId17"/>
    <p:sldId id="273" r:id="rId18"/>
    <p:sldId id="286" r:id="rId19"/>
    <p:sldId id="274" r:id="rId20"/>
    <p:sldId id="275" r:id="rId21"/>
    <p:sldId id="278" r:id="rId22"/>
    <p:sldId id="279" r:id="rId23"/>
    <p:sldId id="281" r:id="rId24"/>
    <p:sldId id="282" r:id="rId25"/>
    <p:sldId id="283" r:id="rId26"/>
    <p:sldId id="284" r:id="rId27"/>
    <p:sldId id="263" r:id="rId28"/>
    <p:sldId id="287" r:id="rId29"/>
    <p:sldId id="288" r:id="rId30"/>
    <p:sldId id="289" r:id="rId31"/>
    <p:sldId id="290" r:id="rId32"/>
    <p:sldId id="262" r:id="rId33"/>
    <p:sldId id="291" r:id="rId34"/>
    <p:sldId id="292" r:id="rId35"/>
    <p:sldId id="293" r:id="rId36"/>
    <p:sldId id="294" r:id="rId37"/>
    <p:sldId id="29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D2F85F-1F9B-4DCA-BCE6-517BE2021BB6}" v="1642" dt="2022-02-19T02:36:41.6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6357" autoAdjust="0"/>
  </p:normalViewPr>
  <p:slideViewPr>
    <p:cSldViewPr snapToGrid="0">
      <p:cViewPr varScale="1">
        <p:scale>
          <a:sx n="68" d="100"/>
          <a:sy n="68" d="100"/>
        </p:scale>
        <p:origin x="570" y="34"/>
      </p:cViewPr>
      <p:guideLst/>
    </p:cSldViewPr>
  </p:slideViewPr>
  <p:outlineViewPr>
    <p:cViewPr>
      <p:scale>
        <a:sx n="33" d="100"/>
        <a:sy n="33" d="100"/>
      </p:scale>
      <p:origin x="0" y="-4374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a Knittel" userId="3f8bc7ccd6843db1" providerId="LiveId" clId="{3CD2F85F-1F9B-4DCA-BCE6-517BE2021BB6}"/>
    <pc:docChg chg="undo redo custSel addSld delSld modSld">
      <pc:chgData name="Marina Knittel" userId="3f8bc7ccd6843db1" providerId="LiveId" clId="{3CD2F85F-1F9B-4DCA-BCE6-517BE2021BB6}" dt="2022-02-19T02:36:41.656" v="3705" actId="20577"/>
      <pc:docMkLst>
        <pc:docMk/>
      </pc:docMkLst>
      <pc:sldChg chg="del">
        <pc:chgData name="Marina Knittel" userId="3f8bc7ccd6843db1" providerId="LiveId" clId="{3CD2F85F-1F9B-4DCA-BCE6-517BE2021BB6}" dt="2022-02-19T01:58:53.423" v="2525" actId="47"/>
        <pc:sldMkLst>
          <pc:docMk/>
          <pc:sldMk cId="715040686" sldId="262"/>
        </pc:sldMkLst>
      </pc:sldChg>
      <pc:sldChg chg="modSp">
        <pc:chgData name="Marina Knittel" userId="3f8bc7ccd6843db1" providerId="LiveId" clId="{3CD2F85F-1F9B-4DCA-BCE6-517BE2021BB6}" dt="2022-02-19T02:36:41.656" v="3705" actId="20577"/>
        <pc:sldMkLst>
          <pc:docMk/>
          <pc:sldMk cId="811546566" sldId="268"/>
        </pc:sldMkLst>
        <pc:spChg chg="mod">
          <ac:chgData name="Marina Knittel" userId="3f8bc7ccd6843db1" providerId="LiveId" clId="{3CD2F85F-1F9B-4DCA-BCE6-517BE2021BB6}" dt="2022-02-19T02:36:41.656" v="3705" actId="20577"/>
          <ac:spMkLst>
            <pc:docMk/>
            <pc:sldMk cId="811546566" sldId="268"/>
            <ac:spMk id="42" creationId="{A062799F-FE81-4FD9-A6F0-D093D583ABBB}"/>
          </ac:spMkLst>
        </pc:spChg>
      </pc:sldChg>
      <pc:sldChg chg="modSp mod">
        <pc:chgData name="Marina Knittel" userId="3f8bc7ccd6843db1" providerId="LiveId" clId="{3CD2F85F-1F9B-4DCA-BCE6-517BE2021BB6}" dt="2022-02-19T00:54:15.947" v="44" actId="20577"/>
        <pc:sldMkLst>
          <pc:docMk/>
          <pc:sldMk cId="18950926" sldId="278"/>
        </pc:sldMkLst>
        <pc:spChg chg="mod">
          <ac:chgData name="Marina Knittel" userId="3f8bc7ccd6843db1" providerId="LiveId" clId="{3CD2F85F-1F9B-4DCA-BCE6-517BE2021BB6}" dt="2022-02-19T00:53:00.319" v="3"/>
          <ac:spMkLst>
            <pc:docMk/>
            <pc:sldMk cId="18950926" sldId="278"/>
            <ac:spMk id="5" creationId="{BF064A7E-E565-43DE-A918-463A5AC61992}"/>
          </ac:spMkLst>
        </pc:spChg>
        <pc:spChg chg="mod">
          <ac:chgData name="Marina Knittel" userId="3f8bc7ccd6843db1" providerId="LiveId" clId="{3CD2F85F-1F9B-4DCA-BCE6-517BE2021BB6}" dt="2022-02-19T00:54:15.947" v="44" actId="20577"/>
          <ac:spMkLst>
            <pc:docMk/>
            <pc:sldMk cId="18950926" sldId="278"/>
            <ac:spMk id="6" creationId="{3F6E9BD5-5B15-4F73-A4E5-4A21178B7C2A}"/>
          </ac:spMkLst>
        </pc:spChg>
      </pc:sldChg>
      <pc:sldChg chg="addSp delSp modSp mod">
        <pc:chgData name="Marina Knittel" userId="3f8bc7ccd6843db1" providerId="LiveId" clId="{3CD2F85F-1F9B-4DCA-BCE6-517BE2021BB6}" dt="2022-02-19T01:15:02.092" v="488" actId="20577"/>
        <pc:sldMkLst>
          <pc:docMk/>
          <pc:sldMk cId="4149060974" sldId="279"/>
        </pc:sldMkLst>
        <pc:spChg chg="del">
          <ac:chgData name="Marina Knittel" userId="3f8bc7ccd6843db1" providerId="LiveId" clId="{3CD2F85F-1F9B-4DCA-BCE6-517BE2021BB6}" dt="2022-02-19T01:06:37.972" v="45" actId="3680"/>
          <ac:spMkLst>
            <pc:docMk/>
            <pc:sldMk cId="4149060974" sldId="279"/>
            <ac:spMk id="3" creationId="{BA9C2EFD-B1BE-4C97-8D8D-BE7F84FB8D6E}"/>
          </ac:spMkLst>
        </pc:spChg>
        <pc:graphicFrameChg chg="add mod ord modGraphic">
          <ac:chgData name="Marina Knittel" userId="3f8bc7ccd6843db1" providerId="LiveId" clId="{3CD2F85F-1F9B-4DCA-BCE6-517BE2021BB6}" dt="2022-02-19T01:15:02.092" v="488" actId="20577"/>
          <ac:graphicFrameMkLst>
            <pc:docMk/>
            <pc:sldMk cId="4149060974" sldId="279"/>
            <ac:graphicFrameMk id="4" creationId="{8BFEE5AB-366A-449C-B521-9AD474BCCAE3}"/>
          </ac:graphicFrameMkLst>
        </pc:graphicFrameChg>
      </pc:sldChg>
      <pc:sldChg chg="addSp modSp add del modAnim">
        <pc:chgData name="Marina Knittel" userId="3f8bc7ccd6843db1" providerId="LiveId" clId="{3CD2F85F-1F9B-4DCA-BCE6-517BE2021BB6}" dt="2022-02-19T00:53:45.811" v="22" actId="47"/>
        <pc:sldMkLst>
          <pc:docMk/>
          <pc:sldMk cId="32797183" sldId="280"/>
        </pc:sldMkLst>
        <pc:spChg chg="add mod">
          <ac:chgData name="Marina Knittel" userId="3f8bc7ccd6843db1" providerId="LiveId" clId="{3CD2F85F-1F9B-4DCA-BCE6-517BE2021BB6}" dt="2022-02-19T00:33:44.619" v="0"/>
          <ac:spMkLst>
            <pc:docMk/>
            <pc:sldMk cId="32797183" sldId="280"/>
            <ac:spMk id="4" creationId="{7C70CFE4-9937-4E42-B826-2CF299122F77}"/>
          </ac:spMkLst>
        </pc:spChg>
        <pc:spChg chg="add mod">
          <ac:chgData name="Marina Knittel" userId="3f8bc7ccd6843db1" providerId="LiveId" clId="{3CD2F85F-1F9B-4DCA-BCE6-517BE2021BB6}" dt="2022-02-19T00:33:44.619" v="0"/>
          <ac:spMkLst>
            <pc:docMk/>
            <pc:sldMk cId="32797183" sldId="280"/>
            <ac:spMk id="5" creationId="{A67A32B8-7D6E-4AB7-8CB5-C08602931D79}"/>
          </ac:spMkLst>
        </pc:spChg>
        <pc:spChg chg="add mod">
          <ac:chgData name="Marina Knittel" userId="3f8bc7ccd6843db1" providerId="LiveId" clId="{3CD2F85F-1F9B-4DCA-BCE6-517BE2021BB6}" dt="2022-02-19T00:33:44.619" v="0"/>
          <ac:spMkLst>
            <pc:docMk/>
            <pc:sldMk cId="32797183" sldId="280"/>
            <ac:spMk id="6" creationId="{FC9A026F-3B1F-45AC-890A-A5265F4BD019}"/>
          </ac:spMkLst>
        </pc:spChg>
        <pc:spChg chg="add mod">
          <ac:chgData name="Marina Knittel" userId="3f8bc7ccd6843db1" providerId="LiveId" clId="{3CD2F85F-1F9B-4DCA-BCE6-517BE2021BB6}" dt="2022-02-19T00:33:44.619" v="0"/>
          <ac:spMkLst>
            <pc:docMk/>
            <pc:sldMk cId="32797183" sldId="280"/>
            <ac:spMk id="7" creationId="{BBB77736-92CC-4DC4-BDEA-0A6B8C8455D3}"/>
          </ac:spMkLst>
        </pc:spChg>
        <pc:spChg chg="add mod">
          <ac:chgData name="Marina Knittel" userId="3f8bc7ccd6843db1" providerId="LiveId" clId="{3CD2F85F-1F9B-4DCA-BCE6-517BE2021BB6}" dt="2022-02-19T00:33:44.619" v="0"/>
          <ac:spMkLst>
            <pc:docMk/>
            <pc:sldMk cId="32797183" sldId="280"/>
            <ac:spMk id="8" creationId="{C1D4A4F2-5A3A-43AB-91F8-BE11B20536B3}"/>
          </ac:spMkLst>
        </pc:spChg>
        <pc:spChg chg="add mod">
          <ac:chgData name="Marina Knittel" userId="3f8bc7ccd6843db1" providerId="LiveId" clId="{3CD2F85F-1F9B-4DCA-BCE6-517BE2021BB6}" dt="2022-02-19T00:33:44.619" v="0"/>
          <ac:spMkLst>
            <pc:docMk/>
            <pc:sldMk cId="32797183" sldId="280"/>
            <ac:spMk id="9" creationId="{8A44BF27-49D4-45F8-8745-AE1F040ABA7E}"/>
          </ac:spMkLst>
        </pc:spChg>
        <pc:spChg chg="add mod">
          <ac:chgData name="Marina Knittel" userId="3f8bc7ccd6843db1" providerId="LiveId" clId="{3CD2F85F-1F9B-4DCA-BCE6-517BE2021BB6}" dt="2022-02-19T00:33:44.619" v="0"/>
          <ac:spMkLst>
            <pc:docMk/>
            <pc:sldMk cId="32797183" sldId="280"/>
            <ac:spMk id="10" creationId="{69FF2CE9-04F6-4E58-8D11-826A4DC2DF01}"/>
          </ac:spMkLst>
        </pc:spChg>
        <pc:spChg chg="add mod">
          <ac:chgData name="Marina Knittel" userId="3f8bc7ccd6843db1" providerId="LiveId" clId="{3CD2F85F-1F9B-4DCA-BCE6-517BE2021BB6}" dt="2022-02-19T00:33:44.619" v="0"/>
          <ac:spMkLst>
            <pc:docMk/>
            <pc:sldMk cId="32797183" sldId="280"/>
            <ac:spMk id="11" creationId="{AA2C9421-BAC4-4B12-BB5E-F721A042067C}"/>
          </ac:spMkLst>
        </pc:spChg>
        <pc:spChg chg="add mod">
          <ac:chgData name="Marina Knittel" userId="3f8bc7ccd6843db1" providerId="LiveId" clId="{3CD2F85F-1F9B-4DCA-BCE6-517BE2021BB6}" dt="2022-02-19T00:33:44.619" v="0"/>
          <ac:spMkLst>
            <pc:docMk/>
            <pc:sldMk cId="32797183" sldId="280"/>
            <ac:spMk id="12" creationId="{0CEB1C56-F13B-43A8-981E-0B459FCDAC11}"/>
          </ac:spMkLst>
        </pc:spChg>
        <pc:spChg chg="add mod">
          <ac:chgData name="Marina Knittel" userId="3f8bc7ccd6843db1" providerId="LiveId" clId="{3CD2F85F-1F9B-4DCA-BCE6-517BE2021BB6}" dt="2022-02-19T00:33:44.619" v="0"/>
          <ac:spMkLst>
            <pc:docMk/>
            <pc:sldMk cId="32797183" sldId="280"/>
            <ac:spMk id="13" creationId="{48C5FF78-C3C3-48CF-BF45-1168B8A46DD1}"/>
          </ac:spMkLst>
        </pc:spChg>
        <pc:spChg chg="add mod">
          <ac:chgData name="Marina Knittel" userId="3f8bc7ccd6843db1" providerId="LiveId" clId="{3CD2F85F-1F9B-4DCA-BCE6-517BE2021BB6}" dt="2022-02-19T00:33:44.619" v="0"/>
          <ac:spMkLst>
            <pc:docMk/>
            <pc:sldMk cId="32797183" sldId="280"/>
            <ac:spMk id="14" creationId="{8BCD541A-658B-4627-B0B1-E921727CD92A}"/>
          </ac:spMkLst>
        </pc:spChg>
        <pc:spChg chg="add mod">
          <ac:chgData name="Marina Knittel" userId="3f8bc7ccd6843db1" providerId="LiveId" clId="{3CD2F85F-1F9B-4DCA-BCE6-517BE2021BB6}" dt="2022-02-19T00:33:44.619" v="0"/>
          <ac:spMkLst>
            <pc:docMk/>
            <pc:sldMk cId="32797183" sldId="280"/>
            <ac:spMk id="15" creationId="{70415CFE-6F2A-4B73-BC00-3DDDB02027CE}"/>
          </ac:spMkLst>
        </pc:spChg>
      </pc:sldChg>
      <pc:sldChg chg="addSp delSp modSp mod addAnim delAnim modAnim">
        <pc:chgData name="Marina Knittel" userId="3f8bc7ccd6843db1" providerId="LiveId" clId="{3CD2F85F-1F9B-4DCA-BCE6-517BE2021BB6}" dt="2022-02-19T01:45:30.439" v="1974" actId="20577"/>
        <pc:sldMkLst>
          <pc:docMk/>
          <pc:sldMk cId="4287485276" sldId="282"/>
        </pc:sldMkLst>
        <pc:spChg chg="mod">
          <ac:chgData name="Marina Knittel" userId="3f8bc7ccd6843db1" providerId="LiveId" clId="{3CD2F85F-1F9B-4DCA-BCE6-517BE2021BB6}" dt="2022-02-19T01:45:30.439" v="1974" actId="20577"/>
          <ac:spMkLst>
            <pc:docMk/>
            <pc:sldMk cId="4287485276" sldId="282"/>
            <ac:spMk id="4" creationId="{EACE3219-9E2A-4669-8D9F-4847A92C3B7F}"/>
          </ac:spMkLst>
        </pc:spChg>
        <pc:spChg chg="del mod">
          <ac:chgData name="Marina Knittel" userId="3f8bc7ccd6843db1" providerId="LiveId" clId="{3CD2F85F-1F9B-4DCA-BCE6-517BE2021BB6}" dt="2022-02-19T01:23:16.627" v="568" actId="478"/>
          <ac:spMkLst>
            <pc:docMk/>
            <pc:sldMk cId="4287485276" sldId="282"/>
            <ac:spMk id="11" creationId="{AB07649A-01B0-429A-8771-73C1E3671BB8}"/>
          </ac:spMkLst>
        </pc:spChg>
        <pc:spChg chg="add mod">
          <ac:chgData name="Marina Knittel" userId="3f8bc7ccd6843db1" providerId="LiveId" clId="{3CD2F85F-1F9B-4DCA-BCE6-517BE2021BB6}" dt="2022-02-19T01:26:17.735" v="716" actId="1076"/>
          <ac:spMkLst>
            <pc:docMk/>
            <pc:sldMk cId="4287485276" sldId="282"/>
            <ac:spMk id="13" creationId="{BE7FB5A5-7A88-41CD-82CF-26B202470280}"/>
          </ac:spMkLst>
        </pc:spChg>
        <pc:spChg chg="add mod">
          <ac:chgData name="Marina Knittel" userId="3f8bc7ccd6843db1" providerId="LiveId" clId="{3CD2F85F-1F9B-4DCA-BCE6-517BE2021BB6}" dt="2022-02-19T01:26:12.927" v="711" actId="1076"/>
          <ac:spMkLst>
            <pc:docMk/>
            <pc:sldMk cId="4287485276" sldId="282"/>
            <ac:spMk id="14" creationId="{E55A077A-018E-4666-811F-E70923A87427}"/>
          </ac:spMkLst>
        </pc:spChg>
        <pc:spChg chg="add mod">
          <ac:chgData name="Marina Knittel" userId="3f8bc7ccd6843db1" providerId="LiveId" clId="{3CD2F85F-1F9B-4DCA-BCE6-517BE2021BB6}" dt="2022-02-19T01:26:18.633" v="717" actId="1076"/>
          <ac:spMkLst>
            <pc:docMk/>
            <pc:sldMk cId="4287485276" sldId="282"/>
            <ac:spMk id="15" creationId="{435D5A5A-82F3-4922-AE0F-E967FC094E6F}"/>
          </ac:spMkLst>
        </pc:spChg>
        <pc:spChg chg="add mod">
          <ac:chgData name="Marina Knittel" userId="3f8bc7ccd6843db1" providerId="LiveId" clId="{3CD2F85F-1F9B-4DCA-BCE6-517BE2021BB6}" dt="2022-02-19T01:26:15.630" v="714" actId="1076"/>
          <ac:spMkLst>
            <pc:docMk/>
            <pc:sldMk cId="4287485276" sldId="282"/>
            <ac:spMk id="18" creationId="{C68F6764-9305-4C69-AE7B-D9457AD7959E}"/>
          </ac:spMkLst>
        </pc:spChg>
        <pc:spChg chg="add mod">
          <ac:chgData name="Marina Knittel" userId="3f8bc7ccd6843db1" providerId="LiveId" clId="{3CD2F85F-1F9B-4DCA-BCE6-517BE2021BB6}" dt="2022-02-19T01:26:20.327" v="719" actId="1076"/>
          <ac:spMkLst>
            <pc:docMk/>
            <pc:sldMk cId="4287485276" sldId="282"/>
            <ac:spMk id="19" creationId="{AC4F11B5-3E53-47D9-B638-4E124669BF82}"/>
          </ac:spMkLst>
        </pc:spChg>
        <pc:spChg chg="add mod">
          <ac:chgData name="Marina Knittel" userId="3f8bc7ccd6843db1" providerId="LiveId" clId="{3CD2F85F-1F9B-4DCA-BCE6-517BE2021BB6}" dt="2022-02-19T01:26:23.033" v="720" actId="1076"/>
          <ac:spMkLst>
            <pc:docMk/>
            <pc:sldMk cId="4287485276" sldId="282"/>
            <ac:spMk id="20" creationId="{C8E27D83-C54E-4960-A60D-8D7A5D3BFC0B}"/>
          </ac:spMkLst>
        </pc:spChg>
        <pc:spChg chg="add mod">
          <ac:chgData name="Marina Knittel" userId="3f8bc7ccd6843db1" providerId="LiveId" clId="{3CD2F85F-1F9B-4DCA-BCE6-517BE2021BB6}" dt="2022-02-19T01:26:14.824" v="713" actId="1076"/>
          <ac:spMkLst>
            <pc:docMk/>
            <pc:sldMk cId="4287485276" sldId="282"/>
            <ac:spMk id="22" creationId="{48F81586-8427-4657-885A-1DE17D8EE6C1}"/>
          </ac:spMkLst>
        </pc:spChg>
        <pc:spChg chg="add mod">
          <ac:chgData name="Marina Knittel" userId="3f8bc7ccd6843db1" providerId="LiveId" clId="{3CD2F85F-1F9B-4DCA-BCE6-517BE2021BB6}" dt="2022-02-19T01:26:11.862" v="710" actId="1076"/>
          <ac:spMkLst>
            <pc:docMk/>
            <pc:sldMk cId="4287485276" sldId="282"/>
            <ac:spMk id="24" creationId="{5A05BD8D-C157-435F-B9D3-02D0C2297CBC}"/>
          </ac:spMkLst>
        </pc:spChg>
        <pc:spChg chg="add mod">
          <ac:chgData name="Marina Knittel" userId="3f8bc7ccd6843db1" providerId="LiveId" clId="{3CD2F85F-1F9B-4DCA-BCE6-517BE2021BB6}" dt="2022-02-19T01:33:40.638" v="1207" actId="1076"/>
          <ac:spMkLst>
            <pc:docMk/>
            <pc:sldMk cId="4287485276" sldId="282"/>
            <ac:spMk id="25" creationId="{1B2CB88F-010A-4227-846C-33ED1EB52725}"/>
          </ac:spMkLst>
        </pc:spChg>
        <pc:spChg chg="add mod">
          <ac:chgData name="Marina Knittel" userId="3f8bc7ccd6843db1" providerId="LiveId" clId="{3CD2F85F-1F9B-4DCA-BCE6-517BE2021BB6}" dt="2022-02-19T01:33:40.638" v="1207" actId="1076"/>
          <ac:spMkLst>
            <pc:docMk/>
            <pc:sldMk cId="4287485276" sldId="282"/>
            <ac:spMk id="26" creationId="{FEDB74DD-E9ED-4131-B422-6C6FB12A02B7}"/>
          </ac:spMkLst>
        </pc:spChg>
        <pc:spChg chg="add mod">
          <ac:chgData name="Marina Knittel" userId="3f8bc7ccd6843db1" providerId="LiveId" clId="{3CD2F85F-1F9B-4DCA-BCE6-517BE2021BB6}" dt="2022-02-19T01:33:40.638" v="1207" actId="1076"/>
          <ac:spMkLst>
            <pc:docMk/>
            <pc:sldMk cId="4287485276" sldId="282"/>
            <ac:spMk id="27" creationId="{1096C112-2F86-4D92-BDEE-A994A152CC09}"/>
          </ac:spMkLst>
        </pc:spChg>
        <pc:spChg chg="add mod">
          <ac:chgData name="Marina Knittel" userId="3f8bc7ccd6843db1" providerId="LiveId" clId="{3CD2F85F-1F9B-4DCA-BCE6-517BE2021BB6}" dt="2022-02-19T01:33:40.638" v="1207" actId="1076"/>
          <ac:spMkLst>
            <pc:docMk/>
            <pc:sldMk cId="4287485276" sldId="282"/>
            <ac:spMk id="28" creationId="{F5A625BD-7C17-4AF7-8071-BE65F61D8384}"/>
          </ac:spMkLst>
        </pc:spChg>
        <pc:spChg chg="add mod">
          <ac:chgData name="Marina Knittel" userId="3f8bc7ccd6843db1" providerId="LiveId" clId="{3CD2F85F-1F9B-4DCA-BCE6-517BE2021BB6}" dt="2022-02-19T01:33:40.638" v="1207" actId="1076"/>
          <ac:spMkLst>
            <pc:docMk/>
            <pc:sldMk cId="4287485276" sldId="282"/>
            <ac:spMk id="29" creationId="{DC382E30-587F-4080-ACE1-2BD7E3AAB160}"/>
          </ac:spMkLst>
        </pc:spChg>
        <pc:spChg chg="add mod">
          <ac:chgData name="Marina Knittel" userId="3f8bc7ccd6843db1" providerId="LiveId" clId="{3CD2F85F-1F9B-4DCA-BCE6-517BE2021BB6}" dt="2022-02-19T01:33:40.638" v="1207" actId="1076"/>
          <ac:spMkLst>
            <pc:docMk/>
            <pc:sldMk cId="4287485276" sldId="282"/>
            <ac:spMk id="30" creationId="{3069375F-35C7-47E7-8C1B-3BA60BC39651}"/>
          </ac:spMkLst>
        </pc:spChg>
        <pc:spChg chg="add mod">
          <ac:chgData name="Marina Knittel" userId="3f8bc7ccd6843db1" providerId="LiveId" clId="{3CD2F85F-1F9B-4DCA-BCE6-517BE2021BB6}" dt="2022-02-19T01:33:40.638" v="1207" actId="1076"/>
          <ac:spMkLst>
            <pc:docMk/>
            <pc:sldMk cId="4287485276" sldId="282"/>
            <ac:spMk id="31" creationId="{03EE63DB-3E69-4269-A433-B62C919AEB34}"/>
          </ac:spMkLst>
        </pc:spChg>
        <pc:spChg chg="add mod">
          <ac:chgData name="Marina Knittel" userId="3f8bc7ccd6843db1" providerId="LiveId" clId="{3CD2F85F-1F9B-4DCA-BCE6-517BE2021BB6}" dt="2022-02-19T01:33:40.638" v="1207" actId="1076"/>
          <ac:spMkLst>
            <pc:docMk/>
            <pc:sldMk cId="4287485276" sldId="282"/>
            <ac:spMk id="32" creationId="{019316F9-A093-4C59-B9F0-D53216EFC91B}"/>
          </ac:spMkLst>
        </pc:spChg>
        <pc:spChg chg="add mod">
          <ac:chgData name="Marina Knittel" userId="3f8bc7ccd6843db1" providerId="LiveId" clId="{3CD2F85F-1F9B-4DCA-BCE6-517BE2021BB6}" dt="2022-02-19T01:33:43.357" v="1208" actId="1076"/>
          <ac:spMkLst>
            <pc:docMk/>
            <pc:sldMk cId="4287485276" sldId="282"/>
            <ac:spMk id="33" creationId="{112450E0-560B-4C0E-A64F-8802FB17A305}"/>
          </ac:spMkLst>
        </pc:spChg>
        <pc:spChg chg="add mod">
          <ac:chgData name="Marina Knittel" userId="3f8bc7ccd6843db1" providerId="LiveId" clId="{3CD2F85F-1F9B-4DCA-BCE6-517BE2021BB6}" dt="2022-02-19T01:33:43.357" v="1208" actId="1076"/>
          <ac:spMkLst>
            <pc:docMk/>
            <pc:sldMk cId="4287485276" sldId="282"/>
            <ac:spMk id="34" creationId="{BAC25744-E8A1-4C48-9BC0-149D3D29AFDF}"/>
          </ac:spMkLst>
        </pc:spChg>
        <pc:spChg chg="add mod">
          <ac:chgData name="Marina Knittel" userId="3f8bc7ccd6843db1" providerId="LiveId" clId="{3CD2F85F-1F9B-4DCA-BCE6-517BE2021BB6}" dt="2022-02-19T01:33:43.357" v="1208" actId="1076"/>
          <ac:spMkLst>
            <pc:docMk/>
            <pc:sldMk cId="4287485276" sldId="282"/>
            <ac:spMk id="35" creationId="{6AC3F2C8-E16C-4000-AD9B-348FC19EFA56}"/>
          </ac:spMkLst>
        </pc:spChg>
        <pc:spChg chg="add mod">
          <ac:chgData name="Marina Knittel" userId="3f8bc7ccd6843db1" providerId="LiveId" clId="{3CD2F85F-1F9B-4DCA-BCE6-517BE2021BB6}" dt="2022-02-19T01:33:43.357" v="1208" actId="1076"/>
          <ac:spMkLst>
            <pc:docMk/>
            <pc:sldMk cId="4287485276" sldId="282"/>
            <ac:spMk id="36" creationId="{1BB33EE9-9497-4006-AC20-18045958CB30}"/>
          </ac:spMkLst>
        </pc:spChg>
        <pc:spChg chg="add mod">
          <ac:chgData name="Marina Knittel" userId="3f8bc7ccd6843db1" providerId="LiveId" clId="{3CD2F85F-1F9B-4DCA-BCE6-517BE2021BB6}" dt="2022-02-19T01:33:43.357" v="1208" actId="1076"/>
          <ac:spMkLst>
            <pc:docMk/>
            <pc:sldMk cId="4287485276" sldId="282"/>
            <ac:spMk id="37" creationId="{30AECB81-6F9C-4F57-B8D8-B1DED4F69301}"/>
          </ac:spMkLst>
        </pc:spChg>
        <pc:spChg chg="add mod">
          <ac:chgData name="Marina Knittel" userId="3f8bc7ccd6843db1" providerId="LiveId" clId="{3CD2F85F-1F9B-4DCA-BCE6-517BE2021BB6}" dt="2022-02-19T01:33:43.357" v="1208" actId="1076"/>
          <ac:spMkLst>
            <pc:docMk/>
            <pc:sldMk cId="4287485276" sldId="282"/>
            <ac:spMk id="38" creationId="{A364B86D-387A-4B44-8C83-212CC7A0C541}"/>
          </ac:spMkLst>
        </pc:spChg>
        <pc:spChg chg="add mod">
          <ac:chgData name="Marina Knittel" userId="3f8bc7ccd6843db1" providerId="LiveId" clId="{3CD2F85F-1F9B-4DCA-BCE6-517BE2021BB6}" dt="2022-02-19T01:33:43.357" v="1208" actId="1076"/>
          <ac:spMkLst>
            <pc:docMk/>
            <pc:sldMk cId="4287485276" sldId="282"/>
            <ac:spMk id="39" creationId="{D0330FB5-7575-4152-9E95-AA4626DFA22C}"/>
          </ac:spMkLst>
        </pc:spChg>
        <pc:spChg chg="add mod">
          <ac:chgData name="Marina Knittel" userId="3f8bc7ccd6843db1" providerId="LiveId" clId="{3CD2F85F-1F9B-4DCA-BCE6-517BE2021BB6}" dt="2022-02-19T01:33:43.357" v="1208" actId="1076"/>
          <ac:spMkLst>
            <pc:docMk/>
            <pc:sldMk cId="4287485276" sldId="282"/>
            <ac:spMk id="40" creationId="{7A5DD7A9-217A-4268-B8AC-F7504BB87719}"/>
          </ac:spMkLst>
        </pc:spChg>
        <pc:spChg chg="add del mod">
          <ac:chgData name="Marina Knittel" userId="3f8bc7ccd6843db1" providerId="LiveId" clId="{3CD2F85F-1F9B-4DCA-BCE6-517BE2021BB6}" dt="2022-02-19T01:33:08.370" v="1197" actId="478"/>
          <ac:spMkLst>
            <pc:docMk/>
            <pc:sldMk cId="4287485276" sldId="282"/>
            <ac:spMk id="42" creationId="{5F897E53-0761-47BD-8548-4DBF92EFC62D}"/>
          </ac:spMkLst>
        </pc:spChg>
        <pc:spChg chg="add del mod">
          <ac:chgData name="Marina Knittel" userId="3f8bc7ccd6843db1" providerId="LiveId" clId="{3CD2F85F-1F9B-4DCA-BCE6-517BE2021BB6}" dt="2022-02-19T01:33:08.842" v="1198" actId="478"/>
          <ac:spMkLst>
            <pc:docMk/>
            <pc:sldMk cId="4287485276" sldId="282"/>
            <ac:spMk id="43" creationId="{F12F2BC1-A369-4074-BCC4-950BC3A08F5A}"/>
          </ac:spMkLst>
        </pc:spChg>
        <pc:spChg chg="add del mod">
          <ac:chgData name="Marina Knittel" userId="3f8bc7ccd6843db1" providerId="LiveId" clId="{3CD2F85F-1F9B-4DCA-BCE6-517BE2021BB6}" dt="2022-02-19T01:33:06.658" v="1196" actId="478"/>
          <ac:spMkLst>
            <pc:docMk/>
            <pc:sldMk cId="4287485276" sldId="282"/>
            <ac:spMk id="44" creationId="{A2CB1913-754E-450A-A271-9E43E975F51C}"/>
          </ac:spMkLst>
        </pc:spChg>
        <pc:spChg chg="add del mod">
          <ac:chgData name="Marina Knittel" userId="3f8bc7ccd6843db1" providerId="LiveId" clId="{3CD2F85F-1F9B-4DCA-BCE6-517BE2021BB6}" dt="2022-02-19T01:33:04.858" v="1195" actId="478"/>
          <ac:spMkLst>
            <pc:docMk/>
            <pc:sldMk cId="4287485276" sldId="282"/>
            <ac:spMk id="45" creationId="{52868792-B405-435E-BC5C-AF12F084BFBB}"/>
          </ac:spMkLst>
        </pc:spChg>
        <pc:spChg chg="add mod">
          <ac:chgData name="Marina Knittel" userId="3f8bc7ccd6843db1" providerId="LiveId" clId="{3CD2F85F-1F9B-4DCA-BCE6-517BE2021BB6}" dt="2022-02-19T01:33:27.800" v="1202" actId="208"/>
          <ac:spMkLst>
            <pc:docMk/>
            <pc:sldMk cId="4287485276" sldId="282"/>
            <ac:spMk id="46" creationId="{A91B169F-148B-4CE5-A9D3-41989F2D82F1}"/>
          </ac:spMkLst>
        </pc:spChg>
        <pc:spChg chg="add mod">
          <ac:chgData name="Marina Knittel" userId="3f8bc7ccd6843db1" providerId="LiveId" clId="{3CD2F85F-1F9B-4DCA-BCE6-517BE2021BB6}" dt="2022-02-19T01:33:35.186" v="1204" actId="1076"/>
          <ac:spMkLst>
            <pc:docMk/>
            <pc:sldMk cId="4287485276" sldId="282"/>
            <ac:spMk id="47" creationId="{15A9874F-FBAD-44D1-B7F4-514E9C79130F}"/>
          </ac:spMkLst>
        </pc:spChg>
        <pc:spChg chg="add mod">
          <ac:chgData name="Marina Knittel" userId="3f8bc7ccd6843db1" providerId="LiveId" clId="{3CD2F85F-1F9B-4DCA-BCE6-517BE2021BB6}" dt="2022-02-19T01:33:37.590" v="1206" actId="1076"/>
          <ac:spMkLst>
            <pc:docMk/>
            <pc:sldMk cId="4287485276" sldId="282"/>
            <ac:spMk id="48" creationId="{98D72DDA-6F0F-4E26-9062-3CA98EC6CA53}"/>
          </ac:spMkLst>
        </pc:spChg>
        <pc:spChg chg="add mod">
          <ac:chgData name="Marina Knittel" userId="3f8bc7ccd6843db1" providerId="LiveId" clId="{3CD2F85F-1F9B-4DCA-BCE6-517BE2021BB6}" dt="2022-02-19T01:33:50.174" v="1210" actId="1076"/>
          <ac:spMkLst>
            <pc:docMk/>
            <pc:sldMk cId="4287485276" sldId="282"/>
            <ac:spMk id="49" creationId="{71DBF5DC-6EED-44E1-8A42-4289A354E17F}"/>
          </ac:spMkLst>
        </pc:spChg>
        <pc:spChg chg="add mod">
          <ac:chgData name="Marina Knittel" userId="3f8bc7ccd6843db1" providerId="LiveId" clId="{3CD2F85F-1F9B-4DCA-BCE6-517BE2021BB6}" dt="2022-02-19T01:33:55.853" v="1214" actId="1076"/>
          <ac:spMkLst>
            <pc:docMk/>
            <pc:sldMk cId="4287485276" sldId="282"/>
            <ac:spMk id="50" creationId="{42A4F7D9-D346-46D4-8810-DA91C9897F22}"/>
          </ac:spMkLst>
        </pc:spChg>
        <pc:spChg chg="add mod">
          <ac:chgData name="Marina Knittel" userId="3f8bc7ccd6843db1" providerId="LiveId" clId="{3CD2F85F-1F9B-4DCA-BCE6-517BE2021BB6}" dt="2022-02-19T01:34:02.349" v="1216" actId="1076"/>
          <ac:spMkLst>
            <pc:docMk/>
            <pc:sldMk cId="4287485276" sldId="282"/>
            <ac:spMk id="51" creationId="{4675A736-FB7B-4D0A-BEA8-3A161D4836AC}"/>
          </ac:spMkLst>
        </pc:spChg>
        <pc:spChg chg="add del mod">
          <ac:chgData name="Marina Knittel" userId="3f8bc7ccd6843db1" providerId="LiveId" clId="{3CD2F85F-1F9B-4DCA-BCE6-517BE2021BB6}" dt="2022-02-19T01:41:57.192" v="1792" actId="14100"/>
          <ac:spMkLst>
            <pc:docMk/>
            <pc:sldMk cId="4287485276" sldId="282"/>
            <ac:spMk id="52" creationId="{7ADD809B-BF3E-4A2A-8EF6-028F2BAD7BC3}"/>
          </ac:spMkLst>
        </pc:spChg>
        <pc:spChg chg="add mod">
          <ac:chgData name="Marina Knittel" userId="3f8bc7ccd6843db1" providerId="LiveId" clId="{3CD2F85F-1F9B-4DCA-BCE6-517BE2021BB6}" dt="2022-02-19T01:34:53.501" v="1230" actId="1076"/>
          <ac:spMkLst>
            <pc:docMk/>
            <pc:sldMk cId="4287485276" sldId="282"/>
            <ac:spMk id="53" creationId="{44380389-353A-422B-9FFE-3DA780F53EB9}"/>
          </ac:spMkLst>
        </pc:spChg>
        <pc:spChg chg="add mod">
          <ac:chgData name="Marina Knittel" userId="3f8bc7ccd6843db1" providerId="LiveId" clId="{3CD2F85F-1F9B-4DCA-BCE6-517BE2021BB6}" dt="2022-02-19T01:35:02.071" v="1234" actId="1076"/>
          <ac:spMkLst>
            <pc:docMk/>
            <pc:sldMk cId="4287485276" sldId="282"/>
            <ac:spMk id="54" creationId="{F094F112-D8A6-4074-B64D-69CFE1E8ACDA}"/>
          </ac:spMkLst>
        </pc:spChg>
        <pc:spChg chg="add mod">
          <ac:chgData name="Marina Knittel" userId="3f8bc7ccd6843db1" providerId="LiveId" clId="{3CD2F85F-1F9B-4DCA-BCE6-517BE2021BB6}" dt="2022-02-19T01:36:13.699" v="1248" actId="1076"/>
          <ac:spMkLst>
            <pc:docMk/>
            <pc:sldMk cId="4287485276" sldId="282"/>
            <ac:spMk id="55" creationId="{1BC8E21B-E7D2-4E3E-AFFC-EE7CBCA742E4}"/>
          </ac:spMkLst>
        </pc:spChg>
        <pc:spChg chg="add mod">
          <ac:chgData name="Marina Knittel" userId="3f8bc7ccd6843db1" providerId="LiveId" clId="{3CD2F85F-1F9B-4DCA-BCE6-517BE2021BB6}" dt="2022-02-19T01:41:00.276" v="1770" actId="1076"/>
          <ac:spMkLst>
            <pc:docMk/>
            <pc:sldMk cId="4287485276" sldId="282"/>
            <ac:spMk id="56" creationId="{DB038301-FF3B-41FE-ACB5-AE95E497FA6B}"/>
          </ac:spMkLst>
        </pc:spChg>
        <pc:spChg chg="add mod">
          <ac:chgData name="Marina Knittel" userId="3f8bc7ccd6843db1" providerId="LiveId" clId="{3CD2F85F-1F9B-4DCA-BCE6-517BE2021BB6}" dt="2022-02-19T01:42:34.751" v="1800" actId="1076"/>
          <ac:spMkLst>
            <pc:docMk/>
            <pc:sldMk cId="4287485276" sldId="282"/>
            <ac:spMk id="57" creationId="{6F7FE6DA-F060-4155-98F0-67E2D836D4DA}"/>
          </ac:spMkLst>
        </pc:spChg>
        <pc:picChg chg="del mod">
          <ac:chgData name="Marina Knittel" userId="3f8bc7ccd6843db1" providerId="LiveId" clId="{3CD2F85F-1F9B-4DCA-BCE6-517BE2021BB6}" dt="2022-02-19T01:23:17.595" v="570" actId="478"/>
          <ac:picMkLst>
            <pc:docMk/>
            <pc:sldMk cId="4287485276" sldId="282"/>
            <ac:picMk id="8" creationId="{F1534AAA-F65A-4A24-83DA-C7B3706C15BA}"/>
          </ac:picMkLst>
        </pc:picChg>
        <pc:picChg chg="del mod">
          <ac:chgData name="Marina Knittel" userId="3f8bc7ccd6843db1" providerId="LiveId" clId="{3CD2F85F-1F9B-4DCA-BCE6-517BE2021BB6}" dt="2022-02-19T01:24:17.091" v="576" actId="478"/>
          <ac:picMkLst>
            <pc:docMk/>
            <pc:sldMk cId="4287485276" sldId="282"/>
            <ac:picMk id="10" creationId="{C0072408-688C-4BA5-846D-2D804058CFF7}"/>
          </ac:picMkLst>
        </pc:picChg>
        <pc:picChg chg="del mod">
          <ac:chgData name="Marina Knittel" userId="3f8bc7ccd6843db1" providerId="LiveId" clId="{3CD2F85F-1F9B-4DCA-BCE6-517BE2021BB6}" dt="2022-02-19T01:23:17.259" v="569" actId="478"/>
          <ac:picMkLst>
            <pc:docMk/>
            <pc:sldMk cId="4287485276" sldId="282"/>
            <ac:picMk id="12" creationId="{9DED8BEF-7CAB-4333-BD4C-1F958EB7A398}"/>
          </ac:picMkLst>
        </pc:picChg>
        <pc:picChg chg="del mod">
          <ac:chgData name="Marina Knittel" userId="3f8bc7ccd6843db1" providerId="LiveId" clId="{3CD2F85F-1F9B-4DCA-BCE6-517BE2021BB6}" dt="2022-02-19T01:23:19.772" v="575" actId="478"/>
          <ac:picMkLst>
            <pc:docMk/>
            <pc:sldMk cId="4287485276" sldId="282"/>
            <ac:picMk id="16" creationId="{E83ECD0B-D76B-4EAF-81C9-79C785861A61}"/>
          </ac:picMkLst>
        </pc:picChg>
        <pc:picChg chg="del mod">
          <ac:chgData name="Marina Knittel" userId="3f8bc7ccd6843db1" providerId="LiveId" clId="{3CD2F85F-1F9B-4DCA-BCE6-517BE2021BB6}" dt="2022-02-19T01:23:18.723" v="572" actId="478"/>
          <ac:picMkLst>
            <pc:docMk/>
            <pc:sldMk cId="4287485276" sldId="282"/>
            <ac:picMk id="17" creationId="{B70CCC44-891C-4924-A737-8208B5DD35DE}"/>
          </ac:picMkLst>
        </pc:picChg>
        <pc:picChg chg="del mod">
          <ac:chgData name="Marina Knittel" userId="3f8bc7ccd6843db1" providerId="LiveId" clId="{3CD2F85F-1F9B-4DCA-BCE6-517BE2021BB6}" dt="2022-02-19T01:23:18.147" v="571" actId="478"/>
          <ac:picMkLst>
            <pc:docMk/>
            <pc:sldMk cId="4287485276" sldId="282"/>
            <ac:picMk id="21" creationId="{23D332C8-3A8F-445F-9494-89FDA7AF1606}"/>
          </ac:picMkLst>
        </pc:picChg>
        <pc:picChg chg="del mod">
          <ac:chgData name="Marina Knittel" userId="3f8bc7ccd6843db1" providerId="LiveId" clId="{3CD2F85F-1F9B-4DCA-BCE6-517BE2021BB6}" dt="2022-02-19T01:23:19.388" v="574" actId="478"/>
          <ac:picMkLst>
            <pc:docMk/>
            <pc:sldMk cId="4287485276" sldId="282"/>
            <ac:picMk id="23" creationId="{887A8DB7-0D49-4E2A-BD1B-A561423C680A}"/>
          </ac:picMkLst>
        </pc:picChg>
        <pc:picChg chg="del mod">
          <ac:chgData name="Marina Knittel" userId="3f8bc7ccd6843db1" providerId="LiveId" clId="{3CD2F85F-1F9B-4DCA-BCE6-517BE2021BB6}" dt="2022-02-19T01:23:19.052" v="573" actId="478"/>
          <ac:picMkLst>
            <pc:docMk/>
            <pc:sldMk cId="4287485276" sldId="282"/>
            <ac:picMk id="41" creationId="{D6A2E9E7-FB66-46EC-989B-00FA959FB458}"/>
          </ac:picMkLst>
        </pc:picChg>
      </pc:sldChg>
      <pc:sldChg chg="addSp delSp modSp mod delAnim modAnim">
        <pc:chgData name="Marina Knittel" userId="3f8bc7ccd6843db1" providerId="LiveId" clId="{3CD2F85F-1F9B-4DCA-BCE6-517BE2021BB6}" dt="2022-02-19T01:58:44.126" v="2524"/>
        <pc:sldMkLst>
          <pc:docMk/>
          <pc:sldMk cId="3366682363" sldId="283"/>
        </pc:sldMkLst>
        <pc:spChg chg="mod">
          <ac:chgData name="Marina Knittel" userId="3f8bc7ccd6843db1" providerId="LiveId" clId="{3CD2F85F-1F9B-4DCA-BCE6-517BE2021BB6}" dt="2022-02-19T01:55:17.212" v="2486" actId="20577"/>
          <ac:spMkLst>
            <pc:docMk/>
            <pc:sldMk cId="3366682363" sldId="283"/>
            <ac:spMk id="3" creationId="{BA9C2EFD-B1BE-4C97-8D8D-BE7F84FB8D6E}"/>
          </ac:spMkLst>
        </pc:spChg>
        <pc:spChg chg="add del mod">
          <ac:chgData name="Marina Knittel" userId="3f8bc7ccd6843db1" providerId="LiveId" clId="{3CD2F85F-1F9B-4DCA-BCE6-517BE2021BB6}" dt="2022-02-19T01:53:37.240" v="2323" actId="478"/>
          <ac:spMkLst>
            <pc:docMk/>
            <pc:sldMk cId="3366682363" sldId="283"/>
            <ac:spMk id="4" creationId="{7A14AFB8-F390-43A9-A6B2-D62697AFD2C9}"/>
          </ac:spMkLst>
        </pc:spChg>
        <pc:spChg chg="add mod">
          <ac:chgData name="Marina Knittel" userId="3f8bc7ccd6843db1" providerId="LiveId" clId="{3CD2F85F-1F9B-4DCA-BCE6-517BE2021BB6}" dt="2022-02-19T01:56:06.687" v="2506" actId="1076"/>
          <ac:spMkLst>
            <pc:docMk/>
            <pc:sldMk cId="3366682363" sldId="283"/>
            <ac:spMk id="5" creationId="{699536A0-17C6-456F-B91F-DA93549D2A5F}"/>
          </ac:spMkLst>
        </pc:spChg>
        <pc:spChg chg="add mod">
          <ac:chgData name="Marina Knittel" userId="3f8bc7ccd6843db1" providerId="LiveId" clId="{3CD2F85F-1F9B-4DCA-BCE6-517BE2021BB6}" dt="2022-02-19T01:55:45.200" v="2489" actId="1076"/>
          <ac:spMkLst>
            <pc:docMk/>
            <pc:sldMk cId="3366682363" sldId="283"/>
            <ac:spMk id="6" creationId="{CAAC4D7E-F34C-4E9A-BCA6-F54BEABFF831}"/>
          </ac:spMkLst>
        </pc:spChg>
        <pc:spChg chg="add mod">
          <ac:chgData name="Marina Knittel" userId="3f8bc7ccd6843db1" providerId="LiveId" clId="{3CD2F85F-1F9B-4DCA-BCE6-517BE2021BB6}" dt="2022-02-19T01:55:32.580" v="2488" actId="1076"/>
          <ac:spMkLst>
            <pc:docMk/>
            <pc:sldMk cId="3366682363" sldId="283"/>
            <ac:spMk id="7" creationId="{5F32DC09-376F-4B14-A7D8-F6B1375E09EC}"/>
          </ac:spMkLst>
        </pc:spChg>
        <pc:spChg chg="add mod">
          <ac:chgData name="Marina Knittel" userId="3f8bc7ccd6843db1" providerId="LiveId" clId="{3CD2F85F-1F9B-4DCA-BCE6-517BE2021BB6}" dt="2022-02-19T01:57:33.324" v="2518" actId="1076"/>
          <ac:spMkLst>
            <pc:docMk/>
            <pc:sldMk cId="3366682363" sldId="283"/>
            <ac:spMk id="8" creationId="{8D81B403-4479-4A90-A8D5-774D736A4F60}"/>
          </ac:spMkLst>
        </pc:spChg>
        <pc:spChg chg="add mod">
          <ac:chgData name="Marina Knittel" userId="3f8bc7ccd6843db1" providerId="LiveId" clId="{3CD2F85F-1F9B-4DCA-BCE6-517BE2021BB6}" dt="2022-02-19T01:55:32.580" v="2488" actId="1076"/>
          <ac:spMkLst>
            <pc:docMk/>
            <pc:sldMk cId="3366682363" sldId="283"/>
            <ac:spMk id="9" creationId="{E1F0532B-0232-4E87-87DD-0FD10EDA5403}"/>
          </ac:spMkLst>
        </pc:spChg>
        <pc:spChg chg="add mod">
          <ac:chgData name="Marina Knittel" userId="3f8bc7ccd6843db1" providerId="LiveId" clId="{3CD2F85F-1F9B-4DCA-BCE6-517BE2021BB6}" dt="2022-02-19T01:55:32.580" v="2488" actId="1076"/>
          <ac:spMkLst>
            <pc:docMk/>
            <pc:sldMk cId="3366682363" sldId="283"/>
            <ac:spMk id="10" creationId="{AF88285B-71BA-4166-B74D-423997CD3EA4}"/>
          </ac:spMkLst>
        </pc:spChg>
        <pc:spChg chg="add mod">
          <ac:chgData name="Marina Knittel" userId="3f8bc7ccd6843db1" providerId="LiveId" clId="{3CD2F85F-1F9B-4DCA-BCE6-517BE2021BB6}" dt="2022-02-19T01:57:33.324" v="2518" actId="1076"/>
          <ac:spMkLst>
            <pc:docMk/>
            <pc:sldMk cId="3366682363" sldId="283"/>
            <ac:spMk id="11" creationId="{F7057CE6-9599-4F03-86F2-B08E2DD8E020}"/>
          </ac:spMkLst>
        </pc:spChg>
        <pc:spChg chg="add mod">
          <ac:chgData name="Marina Knittel" userId="3f8bc7ccd6843db1" providerId="LiveId" clId="{3CD2F85F-1F9B-4DCA-BCE6-517BE2021BB6}" dt="2022-02-19T01:55:45.200" v="2489" actId="1076"/>
          <ac:spMkLst>
            <pc:docMk/>
            <pc:sldMk cId="3366682363" sldId="283"/>
            <ac:spMk id="12" creationId="{73D137E9-7295-4B3D-ADB9-27B3DA394635}"/>
          </ac:spMkLst>
        </pc:spChg>
        <pc:spChg chg="add mod">
          <ac:chgData name="Marina Knittel" userId="3f8bc7ccd6843db1" providerId="LiveId" clId="{3CD2F85F-1F9B-4DCA-BCE6-517BE2021BB6}" dt="2022-02-19T01:55:55.975" v="2499" actId="1076"/>
          <ac:spMkLst>
            <pc:docMk/>
            <pc:sldMk cId="3366682363" sldId="283"/>
            <ac:spMk id="13" creationId="{369EFDC4-C986-403C-AE3A-60B7F809622A}"/>
          </ac:spMkLst>
        </pc:spChg>
        <pc:spChg chg="add mod">
          <ac:chgData name="Marina Knittel" userId="3f8bc7ccd6843db1" providerId="LiveId" clId="{3CD2F85F-1F9B-4DCA-BCE6-517BE2021BB6}" dt="2022-02-19T01:55:55.140" v="2498" actId="1076"/>
          <ac:spMkLst>
            <pc:docMk/>
            <pc:sldMk cId="3366682363" sldId="283"/>
            <ac:spMk id="14" creationId="{9661259A-AB03-4391-AAED-ED25BE6CA201}"/>
          </ac:spMkLst>
        </pc:spChg>
        <pc:spChg chg="add mod">
          <ac:chgData name="Marina Knittel" userId="3f8bc7ccd6843db1" providerId="LiveId" clId="{3CD2F85F-1F9B-4DCA-BCE6-517BE2021BB6}" dt="2022-02-19T01:57:33.324" v="2518" actId="1076"/>
          <ac:spMkLst>
            <pc:docMk/>
            <pc:sldMk cId="3366682363" sldId="283"/>
            <ac:spMk id="15" creationId="{B13AE6ED-C733-47D9-84EF-2FD22B52BB24}"/>
          </ac:spMkLst>
        </pc:spChg>
        <pc:spChg chg="add mod">
          <ac:chgData name="Marina Knittel" userId="3f8bc7ccd6843db1" providerId="LiveId" clId="{3CD2F85F-1F9B-4DCA-BCE6-517BE2021BB6}" dt="2022-02-19T01:55:25.801" v="2487"/>
          <ac:spMkLst>
            <pc:docMk/>
            <pc:sldMk cId="3366682363" sldId="283"/>
            <ac:spMk id="16" creationId="{99D2B406-5401-47D2-9A9F-EB6AAC470638}"/>
          </ac:spMkLst>
        </pc:spChg>
        <pc:spChg chg="add mod">
          <ac:chgData name="Marina Knittel" userId="3f8bc7ccd6843db1" providerId="LiveId" clId="{3CD2F85F-1F9B-4DCA-BCE6-517BE2021BB6}" dt="2022-02-19T01:57:33.324" v="2518" actId="1076"/>
          <ac:spMkLst>
            <pc:docMk/>
            <pc:sldMk cId="3366682363" sldId="283"/>
            <ac:spMk id="17" creationId="{5A1C3A71-F8C6-434B-B898-DFDE29C181F8}"/>
          </ac:spMkLst>
        </pc:spChg>
        <pc:spChg chg="add del mod">
          <ac:chgData name="Marina Knittel" userId="3f8bc7ccd6843db1" providerId="LiveId" clId="{3CD2F85F-1F9B-4DCA-BCE6-517BE2021BB6}" dt="2022-02-19T01:56:12.229" v="2508" actId="478"/>
          <ac:spMkLst>
            <pc:docMk/>
            <pc:sldMk cId="3366682363" sldId="283"/>
            <ac:spMk id="18" creationId="{845BEFEE-BAA6-4B59-93E5-0625DD5715C5}"/>
          </ac:spMkLst>
        </pc:spChg>
        <pc:spChg chg="add mod">
          <ac:chgData name="Marina Knittel" userId="3f8bc7ccd6843db1" providerId="LiveId" clId="{3CD2F85F-1F9B-4DCA-BCE6-517BE2021BB6}" dt="2022-02-19T01:57:33.324" v="2518" actId="1076"/>
          <ac:spMkLst>
            <pc:docMk/>
            <pc:sldMk cId="3366682363" sldId="283"/>
            <ac:spMk id="19" creationId="{2ACF48AE-A91A-4421-9853-F5013C370DDC}"/>
          </ac:spMkLst>
        </pc:spChg>
        <pc:spChg chg="add mod">
          <ac:chgData name="Marina Knittel" userId="3f8bc7ccd6843db1" providerId="LiveId" clId="{3CD2F85F-1F9B-4DCA-BCE6-517BE2021BB6}" dt="2022-02-19T01:57:33.324" v="2518" actId="1076"/>
          <ac:spMkLst>
            <pc:docMk/>
            <pc:sldMk cId="3366682363" sldId="283"/>
            <ac:spMk id="20" creationId="{0A9D1C8A-7A59-4084-AAFF-2EF253BBA7B4}"/>
          </ac:spMkLst>
        </pc:spChg>
        <pc:spChg chg="add mod">
          <ac:chgData name="Marina Knittel" userId="3f8bc7ccd6843db1" providerId="LiveId" clId="{3CD2F85F-1F9B-4DCA-BCE6-517BE2021BB6}" dt="2022-02-19T01:55:25.801" v="2487"/>
          <ac:spMkLst>
            <pc:docMk/>
            <pc:sldMk cId="3366682363" sldId="283"/>
            <ac:spMk id="21" creationId="{D76FE439-E24B-4686-B10D-6F1880858118}"/>
          </ac:spMkLst>
        </pc:spChg>
        <pc:spChg chg="add mod">
          <ac:chgData name="Marina Knittel" userId="3f8bc7ccd6843db1" providerId="LiveId" clId="{3CD2F85F-1F9B-4DCA-BCE6-517BE2021BB6}" dt="2022-02-19T01:55:25.801" v="2487"/>
          <ac:spMkLst>
            <pc:docMk/>
            <pc:sldMk cId="3366682363" sldId="283"/>
            <ac:spMk id="22" creationId="{7BEABB00-9815-4B52-8E40-5783ED0F342E}"/>
          </ac:spMkLst>
        </pc:spChg>
        <pc:spChg chg="add mod">
          <ac:chgData name="Marina Knittel" userId="3f8bc7ccd6843db1" providerId="LiveId" clId="{3CD2F85F-1F9B-4DCA-BCE6-517BE2021BB6}" dt="2022-02-19T01:57:33.324" v="2518" actId="1076"/>
          <ac:spMkLst>
            <pc:docMk/>
            <pc:sldMk cId="3366682363" sldId="283"/>
            <ac:spMk id="23" creationId="{F62084E6-0D0A-4B16-8C92-6F017BDA31CB}"/>
          </ac:spMkLst>
        </pc:spChg>
        <pc:spChg chg="add mod">
          <ac:chgData name="Marina Knittel" userId="3f8bc7ccd6843db1" providerId="LiveId" clId="{3CD2F85F-1F9B-4DCA-BCE6-517BE2021BB6}" dt="2022-02-19T01:57:33.324" v="2518" actId="1076"/>
          <ac:spMkLst>
            <pc:docMk/>
            <pc:sldMk cId="3366682363" sldId="283"/>
            <ac:spMk id="24" creationId="{3D90A0F5-089A-4250-AA6C-8843543AD8A6}"/>
          </ac:spMkLst>
        </pc:spChg>
        <pc:spChg chg="add mod">
          <ac:chgData name="Marina Knittel" userId="3f8bc7ccd6843db1" providerId="LiveId" clId="{3CD2F85F-1F9B-4DCA-BCE6-517BE2021BB6}" dt="2022-02-19T01:55:25.801" v="2487"/>
          <ac:spMkLst>
            <pc:docMk/>
            <pc:sldMk cId="3366682363" sldId="283"/>
            <ac:spMk id="25" creationId="{3CDD42F9-7846-483A-9BFF-0B5F7B1D3011}"/>
          </ac:spMkLst>
        </pc:spChg>
        <pc:spChg chg="add mod">
          <ac:chgData name="Marina Knittel" userId="3f8bc7ccd6843db1" providerId="LiveId" clId="{3CD2F85F-1F9B-4DCA-BCE6-517BE2021BB6}" dt="2022-02-19T01:57:33.324" v="2518" actId="1076"/>
          <ac:spMkLst>
            <pc:docMk/>
            <pc:sldMk cId="3366682363" sldId="283"/>
            <ac:spMk id="26" creationId="{DF68F441-FD69-4260-A6B4-B3194ED1F2BC}"/>
          </ac:spMkLst>
        </pc:spChg>
        <pc:spChg chg="add mod">
          <ac:chgData name="Marina Knittel" userId="3f8bc7ccd6843db1" providerId="LiveId" clId="{3CD2F85F-1F9B-4DCA-BCE6-517BE2021BB6}" dt="2022-02-19T01:55:59.089" v="2502" actId="1076"/>
          <ac:spMkLst>
            <pc:docMk/>
            <pc:sldMk cId="3366682363" sldId="283"/>
            <ac:spMk id="27" creationId="{5405C2A3-FDF2-4569-9EB8-077C7ACD8CE6}"/>
          </ac:spMkLst>
        </pc:spChg>
        <pc:spChg chg="add mod">
          <ac:chgData name="Marina Knittel" userId="3f8bc7ccd6843db1" providerId="LiveId" clId="{3CD2F85F-1F9B-4DCA-BCE6-517BE2021BB6}" dt="2022-02-19T01:57:33.324" v="2518" actId="1076"/>
          <ac:spMkLst>
            <pc:docMk/>
            <pc:sldMk cId="3366682363" sldId="283"/>
            <ac:spMk id="28" creationId="{4DBAA3F0-C6F6-437B-A094-D680E97499FA}"/>
          </ac:spMkLst>
        </pc:spChg>
        <pc:spChg chg="add mod">
          <ac:chgData name="Marina Knittel" userId="3f8bc7ccd6843db1" providerId="LiveId" clId="{3CD2F85F-1F9B-4DCA-BCE6-517BE2021BB6}" dt="2022-02-19T01:55:45.200" v="2489" actId="1076"/>
          <ac:spMkLst>
            <pc:docMk/>
            <pc:sldMk cId="3366682363" sldId="283"/>
            <ac:spMk id="29" creationId="{E4AD1215-16BE-499E-9C6F-B744F4080E34}"/>
          </ac:spMkLst>
        </pc:spChg>
        <pc:spChg chg="add mod">
          <ac:chgData name="Marina Knittel" userId="3f8bc7ccd6843db1" providerId="LiveId" clId="{3CD2F85F-1F9B-4DCA-BCE6-517BE2021BB6}" dt="2022-02-19T01:55:25.801" v="2487"/>
          <ac:spMkLst>
            <pc:docMk/>
            <pc:sldMk cId="3366682363" sldId="283"/>
            <ac:spMk id="30" creationId="{AF71FBA5-9F5B-477F-854D-D7C15D46EE7B}"/>
          </ac:spMkLst>
        </pc:spChg>
        <pc:spChg chg="add mod">
          <ac:chgData name="Marina Knittel" userId="3f8bc7ccd6843db1" providerId="LiveId" clId="{3CD2F85F-1F9B-4DCA-BCE6-517BE2021BB6}" dt="2022-02-19T01:55:32.580" v="2488" actId="1076"/>
          <ac:spMkLst>
            <pc:docMk/>
            <pc:sldMk cId="3366682363" sldId="283"/>
            <ac:spMk id="31" creationId="{C94D8B77-FB33-46F6-B730-A2ADC5F3AE40}"/>
          </ac:spMkLst>
        </pc:spChg>
        <pc:spChg chg="add mod">
          <ac:chgData name="Marina Knittel" userId="3f8bc7ccd6843db1" providerId="LiveId" clId="{3CD2F85F-1F9B-4DCA-BCE6-517BE2021BB6}" dt="2022-02-19T01:55:45.200" v="2489" actId="1076"/>
          <ac:spMkLst>
            <pc:docMk/>
            <pc:sldMk cId="3366682363" sldId="283"/>
            <ac:spMk id="32" creationId="{A8D78396-BA0E-4A80-A2F3-9B50A153AA90}"/>
          </ac:spMkLst>
        </pc:spChg>
        <pc:spChg chg="add mod">
          <ac:chgData name="Marina Knittel" userId="3f8bc7ccd6843db1" providerId="LiveId" clId="{3CD2F85F-1F9B-4DCA-BCE6-517BE2021BB6}" dt="2022-02-19T01:55:25.801" v="2487"/>
          <ac:spMkLst>
            <pc:docMk/>
            <pc:sldMk cId="3366682363" sldId="283"/>
            <ac:spMk id="33" creationId="{F7D683D8-651E-43BC-ABF7-49D39B1BB8AF}"/>
          </ac:spMkLst>
        </pc:spChg>
        <pc:spChg chg="add mod">
          <ac:chgData name="Marina Knittel" userId="3f8bc7ccd6843db1" providerId="LiveId" clId="{3CD2F85F-1F9B-4DCA-BCE6-517BE2021BB6}" dt="2022-02-19T01:55:54.084" v="2497" actId="1076"/>
          <ac:spMkLst>
            <pc:docMk/>
            <pc:sldMk cId="3366682363" sldId="283"/>
            <ac:spMk id="34" creationId="{272234D2-F5C5-4D20-B6C2-A953AB495395}"/>
          </ac:spMkLst>
        </pc:spChg>
        <pc:spChg chg="add del mod">
          <ac:chgData name="Marina Knittel" userId="3f8bc7ccd6843db1" providerId="LiveId" clId="{3CD2F85F-1F9B-4DCA-BCE6-517BE2021BB6}" dt="2022-02-19T01:55:51.218" v="2494" actId="478"/>
          <ac:spMkLst>
            <pc:docMk/>
            <pc:sldMk cId="3366682363" sldId="283"/>
            <ac:spMk id="35" creationId="{5B8AC5AC-7215-4AF0-BA3D-EB10E28B5C90}"/>
          </ac:spMkLst>
        </pc:spChg>
        <pc:spChg chg="add del mod">
          <ac:chgData name="Marina Knittel" userId="3f8bc7ccd6843db1" providerId="LiveId" clId="{3CD2F85F-1F9B-4DCA-BCE6-517BE2021BB6}" dt="2022-02-19T01:55:48.939" v="2491" actId="478"/>
          <ac:spMkLst>
            <pc:docMk/>
            <pc:sldMk cId="3366682363" sldId="283"/>
            <ac:spMk id="36" creationId="{8C4FB6C3-A268-4574-A4A2-8E351C039800}"/>
          </ac:spMkLst>
        </pc:spChg>
        <pc:spChg chg="add del mod">
          <ac:chgData name="Marina Knittel" userId="3f8bc7ccd6843db1" providerId="LiveId" clId="{3CD2F85F-1F9B-4DCA-BCE6-517BE2021BB6}" dt="2022-02-19T01:55:49.706" v="2492" actId="478"/>
          <ac:spMkLst>
            <pc:docMk/>
            <pc:sldMk cId="3366682363" sldId="283"/>
            <ac:spMk id="37" creationId="{8DE89C89-1AA0-49D8-9520-C1C00751316D}"/>
          </ac:spMkLst>
        </pc:spChg>
        <pc:spChg chg="add del mod">
          <ac:chgData name="Marina Knittel" userId="3f8bc7ccd6843db1" providerId="LiveId" clId="{3CD2F85F-1F9B-4DCA-BCE6-517BE2021BB6}" dt="2022-02-19T01:55:50.482" v="2493" actId="478"/>
          <ac:spMkLst>
            <pc:docMk/>
            <pc:sldMk cId="3366682363" sldId="283"/>
            <ac:spMk id="38" creationId="{3B08AD11-D7EB-4B7C-A8BE-5C5CE5E6F818}"/>
          </ac:spMkLst>
        </pc:spChg>
        <pc:spChg chg="add del mod">
          <ac:chgData name="Marina Knittel" userId="3f8bc7ccd6843db1" providerId="LiveId" clId="{3CD2F85F-1F9B-4DCA-BCE6-517BE2021BB6}" dt="2022-02-19T01:55:46.541" v="2490" actId="478"/>
          <ac:spMkLst>
            <pc:docMk/>
            <pc:sldMk cId="3366682363" sldId="283"/>
            <ac:spMk id="39" creationId="{D49BE33D-4EAC-4D48-8518-5800019CB6D1}"/>
          </ac:spMkLst>
        </pc:spChg>
      </pc:sldChg>
      <pc:sldChg chg="modSp mod">
        <pc:chgData name="Marina Knittel" userId="3f8bc7ccd6843db1" providerId="LiveId" clId="{3CD2F85F-1F9B-4DCA-BCE6-517BE2021BB6}" dt="2022-02-19T02:11:15.940" v="3687" actId="20577"/>
        <pc:sldMkLst>
          <pc:docMk/>
          <pc:sldMk cId="1471180866" sldId="284"/>
        </pc:sldMkLst>
        <pc:spChg chg="mod">
          <ac:chgData name="Marina Knittel" userId="3f8bc7ccd6843db1" providerId="LiveId" clId="{3CD2F85F-1F9B-4DCA-BCE6-517BE2021BB6}" dt="2022-02-19T02:11:15.940" v="3687" actId="20577"/>
          <ac:spMkLst>
            <pc:docMk/>
            <pc:sldMk cId="1471180866" sldId="284"/>
            <ac:spMk id="3" creationId="{BA9C2EFD-B1BE-4C97-8D8D-BE7F84FB8D6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05503-CCB1-4617-BD00-990FBAAEB14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A17D1-7C47-4691-885B-79D43346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21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Fairlets</a:t>
            </a:r>
            <a:r>
              <a:rPr lang="en-US" dirty="0"/>
              <a:t>: uses capacitated k’-center on some color c. Then for each other color d, try to find the best way to match “</a:t>
            </a:r>
            <a:r>
              <a:rPr lang="en-US" dirty="0" err="1"/>
              <a:t>b_d</a:t>
            </a:r>
            <a:r>
              <a:rPr lang="en-US" dirty="0"/>
              <a:t>” of d to each cluster (i.e., same amount). </a:t>
            </a:r>
            <a:br>
              <a:rPr lang="en-US" dirty="0"/>
            </a:br>
            <a:r>
              <a:rPr lang="en-US" dirty="0"/>
              <a:t>Implication: Basically leverages </a:t>
            </a:r>
            <a:r>
              <a:rPr lang="en-US" dirty="0" err="1"/>
              <a:t>Chierichetti</a:t>
            </a:r>
            <a:r>
              <a:rPr lang="en-US" dirty="0"/>
              <a:t> et al, and notes it applies to </a:t>
            </a:r>
            <a:r>
              <a:rPr lang="en-US" i="0" dirty="0"/>
              <a:t>k-suppliers too</a:t>
            </a:r>
          </a:p>
          <a:p>
            <a:endParaRPr lang="en-US" i="0" dirty="0"/>
          </a:p>
          <a:p>
            <a:r>
              <a:rPr lang="en-US" i="0" dirty="0"/>
              <a:t>Privacy - &gt; anonymity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A17D1-7C47-4691-885B-79D43346EA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69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A17D1-7C47-4691-885B-79D43346EA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95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A17D1-7C47-4691-885B-79D43346EA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66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Restricted dominance and minority protection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A17D1-7C47-4691-885B-79D43346EA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80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Second result has exponential dependence on 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A17D1-7C47-4691-885B-79D43346EA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0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A17D1-7C47-4691-885B-79D43346EA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74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A17D1-7C47-4691-885B-79D43346EA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11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A17D1-7C47-4691-885B-79D43346EA1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AA71-DAD1-41B0-B92E-D2772AE2615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7BF8-F1B5-4F91-90E6-2BC87E1276D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15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AA71-DAD1-41B0-B92E-D2772AE2615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7BF8-F1B5-4F91-90E6-2BC87E127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6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AA71-DAD1-41B0-B92E-D2772AE2615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7BF8-F1B5-4F91-90E6-2BC87E127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AA71-DAD1-41B0-B92E-D2772AE2615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7BF8-F1B5-4F91-90E6-2BC87E127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8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AA71-DAD1-41B0-B92E-D2772AE2615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7BF8-F1B5-4F91-90E6-2BC87E1276D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23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AA71-DAD1-41B0-B92E-D2772AE2615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7BF8-F1B5-4F91-90E6-2BC87E127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2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AA71-DAD1-41B0-B92E-D2772AE2615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7BF8-F1B5-4F91-90E6-2BC87E127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AA71-DAD1-41B0-B92E-D2772AE2615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7BF8-F1B5-4F91-90E6-2BC87E127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7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AA71-DAD1-41B0-B92E-D2772AE2615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7BF8-F1B5-4F91-90E6-2BC87E127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7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14AA71-DAD1-41B0-B92E-D2772AE2615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617BF8-F1B5-4F91-90E6-2BC87E127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3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AA71-DAD1-41B0-B92E-D2772AE2615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7BF8-F1B5-4F91-90E6-2BC87E127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5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14AA71-DAD1-41B0-B92E-D2772AE2615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7617BF8-F1B5-4F91-90E6-2BC87E1276D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00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ops.dagstuhl.de/opus/volltexte/2019/11233/pdf/LIPIcs-APPROX-RANDOM-2019-18.pdf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5.12753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002.02274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006.1022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nips.cc/paper/2019/file/fc192b0c0d270dbf41870a63a8c76c2f-Paper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6.1091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arxiv.org/abs/2106.07239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nips.cc/paper/2019/file/fc192b0c0d270dbf41870a63a8c76c2f-Paper.pdf" TargetMode="External"/><Relationship Id="rId2" Type="http://schemas.openxmlformats.org/officeDocument/2006/relationships/hyperlink" Target="https://arxiv.org/pdf/1905.12753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412.3756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edings.mlr.press/v119/jones20a/jones20a.pdf" TargetMode="External"/><Relationship Id="rId2" Type="http://schemas.openxmlformats.org/officeDocument/2006/relationships/hyperlink" Target="https://arxiv.org/pdf/1901.08628.p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arxiv.org/pdf/2106.11696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proceedings.mlr.press/v97/chen19d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rops.dagstuhl.de/opus/volltexte/2020/12492/pdf/LIPIcs-ICALP-2020-85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hyperlink" Target="http://proceedings.mlr.press/v97/chen19d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hyperlink" Target="https://arxiv.org/abs/1802.0573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arxiv.org/abs/1802.0573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2.02497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rops.dagstuhl.de/opus/volltexte/2019/11233/pdf/LIPIcs-APPROX-RANDOM-2019-18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arxiv.org/pdf/1901.08668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ops.dagstuhl.de/opus/volltexte/2019/11233/pdf/LIPIcs-APPROX-RANDOM-2019-18.pdf" TargetMode="External"/><Relationship Id="rId2" Type="http://schemas.openxmlformats.org/officeDocument/2006/relationships/hyperlink" Target="https://arxiv.org/abs/1802.0573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901.08668.pdf" TargetMode="External"/><Relationship Id="rId4" Type="http://schemas.openxmlformats.org/officeDocument/2006/relationships/hyperlink" Target="https://arxiv.org/pdf/1802.02497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BCBF1A-858A-4309-BCA5-A392E081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Fairness:</a:t>
            </a:r>
            <a:br>
              <a:rPr lang="en-US" dirty="0"/>
            </a:br>
            <a:r>
              <a:rPr lang="en-US" dirty="0"/>
              <a:t>Balance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DCA9E-8ED1-41FD-B0F3-F2366E3FEE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4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BCBF1A-858A-4309-BCA5-A392E081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Demographic Fairness:</a:t>
            </a:r>
            <a:br>
              <a:rPr lang="en-US" sz="7200" dirty="0"/>
            </a:br>
            <a:r>
              <a:rPr lang="en-US" sz="7200" dirty="0"/>
              <a:t>Bounded Representation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DCA9E-8ED1-41FD-B0F3-F2366E3FEE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36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618C-DDD7-42CD-88A3-8920232F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94360"/>
            <a:ext cx="3420719" cy="956710"/>
          </a:xfrm>
        </p:spPr>
        <p:txBody>
          <a:bodyPr>
            <a:noAutofit/>
          </a:bodyPr>
          <a:lstStyle/>
          <a:p>
            <a:r>
              <a:rPr lang="en-US" sz="2400" dirty="0"/>
              <a:t>Demographic Fairness – Bounded Representation [</a:t>
            </a:r>
            <a:r>
              <a:rPr lang="en-US" sz="2400" dirty="0">
                <a:hlinkClick r:id="rId3"/>
              </a:rPr>
              <a:t>BGKKRSS 19</a:t>
            </a:r>
            <a:r>
              <a:rPr lang="en-US" sz="2400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ACE3219-9E2A-4669-8D9F-4847A92C3B7F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260059" y="1661526"/>
                <a:ext cx="3675109" cy="464367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Instead of requiring perfect balance, we are only constrained by given bounds. There are multiple versions studied: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α-bounded for constant α: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Every color must represent </a:t>
                </a:r>
                <a:r>
                  <a:rPr lang="en-US" i="1" dirty="0">
                    <a:solidFill>
                      <a:schemeClr val="bg1"/>
                    </a:solidFill>
                  </a:rPr>
                  <a:t>at most</a:t>
                </a:r>
                <a:r>
                  <a:rPr lang="en-US" dirty="0">
                    <a:solidFill>
                      <a:schemeClr val="bg1"/>
                    </a:solidFill>
                  </a:rPr>
                  <a:t> an α fraction of any cluster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α,</a:t>
                </a:r>
                <a:r>
                  <a:rPr lang="el-GR" dirty="0"/>
                  <a:t> β</a:t>
                </a:r>
                <a:r>
                  <a:rPr lang="en-US" dirty="0"/>
                  <a:t>-bounded, for vectors </a:t>
                </a:r>
                <a:r>
                  <a:rPr lang="en-US" dirty="0">
                    <a:solidFill>
                      <a:schemeClr val="bg1"/>
                    </a:solidFill>
                  </a:rPr>
                  <a:t>α,</a:t>
                </a:r>
                <a:r>
                  <a:rPr lang="el-GR" dirty="0"/>
                  <a:t> β</a:t>
                </a:r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</a:t>
                </a:r>
                <a:r>
                  <a:rPr lang="en-US" dirty="0">
                    <a:solidFill>
                      <a:schemeClr val="bg1"/>
                    </a:solidFill>
                  </a:rPr>
                  <a:t>or any color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color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must represent </a:t>
                </a:r>
                <a:r>
                  <a:rPr lang="en-US" i="1" dirty="0"/>
                  <a:t>at most</a:t>
                </a:r>
                <a:r>
                  <a:rPr lang="en-US" dirty="0"/>
                  <a:t> an </a:t>
                </a:r>
                <a:r>
                  <a:rPr lang="en-US" dirty="0">
                    <a:solidFill>
                      <a:schemeClr val="bg1"/>
                    </a:solidFill>
                  </a:rPr>
                  <a:t>α</a:t>
                </a:r>
                <a:r>
                  <a:rPr lang="en-US" baseline="-25000" dirty="0" err="1">
                    <a:solidFill>
                      <a:schemeClr val="bg1"/>
                    </a:solidFill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</a:rPr>
                  <a:t> fraction of any cluster and </a:t>
                </a:r>
                <a:r>
                  <a:rPr lang="en-US" i="1" dirty="0"/>
                  <a:t>at least</a:t>
                </a:r>
                <a:r>
                  <a:rPr lang="en-US" dirty="0"/>
                  <a:t> a </a:t>
                </a:r>
                <a:r>
                  <a:rPr lang="el-GR" dirty="0"/>
                  <a:t>β</a:t>
                </a:r>
                <a:r>
                  <a:rPr lang="en-US" baseline="-25000" dirty="0" err="1">
                    <a:solidFill>
                      <a:schemeClr val="bg1"/>
                    </a:solidFill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</a:rPr>
                  <a:t> fraction of any cluster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 clustering is fair if every cluster satisfies the bounded representation constraint.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ACE3219-9E2A-4669-8D9F-4847A92C3B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260059" y="1661526"/>
                <a:ext cx="3675109" cy="4643678"/>
              </a:xfrm>
              <a:blipFill>
                <a:blip r:embed="rId4"/>
                <a:stretch>
                  <a:fillRect l="-663" t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Text, whiteboard&#10;&#10;Description automatically generated">
            <a:extLst>
              <a:ext uri="{FF2B5EF4-FFF2-40B4-BE49-F238E27FC236}">
                <a16:creationId xmlns:a16="http://schemas.microsoft.com/office/drawing/2014/main" id="{C0072408-688C-4BA5-846D-2D804058CF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37" y="4703372"/>
            <a:ext cx="760598" cy="589805"/>
          </a:xfrm>
          <a:prstGeom prst="rect">
            <a:avLst/>
          </a:prstGeom>
        </p:spPr>
      </p:pic>
      <p:pic>
        <p:nvPicPr>
          <p:cNvPr id="12" name="Picture 11" descr="Text, whiteboard&#10;&#10;Description automatically generated">
            <a:extLst>
              <a:ext uri="{FF2B5EF4-FFF2-40B4-BE49-F238E27FC236}">
                <a16:creationId xmlns:a16="http://schemas.microsoft.com/office/drawing/2014/main" id="{9DED8BEF-7CAB-4333-BD4C-1F958EB7A3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534" y="4998275"/>
            <a:ext cx="754770" cy="589805"/>
          </a:xfrm>
          <a:prstGeom prst="rect">
            <a:avLst/>
          </a:prstGeom>
        </p:spPr>
      </p:pic>
      <p:pic>
        <p:nvPicPr>
          <p:cNvPr id="16" name="Picture 15" descr="Text, whiteboard&#10;&#10;Description automatically generated">
            <a:extLst>
              <a:ext uri="{FF2B5EF4-FFF2-40B4-BE49-F238E27FC236}">
                <a16:creationId xmlns:a16="http://schemas.microsoft.com/office/drawing/2014/main" id="{E83ECD0B-D76B-4EAF-81C9-79C785861A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282" y="3983365"/>
            <a:ext cx="760598" cy="589805"/>
          </a:xfrm>
          <a:prstGeom prst="rect">
            <a:avLst/>
          </a:prstGeom>
        </p:spPr>
      </p:pic>
      <p:pic>
        <p:nvPicPr>
          <p:cNvPr id="17" name="Picture 16" descr="Text, whiteboard&#10;&#10;Description automatically generated">
            <a:extLst>
              <a:ext uri="{FF2B5EF4-FFF2-40B4-BE49-F238E27FC236}">
                <a16:creationId xmlns:a16="http://schemas.microsoft.com/office/drawing/2014/main" id="{B70CCC44-891C-4924-A737-8208B5DD35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43" y="3336341"/>
            <a:ext cx="754770" cy="589805"/>
          </a:xfrm>
          <a:prstGeom prst="rect">
            <a:avLst/>
          </a:prstGeom>
        </p:spPr>
      </p:pic>
      <p:pic>
        <p:nvPicPr>
          <p:cNvPr id="21" name="Picture 20" descr="Text, whiteboard&#10;&#10;Description automatically generated">
            <a:extLst>
              <a:ext uri="{FF2B5EF4-FFF2-40B4-BE49-F238E27FC236}">
                <a16:creationId xmlns:a16="http://schemas.microsoft.com/office/drawing/2014/main" id="{23D332C8-3A8F-445F-9494-89FDA7AF16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304" y="2573126"/>
            <a:ext cx="760598" cy="589805"/>
          </a:xfrm>
          <a:prstGeom prst="rect">
            <a:avLst/>
          </a:prstGeom>
        </p:spPr>
      </p:pic>
      <p:pic>
        <p:nvPicPr>
          <p:cNvPr id="23" name="Picture 22" descr="Text, whiteboard&#10;&#10;Description automatically generated">
            <a:extLst>
              <a:ext uri="{FF2B5EF4-FFF2-40B4-BE49-F238E27FC236}">
                <a16:creationId xmlns:a16="http://schemas.microsoft.com/office/drawing/2014/main" id="{887A8DB7-0D49-4E2A-BD1B-A561423C68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436" y="1969310"/>
            <a:ext cx="754770" cy="589805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F1534AAA-F65A-4A24-83DA-C7B3706C15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285" y="3874141"/>
            <a:ext cx="754770" cy="587546"/>
          </a:xfrm>
          <a:prstGeom prst="rect">
            <a:avLst/>
          </a:prstGeom>
        </p:spPr>
      </p:pic>
      <p:pic>
        <p:nvPicPr>
          <p:cNvPr id="41" name="Picture 40" descr="Text&#10;&#10;Description automatically generated">
            <a:extLst>
              <a:ext uri="{FF2B5EF4-FFF2-40B4-BE49-F238E27FC236}">
                <a16:creationId xmlns:a16="http://schemas.microsoft.com/office/drawing/2014/main" id="{D6A2E9E7-FB66-46EC-989B-00FA959FB4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841" y="2874635"/>
            <a:ext cx="754770" cy="58754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B07649A-01B0-429A-8771-73C1E3671BB8}"/>
              </a:ext>
            </a:extLst>
          </p:cNvPr>
          <p:cNvSpPr/>
          <p:nvPr/>
        </p:nvSpPr>
        <p:spPr>
          <a:xfrm>
            <a:off x="5523345" y="1431636"/>
            <a:ext cx="4802910" cy="48029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62799F-FE81-4FD9-A6F0-D093D583ABBB}"/>
              </a:ext>
            </a:extLst>
          </p:cNvPr>
          <p:cNvSpPr txBox="1"/>
          <p:nvPr/>
        </p:nvSpPr>
        <p:spPr>
          <a:xfrm>
            <a:off x="4443115" y="409694"/>
            <a:ext cx="74163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Fair up to α=3/8</a:t>
            </a:r>
          </a:p>
          <a:p>
            <a:r>
              <a:rPr lang="en-US" sz="1600" dirty="0"/>
              <a:t>Fair down to α</a:t>
            </a:r>
            <a:r>
              <a:rPr lang="en-US" sz="1600" baseline="-25000" dirty="0"/>
              <a:t>red</a:t>
            </a:r>
            <a:r>
              <a:rPr lang="en-US" sz="1600" dirty="0"/>
              <a:t>=3/8, α</a:t>
            </a:r>
            <a:r>
              <a:rPr lang="en-US" sz="1600" baseline="-25000" dirty="0"/>
              <a:t>blue</a:t>
            </a:r>
            <a:r>
              <a:rPr lang="en-US" sz="1600" dirty="0"/>
              <a:t>=3/8, α</a:t>
            </a:r>
            <a:r>
              <a:rPr lang="en-US" sz="1600" baseline="-25000" dirty="0"/>
              <a:t>green</a:t>
            </a:r>
            <a:r>
              <a:rPr lang="en-US" sz="1600" dirty="0"/>
              <a:t>=1/4</a:t>
            </a:r>
          </a:p>
          <a:p>
            <a:r>
              <a:rPr lang="en-US" sz="1600"/>
              <a:t>Fair up </a:t>
            </a:r>
            <a:r>
              <a:rPr lang="en-US" sz="1600" dirty="0"/>
              <a:t>to </a:t>
            </a:r>
            <a:r>
              <a:rPr lang="el-GR" sz="1600" dirty="0"/>
              <a:t>β</a:t>
            </a:r>
            <a:r>
              <a:rPr lang="en-US" sz="1600" baseline="-25000" dirty="0"/>
              <a:t>red</a:t>
            </a:r>
            <a:r>
              <a:rPr lang="en-US" sz="1600" dirty="0"/>
              <a:t>=3/8, </a:t>
            </a:r>
            <a:r>
              <a:rPr lang="el-GR" sz="1600" dirty="0"/>
              <a:t>β</a:t>
            </a:r>
            <a:r>
              <a:rPr lang="en-US" sz="1600" baseline="-25000" dirty="0"/>
              <a:t>blue</a:t>
            </a:r>
            <a:r>
              <a:rPr lang="en-US" sz="1600" dirty="0"/>
              <a:t>=3/8, </a:t>
            </a:r>
            <a:r>
              <a:rPr lang="el-GR" sz="1600" dirty="0"/>
              <a:t>β</a:t>
            </a:r>
            <a:r>
              <a:rPr lang="en-US" sz="1600" baseline="-25000" dirty="0"/>
              <a:t>green</a:t>
            </a:r>
            <a:r>
              <a:rPr lang="en-US" sz="1600" dirty="0"/>
              <a:t>=1/4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1154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A69F-ADD9-4043-837C-1B677FD39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Mitigating Over-Representation [</a:t>
            </a:r>
            <a:r>
              <a:rPr lang="en-US" sz="4400" dirty="0">
                <a:hlinkClick r:id="rId3"/>
              </a:rPr>
              <a:t>AEKM 19</a:t>
            </a:r>
            <a:r>
              <a:rPr lang="en-US" sz="4400" dirty="0"/>
              <a:t>]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91D9967D-F789-40DF-AFB9-81FA6D3D57A1}"/>
              </a:ext>
            </a:extLst>
          </p:cNvPr>
          <p:cNvSpPr txBox="1">
            <a:spLocks/>
          </p:cNvSpPr>
          <p:nvPr/>
        </p:nvSpPr>
        <p:spPr>
          <a:xfrm>
            <a:off x="1097281" y="1845733"/>
            <a:ext cx="5580610" cy="41073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Fairness constraint:</a:t>
            </a:r>
            <a:r>
              <a:rPr lang="en-US" dirty="0"/>
              <a:t> general lower bound </a:t>
            </a:r>
            <a:r>
              <a:rPr lang="el-GR" dirty="0"/>
              <a:t>α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Important technique:</a:t>
            </a:r>
            <a:r>
              <a:rPr lang="en-US" dirty="0"/>
              <a:t> create a threshold graph on </a:t>
            </a:r>
            <a:r>
              <a:rPr lang="en-US" dirty="0" err="1"/>
              <a:t>bichromatice</a:t>
            </a:r>
            <a:r>
              <a:rPr lang="en-US" dirty="0"/>
              <a:t> edges of weight ≤ ꚍ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Results</a:t>
            </a:r>
          </a:p>
          <a:p>
            <a:pPr lvl="1"/>
            <a:r>
              <a:rPr lang="en-US" dirty="0"/>
              <a:t>General </a:t>
            </a:r>
            <a:r>
              <a:rPr lang="el-GR" dirty="0"/>
              <a:t>α</a:t>
            </a:r>
            <a:r>
              <a:rPr lang="en-US" dirty="0"/>
              <a:t>: 3-approximation with violation 2</a:t>
            </a:r>
          </a:p>
          <a:p>
            <a:pPr lvl="1"/>
            <a:r>
              <a:rPr lang="el-GR" dirty="0"/>
              <a:t>α</a:t>
            </a:r>
            <a:r>
              <a:rPr lang="en-US" dirty="0"/>
              <a:t>=1/t: 3-approximation with violation 1</a:t>
            </a:r>
          </a:p>
          <a:p>
            <a:pPr lvl="1"/>
            <a:r>
              <a:rPr lang="el-GR" dirty="0"/>
              <a:t>α</a:t>
            </a:r>
            <a:r>
              <a:rPr lang="en-US" dirty="0"/>
              <a:t>=1/2: 12-approximation with </a:t>
            </a:r>
            <a:r>
              <a:rPr lang="en-US" i="1" dirty="0"/>
              <a:t>no</a:t>
            </a:r>
            <a:r>
              <a:rPr lang="en-US" dirty="0"/>
              <a:t> violation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0E6228-8341-4E8E-891E-969097361481}"/>
              </a:ext>
            </a:extLst>
          </p:cNvPr>
          <p:cNvSpPr/>
          <p:nvPr/>
        </p:nvSpPr>
        <p:spPr>
          <a:xfrm>
            <a:off x="7579592" y="1981707"/>
            <a:ext cx="1782383" cy="9930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Solve an LP relaxation on weights ≤ 3OPT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3FD4C7-9EC7-496E-A406-BDA2A50186CA}"/>
              </a:ext>
            </a:extLst>
          </p:cNvPr>
          <p:cNvSpPr/>
          <p:nvPr/>
        </p:nvSpPr>
        <p:spPr>
          <a:xfrm>
            <a:off x="7579589" y="3323404"/>
            <a:ext cx="1782383" cy="8907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facilities: only select distant ones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478EEF-8CFA-47FD-AAF9-B13F4D9EB72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8470781" y="2974749"/>
            <a:ext cx="3" cy="34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8FD5CE30-03C2-4285-BD65-C87055C610F4}"/>
              </a:ext>
            </a:extLst>
          </p:cNvPr>
          <p:cNvSpPr/>
          <p:nvPr/>
        </p:nvSpPr>
        <p:spPr>
          <a:xfrm>
            <a:off x="9929902" y="4847973"/>
            <a:ext cx="1349544" cy="817283"/>
          </a:xfrm>
          <a:prstGeom prst="wedgeRectCallout">
            <a:avLst>
              <a:gd name="adj1" fmla="val -90193"/>
              <a:gd name="adj2" fmla="val -2302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Here we lose some approximation factor and fairness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58596E5-7B63-400D-81C6-459215A0FEA2}"/>
              </a:ext>
            </a:extLst>
          </p:cNvPr>
          <p:cNvSpPr/>
          <p:nvPr/>
        </p:nvSpPr>
        <p:spPr>
          <a:xfrm>
            <a:off x="7579590" y="4562805"/>
            <a:ext cx="1782383" cy="8907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Round to an integral solution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AC342D9-09FF-4A5E-87F0-C32E610E9D5D}"/>
              </a:ext>
            </a:extLst>
          </p:cNvPr>
          <p:cNvCxnSpPr>
            <a:cxnSpLocks/>
            <a:stCxn id="9" idx="2"/>
            <a:endCxn id="43" idx="0"/>
          </p:cNvCxnSpPr>
          <p:nvPr/>
        </p:nvCxnSpPr>
        <p:spPr>
          <a:xfrm>
            <a:off x="8470781" y="4214150"/>
            <a:ext cx="1" cy="34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E3673E3D-E836-4853-9189-8A302DB50936}"/>
              </a:ext>
            </a:extLst>
          </p:cNvPr>
          <p:cNvSpPr/>
          <p:nvPr/>
        </p:nvSpPr>
        <p:spPr>
          <a:xfrm>
            <a:off x="2490843" y="5194727"/>
            <a:ext cx="170329" cy="170329"/>
          </a:xfrm>
          <a:prstGeom prst="ellipse">
            <a:avLst/>
          </a:prstGeom>
          <a:pattFill prst="wdDnDiag">
            <a:fgClr>
              <a:srgbClr val="92D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2E2EA18-0FF8-4ADA-BCA9-FBCAD3968A14}"/>
              </a:ext>
            </a:extLst>
          </p:cNvPr>
          <p:cNvSpPr/>
          <p:nvPr/>
        </p:nvSpPr>
        <p:spPr>
          <a:xfrm>
            <a:off x="1812878" y="5501358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0F15FF8-1424-458C-9F65-F0341C74EAB6}"/>
              </a:ext>
            </a:extLst>
          </p:cNvPr>
          <p:cNvSpPr/>
          <p:nvPr/>
        </p:nvSpPr>
        <p:spPr>
          <a:xfrm>
            <a:off x="1978591" y="4753416"/>
            <a:ext cx="170329" cy="170329"/>
          </a:xfrm>
          <a:prstGeom prst="ellipse">
            <a:avLst/>
          </a:prstGeom>
          <a:pattFill prst="wdDnDiag">
            <a:fgClr>
              <a:srgbClr val="92D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B597ECA-AF17-437F-A5BB-0A30EFC7139F}"/>
              </a:ext>
            </a:extLst>
          </p:cNvPr>
          <p:cNvSpPr/>
          <p:nvPr/>
        </p:nvSpPr>
        <p:spPr>
          <a:xfrm>
            <a:off x="1162830" y="4487483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B845E9F-70B8-41C0-A944-2F36445679A0}"/>
              </a:ext>
            </a:extLst>
          </p:cNvPr>
          <p:cNvSpPr/>
          <p:nvPr/>
        </p:nvSpPr>
        <p:spPr>
          <a:xfrm>
            <a:off x="967596" y="4791725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E8DFA0C-D096-429F-B932-B6B599A004D3}"/>
              </a:ext>
            </a:extLst>
          </p:cNvPr>
          <p:cNvSpPr/>
          <p:nvPr/>
        </p:nvSpPr>
        <p:spPr>
          <a:xfrm>
            <a:off x="2446153" y="5403578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5694C32-C9E6-4070-A56D-A8BF604E7D24}"/>
              </a:ext>
            </a:extLst>
          </p:cNvPr>
          <p:cNvSpPr/>
          <p:nvPr/>
        </p:nvSpPr>
        <p:spPr>
          <a:xfrm>
            <a:off x="2017219" y="4511586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4846FAE-55E2-49E4-9D6B-D906A8ADA059}"/>
              </a:ext>
            </a:extLst>
          </p:cNvPr>
          <p:cNvSpPr/>
          <p:nvPr/>
        </p:nvSpPr>
        <p:spPr>
          <a:xfrm>
            <a:off x="1418444" y="4706560"/>
            <a:ext cx="170329" cy="170329"/>
          </a:xfrm>
          <a:prstGeom prst="ellipse">
            <a:avLst/>
          </a:prstGeom>
          <a:pattFill prst="wdDnDiag">
            <a:fgClr>
              <a:srgbClr val="92D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83105A3-FB0D-4863-8107-8252B7366D63}"/>
              </a:ext>
            </a:extLst>
          </p:cNvPr>
          <p:cNvSpPr/>
          <p:nvPr/>
        </p:nvSpPr>
        <p:spPr>
          <a:xfrm>
            <a:off x="2233032" y="4573668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94EA95E-2E9E-41DD-BA0B-BE2D6E733DCE}"/>
              </a:ext>
            </a:extLst>
          </p:cNvPr>
          <p:cNvSpPr/>
          <p:nvPr/>
        </p:nvSpPr>
        <p:spPr>
          <a:xfrm>
            <a:off x="1418444" y="5388427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D08A442-2FE0-4321-A5C3-45B97083C613}"/>
              </a:ext>
            </a:extLst>
          </p:cNvPr>
          <p:cNvSpPr/>
          <p:nvPr/>
        </p:nvSpPr>
        <p:spPr>
          <a:xfrm>
            <a:off x="2312790" y="5144828"/>
            <a:ext cx="517237" cy="5268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EEB8FF-70ED-4B11-BDCB-B26BA3BF60D9}"/>
              </a:ext>
            </a:extLst>
          </p:cNvPr>
          <p:cNvSpPr/>
          <p:nvPr/>
        </p:nvSpPr>
        <p:spPr>
          <a:xfrm rot="946934">
            <a:off x="1310863" y="5358126"/>
            <a:ext cx="738910" cy="3760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EFF4423-80B1-4B1E-9E0E-0D1218D0DC4D}"/>
              </a:ext>
            </a:extLst>
          </p:cNvPr>
          <p:cNvSpPr/>
          <p:nvPr/>
        </p:nvSpPr>
        <p:spPr>
          <a:xfrm rot="946934">
            <a:off x="1858879" y="4433713"/>
            <a:ext cx="643055" cy="6109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21B4C1B-F8FA-4A4A-BAD5-C35D0FEF48F1}"/>
              </a:ext>
            </a:extLst>
          </p:cNvPr>
          <p:cNvSpPr/>
          <p:nvPr/>
        </p:nvSpPr>
        <p:spPr>
          <a:xfrm rot="19685010">
            <a:off x="921306" y="4454708"/>
            <a:ext cx="758433" cy="624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E4E4535-00FC-45D1-A625-CD5098C57275}"/>
              </a:ext>
            </a:extLst>
          </p:cNvPr>
          <p:cNvSpPr txBox="1"/>
          <p:nvPr/>
        </p:nvSpPr>
        <p:spPr>
          <a:xfrm>
            <a:off x="889809" y="5720135"/>
            <a:ext cx="20164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Caplet decomp. on threshold graph (exists) 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0EC19F02-E457-451D-A28F-C660C2C1D0B4}"/>
              </a:ext>
            </a:extLst>
          </p:cNvPr>
          <p:cNvSpPr/>
          <p:nvPr/>
        </p:nvSpPr>
        <p:spPr>
          <a:xfrm>
            <a:off x="3009900" y="4847973"/>
            <a:ext cx="1200150" cy="346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A2035EC-0778-4840-87E8-DC594ADA7487}"/>
              </a:ext>
            </a:extLst>
          </p:cNvPr>
          <p:cNvSpPr/>
          <p:nvPr/>
        </p:nvSpPr>
        <p:spPr>
          <a:xfrm>
            <a:off x="4253423" y="4610612"/>
            <a:ext cx="1782383" cy="8907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 caplets into a fair clustering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A4C40AD-5DEF-46BE-95F2-C89AF2897336}"/>
              </a:ext>
            </a:extLst>
          </p:cNvPr>
          <p:cNvCxnSpPr>
            <a:cxnSpLocks/>
          </p:cNvCxnSpPr>
          <p:nvPr/>
        </p:nvCxnSpPr>
        <p:spPr>
          <a:xfrm>
            <a:off x="3305060" y="4301426"/>
            <a:ext cx="0" cy="49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E130FDE-5393-4679-AFAB-F7AF1740217A}"/>
              </a:ext>
            </a:extLst>
          </p:cNvPr>
          <p:cNvCxnSpPr>
            <a:cxnSpLocks/>
          </p:cNvCxnSpPr>
          <p:nvPr/>
        </p:nvCxnSpPr>
        <p:spPr>
          <a:xfrm>
            <a:off x="5381625" y="3667125"/>
            <a:ext cx="1741388" cy="101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53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  <p:bldP spid="43" grpId="0" animBg="1"/>
      <p:bldP spid="49" grpId="0" animBg="1"/>
      <p:bldP spid="50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3" grpId="0" animBg="1"/>
      <p:bldP spid="64" grpId="0" animBg="1"/>
      <p:bldP spid="65" grpId="0" animBg="1"/>
      <p:bldP spid="67" grpId="0"/>
      <p:bldP spid="68" grpId="0" animBg="1"/>
      <p:bldP spid="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5A99-EA10-4211-A3DC-B4117BB23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Fair Correlation Clustering [</a:t>
            </a:r>
            <a:r>
              <a:rPr lang="en-US" sz="4400" dirty="0">
                <a:hlinkClick r:id="rId2"/>
              </a:rPr>
              <a:t>AEKM 20</a:t>
            </a:r>
            <a:r>
              <a:rPr lang="en-US" sz="4400" dirty="0"/>
              <a:t>]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8A1C4CB4-6B7B-4100-AAF8-59F5D7BDFF6B}"/>
              </a:ext>
            </a:extLst>
          </p:cNvPr>
          <p:cNvSpPr txBox="1">
            <a:spLocks/>
          </p:cNvSpPr>
          <p:nvPr/>
        </p:nvSpPr>
        <p:spPr>
          <a:xfrm>
            <a:off x="1097281" y="1845733"/>
            <a:ext cx="5580610" cy="41073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Fairness constraint:</a:t>
            </a:r>
            <a:r>
              <a:rPr lang="en-US" dirty="0"/>
              <a:t> general lower bound </a:t>
            </a:r>
            <a:r>
              <a:rPr lang="el-GR" dirty="0"/>
              <a:t>α</a:t>
            </a:r>
            <a:r>
              <a:rPr lang="en-US" dirty="0"/>
              <a:t> (also generalizes further)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Definition – correlation clustering</a:t>
            </a:r>
          </a:p>
          <a:p>
            <a:pPr lvl="1"/>
            <a:r>
              <a:rPr lang="en-US" dirty="0"/>
              <a:t>Edges are all +1 or -1</a:t>
            </a:r>
          </a:p>
          <a:p>
            <a:pPr lvl="1"/>
            <a:r>
              <a:rPr lang="en-US" dirty="0"/>
              <a:t>Minimize: the (weighted) sum of the +1 edges between clusters and -1 edges within clusters</a:t>
            </a:r>
          </a:p>
          <a:p>
            <a:pPr marL="0" indent="0">
              <a:buNone/>
            </a:pPr>
            <a:r>
              <a:rPr lang="en-US" b="1" dirty="0"/>
              <a:t>Fair correlation clustering </a:t>
            </a:r>
            <a:r>
              <a:rPr lang="en-US" dirty="0"/>
              <a:t>(on c colors)</a:t>
            </a:r>
            <a:endParaRPr lang="en-US" b="1" dirty="0"/>
          </a:p>
          <a:p>
            <a:pPr lvl="1"/>
            <a:r>
              <a:rPr lang="el-GR" dirty="0"/>
              <a:t>α</a:t>
            </a:r>
            <a:r>
              <a:rPr lang="en-US" dirty="0"/>
              <a:t>=1/2: 256-approximation</a:t>
            </a:r>
          </a:p>
          <a:p>
            <a:pPr lvl="1"/>
            <a:r>
              <a:rPr lang="el-GR" dirty="0"/>
              <a:t>α</a:t>
            </a:r>
            <a:r>
              <a:rPr lang="en-US" dirty="0"/>
              <a:t>=1/c: (16.48c</a:t>
            </a:r>
            <a:r>
              <a:rPr lang="en-US" baseline="30000" dirty="0"/>
              <a:t>2</a:t>
            </a:r>
            <a:r>
              <a:rPr lang="en-US" dirty="0"/>
              <a:t>)-approximation </a:t>
            </a:r>
          </a:p>
          <a:p>
            <a:pPr lvl="1"/>
            <a:r>
              <a:rPr lang="el-GR" dirty="0"/>
              <a:t>α</a:t>
            </a:r>
            <a:r>
              <a:rPr lang="en-US" dirty="0"/>
              <a:t>=1/t: O(t</a:t>
            </a:r>
            <a:r>
              <a:rPr lang="el-GR" dirty="0"/>
              <a:t>ρ</a:t>
            </a:r>
            <a:r>
              <a:rPr lang="en-US" dirty="0"/>
              <a:t>)-approximation for </a:t>
            </a:r>
            <a:r>
              <a:rPr lang="el-GR" dirty="0"/>
              <a:t>ρ</a:t>
            </a:r>
            <a:r>
              <a:rPr lang="en-US" dirty="0"/>
              <a:t>-approximate median cost </a:t>
            </a:r>
            <a:r>
              <a:rPr lang="en-US" dirty="0" err="1"/>
              <a:t>fairlet</a:t>
            </a:r>
            <a:r>
              <a:rPr lang="en-US" dirty="0"/>
              <a:t> decomposition</a:t>
            </a:r>
            <a:endParaRPr lang="en-US" b="1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8255208-CC0D-4688-BFAA-9484BC7A4F33}"/>
              </a:ext>
            </a:extLst>
          </p:cNvPr>
          <p:cNvSpPr/>
          <p:nvPr/>
        </p:nvSpPr>
        <p:spPr>
          <a:xfrm>
            <a:off x="7906562" y="1865749"/>
            <a:ext cx="1689459" cy="6265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cost </a:t>
            </a:r>
            <a:r>
              <a:rPr lang="en-US" dirty="0" err="1"/>
              <a:t>fairlet</a:t>
            </a:r>
            <a:r>
              <a:rPr lang="en-US" dirty="0"/>
              <a:t> decomposition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4B6471F-BF7E-4C3C-AC4E-649880FF6B6C}"/>
              </a:ext>
            </a:extLst>
          </p:cNvPr>
          <p:cNvSpPr/>
          <p:nvPr/>
        </p:nvSpPr>
        <p:spPr>
          <a:xfrm>
            <a:off x="7906561" y="2785327"/>
            <a:ext cx="1689459" cy="111858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 decomposition to weighted </a:t>
            </a:r>
            <a:r>
              <a:rPr lang="en-US" dirty="0" err="1"/>
              <a:t>corr</a:t>
            </a:r>
            <a:r>
              <a:rPr lang="en-US" dirty="0"/>
              <a:t> </a:t>
            </a:r>
            <a:r>
              <a:rPr lang="en-US" dirty="0" err="1"/>
              <a:t>clust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38C32BB-3B33-4601-A12F-0E10B57491E8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8751291" y="2492281"/>
            <a:ext cx="1" cy="29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882F54F-10B2-42E1-AA97-BC5A454644D4}"/>
              </a:ext>
            </a:extLst>
          </p:cNvPr>
          <p:cNvSpPr/>
          <p:nvPr/>
        </p:nvSpPr>
        <p:spPr>
          <a:xfrm>
            <a:off x="7906561" y="4196954"/>
            <a:ext cx="1689459" cy="68908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Solve weighted </a:t>
            </a:r>
            <a:r>
              <a:rPr lang="en-US" dirty="0" err="1"/>
              <a:t>corr</a:t>
            </a:r>
            <a:r>
              <a:rPr lang="en-US" dirty="0"/>
              <a:t> </a:t>
            </a:r>
            <a:r>
              <a:rPr lang="en-US" dirty="0" err="1"/>
              <a:t>clust</a:t>
            </a:r>
            <a:endParaRPr lang="en-US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AE8F162-A7B3-4804-81B8-E3792EF9CCBF}"/>
              </a:ext>
            </a:extLst>
          </p:cNvPr>
          <p:cNvCxnSpPr>
            <a:cxnSpLocks/>
            <a:stCxn id="62" idx="2"/>
            <a:endCxn id="68" idx="0"/>
          </p:cNvCxnSpPr>
          <p:nvPr/>
        </p:nvCxnSpPr>
        <p:spPr>
          <a:xfrm>
            <a:off x="8751291" y="3903908"/>
            <a:ext cx="0" cy="29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7C16E68-D68F-4006-B8E1-90898513E98A}"/>
              </a:ext>
            </a:extLst>
          </p:cNvPr>
          <p:cNvSpPr/>
          <p:nvPr/>
        </p:nvSpPr>
        <p:spPr>
          <a:xfrm>
            <a:off x="7906561" y="5179085"/>
            <a:ext cx="1689459" cy="68908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Expand for final </a:t>
            </a:r>
            <a:r>
              <a:rPr lang="en-US" dirty="0" err="1"/>
              <a:t>clust</a:t>
            </a:r>
            <a:endParaRPr lang="en-US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87DF337-4E4B-4F17-8FDE-7F29AAF5206B}"/>
              </a:ext>
            </a:extLst>
          </p:cNvPr>
          <p:cNvCxnSpPr>
            <a:cxnSpLocks/>
            <a:stCxn id="68" idx="2"/>
            <a:endCxn id="74" idx="0"/>
          </p:cNvCxnSpPr>
          <p:nvPr/>
        </p:nvCxnSpPr>
        <p:spPr>
          <a:xfrm>
            <a:off x="8751291" y="4886039"/>
            <a:ext cx="0" cy="29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Speech Bubble: Rectangle 77">
            <a:extLst>
              <a:ext uri="{FF2B5EF4-FFF2-40B4-BE49-F238E27FC236}">
                <a16:creationId xmlns:a16="http://schemas.microsoft.com/office/drawing/2014/main" id="{C83760ED-2F4E-451E-90FA-A09C1D6D6F48}"/>
              </a:ext>
            </a:extLst>
          </p:cNvPr>
          <p:cNvSpPr/>
          <p:nvPr/>
        </p:nvSpPr>
        <p:spPr>
          <a:xfrm>
            <a:off x="10093934" y="1968044"/>
            <a:ext cx="1257556" cy="817283"/>
          </a:xfrm>
          <a:prstGeom prst="wedgeRectCallout">
            <a:avLst>
              <a:gd name="adj1" fmla="val -90193"/>
              <a:gd name="adj2" fmla="val -2302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Reduces to median costs </a:t>
            </a:r>
            <a:r>
              <a:rPr lang="en-US" sz="1200" dirty="0" err="1">
                <a:solidFill>
                  <a:schemeClr val="tx1"/>
                </a:solidFill>
              </a:rPr>
              <a:t>fairlets</a:t>
            </a:r>
            <a:r>
              <a:rPr lang="en-US" sz="1200" dirty="0">
                <a:solidFill>
                  <a:schemeClr val="tx1"/>
                </a:solidFill>
              </a:rPr>
              <a:t> with bounded size</a:t>
            </a:r>
          </a:p>
        </p:txBody>
      </p:sp>
      <p:sp>
        <p:nvSpPr>
          <p:cNvPr id="79" name="Speech Bubble: Rectangle 78">
            <a:extLst>
              <a:ext uri="{FF2B5EF4-FFF2-40B4-BE49-F238E27FC236}">
                <a16:creationId xmlns:a16="http://schemas.microsoft.com/office/drawing/2014/main" id="{4418D41C-5225-4617-BFE4-87CBF4A12833}"/>
              </a:ext>
            </a:extLst>
          </p:cNvPr>
          <p:cNvSpPr/>
          <p:nvPr/>
        </p:nvSpPr>
        <p:spPr>
          <a:xfrm>
            <a:off x="10093934" y="3082145"/>
            <a:ext cx="1257557" cy="817283"/>
          </a:xfrm>
          <a:prstGeom prst="wedgeRectCallout">
            <a:avLst>
              <a:gd name="adj1" fmla="val -90193"/>
              <a:gd name="adj2" fmla="val -2302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Edge sign/weight depends on majority cut edges</a:t>
            </a:r>
          </a:p>
        </p:txBody>
      </p:sp>
    </p:spTree>
    <p:extLst>
      <p:ext uri="{BB962C8B-B14F-4D97-AF65-F5344CB8AC3E}">
        <p14:creationId xmlns:p14="http://schemas.microsoft.com/office/powerpoint/2010/main" val="385824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8" grpId="0" animBg="1"/>
      <p:bldP spid="74" grpId="0" animBg="1"/>
      <p:bldP spid="78" grpId="0" animBg="1"/>
      <p:bldP spid="7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1D20-72CD-446E-90CA-43B581AAC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Fair Hierarchical Clustering [</a:t>
            </a:r>
            <a:r>
              <a:rPr lang="en-US" sz="4000" dirty="0">
                <a:hlinkClick r:id="rId2"/>
              </a:rPr>
              <a:t>AEKKMMPVW 20</a:t>
            </a:r>
            <a:r>
              <a:rPr lang="en-US" sz="40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2E5E9-EDAB-4213-A630-0A5C7A8C5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183447" cy="4361102"/>
          </a:xfrm>
        </p:spPr>
        <p:txBody>
          <a:bodyPr>
            <a:normAutofit/>
          </a:bodyPr>
          <a:lstStyle/>
          <a:p>
            <a:r>
              <a:rPr lang="en-US" b="1" dirty="0"/>
              <a:t>Fairness constraint:</a:t>
            </a:r>
            <a:r>
              <a:rPr lang="en-US" dirty="0"/>
              <a:t> general lower bound </a:t>
            </a:r>
            <a:r>
              <a:rPr lang="el-GR" dirty="0"/>
              <a:t>α</a:t>
            </a:r>
            <a:r>
              <a:rPr lang="en-US" dirty="0"/>
              <a:t> (also generalizes further)</a:t>
            </a:r>
            <a:endParaRPr lang="en-US" b="1" dirty="0"/>
          </a:p>
          <a:p>
            <a:r>
              <a:rPr lang="en-US" b="1" dirty="0"/>
              <a:t>Hierarchical clustering objectives</a:t>
            </a:r>
          </a:p>
          <a:p>
            <a:pPr lvl="1"/>
            <a:r>
              <a:rPr lang="en-US" dirty="0"/>
              <a:t>Cost: initial objective, APX-hard</a:t>
            </a:r>
          </a:p>
          <a:p>
            <a:pPr lvl="1"/>
            <a:r>
              <a:rPr lang="en-US" dirty="0"/>
              <a:t>Revenue: dual to cost, const-</a:t>
            </a:r>
            <a:r>
              <a:rPr lang="en-US" dirty="0" err="1"/>
              <a:t>approximable</a:t>
            </a:r>
            <a:endParaRPr lang="en-US" dirty="0"/>
          </a:p>
          <a:p>
            <a:pPr lvl="1"/>
            <a:r>
              <a:rPr lang="en-US" dirty="0"/>
              <a:t>Value: cost variant, const-</a:t>
            </a:r>
            <a:r>
              <a:rPr lang="en-US" dirty="0" err="1"/>
              <a:t>approximable</a:t>
            </a:r>
            <a:endParaRPr lang="en-US" dirty="0"/>
          </a:p>
          <a:p>
            <a:r>
              <a:rPr lang="en-US" b="1" dirty="0"/>
              <a:t>Results</a:t>
            </a:r>
          </a:p>
          <a:p>
            <a:pPr lvl="1"/>
            <a:r>
              <a:rPr lang="en-US" dirty="0"/>
              <a:t>Cost: </a:t>
            </a:r>
            <a:r>
              <a:rPr lang="en-US" i="1" dirty="0"/>
              <a:t>O(n</a:t>
            </a:r>
            <a:r>
              <a:rPr lang="en-US" i="1" baseline="30000" dirty="0"/>
              <a:t>5/6</a:t>
            </a:r>
            <a:r>
              <a:rPr lang="en-US" i="1" dirty="0"/>
              <a:t>log</a:t>
            </a:r>
            <a:r>
              <a:rPr lang="en-US" i="1" baseline="30000" dirty="0"/>
              <a:t>5/4</a:t>
            </a:r>
            <a:r>
              <a:rPr lang="en-US" i="1" dirty="0"/>
              <a:t>n)</a:t>
            </a:r>
            <a:r>
              <a:rPr lang="en-US" dirty="0"/>
              <a:t>-approximation (highly combinatorial methods)</a:t>
            </a:r>
          </a:p>
          <a:p>
            <a:pPr lvl="1"/>
            <a:r>
              <a:rPr lang="en-US" dirty="0"/>
              <a:t>Revenue: (</a:t>
            </a:r>
            <a:r>
              <a:rPr lang="en-US" i="1" dirty="0"/>
              <a:t>1/3-o(1))</a:t>
            </a:r>
            <a:r>
              <a:rPr lang="en-US" dirty="0"/>
              <a:t>-approximation if </a:t>
            </a:r>
            <a:r>
              <a:rPr lang="el-GR" dirty="0"/>
              <a:t>α</a:t>
            </a:r>
            <a:r>
              <a:rPr lang="en-US" dirty="0"/>
              <a:t>=1/t or 2 colors</a:t>
            </a:r>
          </a:p>
          <a:p>
            <a:pPr lvl="1"/>
            <a:r>
              <a:rPr lang="en-US" dirty="0"/>
              <a:t>Value: </a:t>
            </a:r>
            <a:r>
              <a:rPr lang="en-US" i="1" dirty="0"/>
              <a:t>(2/3-</a:t>
            </a:r>
            <a:r>
              <a:rPr lang="el-GR" i="1" dirty="0"/>
              <a:t>ε</a:t>
            </a:r>
            <a:r>
              <a:rPr lang="en-US" i="1" dirty="0"/>
              <a:t>)(1-o(1))</a:t>
            </a:r>
            <a:r>
              <a:rPr lang="en-US" dirty="0"/>
              <a:t>-approximation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C03628-4649-4F2C-88BE-217C628D4EF4}"/>
              </a:ext>
            </a:extLst>
          </p:cNvPr>
          <p:cNvSpPr/>
          <p:nvPr/>
        </p:nvSpPr>
        <p:spPr>
          <a:xfrm>
            <a:off x="6373325" y="2124367"/>
            <a:ext cx="1689459" cy="6265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a </a:t>
            </a:r>
            <a:r>
              <a:rPr lang="en-US" dirty="0" err="1"/>
              <a:t>fairlet</a:t>
            </a:r>
            <a:r>
              <a:rPr lang="en-US" dirty="0"/>
              <a:t> decomposition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C5A01A-857C-48E5-8652-ED7F1466E63E}"/>
              </a:ext>
            </a:extLst>
          </p:cNvPr>
          <p:cNvSpPr/>
          <p:nvPr/>
        </p:nvSpPr>
        <p:spPr>
          <a:xfrm>
            <a:off x="6373325" y="4651072"/>
            <a:ext cx="1689459" cy="145075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a </a:t>
            </a:r>
            <a:r>
              <a:rPr lang="en-US" dirty="0" err="1"/>
              <a:t>blackbox</a:t>
            </a:r>
            <a:r>
              <a:rPr lang="en-US" dirty="0"/>
              <a:t> vanilla hierarchical clustering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08192E-35E3-4405-8CBE-2C54F7D48DE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7218055" y="2750899"/>
            <a:ext cx="0" cy="1900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F7A6E90-78C5-4EED-87B7-7FB28DB52B9A}"/>
              </a:ext>
            </a:extLst>
          </p:cNvPr>
          <p:cNvSpPr/>
          <p:nvPr/>
        </p:nvSpPr>
        <p:spPr>
          <a:xfrm>
            <a:off x="9021926" y="2124367"/>
            <a:ext cx="2079621" cy="70350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Extend previous methods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FB145B3-D8C0-42DB-9F21-D97EFA3A5F70}"/>
              </a:ext>
            </a:extLst>
          </p:cNvPr>
          <p:cNvSpPr/>
          <p:nvPr/>
        </p:nvSpPr>
        <p:spPr>
          <a:xfrm>
            <a:off x="9015099" y="3716865"/>
            <a:ext cx="2079621" cy="8456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Extend previous methods to find arbitrary decomp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C68658-EE8C-4658-91EE-617E1ACBF6B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062784" y="2437633"/>
            <a:ext cx="95231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E0DD28-AE7B-40EA-9D09-08565990E692}"/>
              </a:ext>
            </a:extLst>
          </p:cNvPr>
          <p:cNvSpPr txBox="1"/>
          <p:nvPr/>
        </p:nvSpPr>
        <p:spPr>
          <a:xfrm>
            <a:off x="8069611" y="2086075"/>
            <a:ext cx="1362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revenue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1A32D73-9EEA-4348-9EA6-CB0F2D6B51F0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062784" y="2417114"/>
            <a:ext cx="952315" cy="17225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4B5C530-9468-434F-BCA6-7E9225351DBE}"/>
              </a:ext>
            </a:extLst>
          </p:cNvPr>
          <p:cNvSpPr txBox="1"/>
          <p:nvPr/>
        </p:nvSpPr>
        <p:spPr>
          <a:xfrm rot="3705864">
            <a:off x="8113832" y="3230236"/>
            <a:ext cx="1362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BD8334D-62FE-43CB-A933-16719ECD2298}"/>
              </a:ext>
            </a:extLst>
          </p:cNvPr>
          <p:cNvSpPr/>
          <p:nvPr/>
        </p:nvSpPr>
        <p:spPr>
          <a:xfrm>
            <a:off x="9015098" y="5029748"/>
            <a:ext cx="2079621" cy="10794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Attempt swapping points until found local approx. densest cut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32422B-5EF0-4F03-B963-799E3EBA3CD8}"/>
              </a:ext>
            </a:extLst>
          </p:cNvPr>
          <p:cNvCxnSpPr>
            <a:cxnSpLocks/>
            <a:stCxn id="18" idx="2"/>
            <a:endCxn id="29" idx="0"/>
          </p:cNvCxnSpPr>
          <p:nvPr/>
        </p:nvCxnSpPr>
        <p:spPr>
          <a:xfrm flipH="1">
            <a:off x="10054909" y="4562474"/>
            <a:ext cx="1" cy="467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99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7" grpId="0" animBg="1"/>
      <p:bldP spid="18" grpId="0" animBg="1"/>
      <p:bldP spid="23" grpId="0"/>
      <p:bldP spid="27" grpId="0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119C9-0EA8-4D24-8C16-DF11F737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General Bounds, Overlapping Groups [</a:t>
            </a:r>
            <a:r>
              <a:rPr lang="en-US" sz="4000" dirty="0">
                <a:hlinkClick r:id="rId3"/>
              </a:rPr>
              <a:t>BCFN 19</a:t>
            </a:r>
            <a:r>
              <a:rPr lang="en-US" sz="4000" dirty="0"/>
              <a:t>]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5AB48D-1AAF-4B66-A959-9E3E762E4905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5183447" cy="43611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Fairness constraint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specific lower and upper bound vectors α,</a:t>
            </a:r>
            <a:r>
              <a:rPr lang="el-GR" dirty="0">
                <a:solidFill>
                  <a:schemeClr val="tx1"/>
                </a:solidFill>
              </a:rPr>
              <a:t> β</a:t>
            </a:r>
            <a:r>
              <a:rPr lang="en-US" dirty="0">
                <a:solidFill>
                  <a:schemeClr val="tx1"/>
                </a:solidFill>
              </a:rPr>
              <a:t>, also vertices can be in </a:t>
            </a:r>
            <a:r>
              <a:rPr lang="en-US" i="1" dirty="0">
                <a:solidFill>
                  <a:schemeClr val="tx1"/>
                </a:solidFill>
              </a:rPr>
              <a:t>multiple </a:t>
            </a:r>
            <a:r>
              <a:rPr lang="en-US" dirty="0">
                <a:solidFill>
                  <a:schemeClr val="tx1"/>
                </a:solidFill>
              </a:rPr>
              <a:t>groups (bounded by </a:t>
            </a:r>
            <a:r>
              <a:rPr lang="el-GR" dirty="0">
                <a:solidFill>
                  <a:schemeClr val="tx1"/>
                </a:solidFill>
              </a:rPr>
              <a:t>Δ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/>
              <a:t>Fair assignment problem:</a:t>
            </a:r>
            <a:r>
              <a:rPr lang="en-US" dirty="0"/>
              <a:t> given a set of centers, what is the best way to create a fair clustering by assigning points to the centers?</a:t>
            </a:r>
          </a:p>
          <a:p>
            <a:r>
              <a:rPr lang="en-US" b="1" dirty="0"/>
              <a:t>Results</a:t>
            </a:r>
          </a:p>
          <a:p>
            <a:pPr lvl="1"/>
            <a:r>
              <a:rPr lang="en-US" dirty="0"/>
              <a:t>Given a </a:t>
            </a:r>
            <a:r>
              <a:rPr lang="el-GR" dirty="0"/>
              <a:t>ρ</a:t>
            </a:r>
            <a:r>
              <a:rPr lang="en-US" dirty="0"/>
              <a:t>-approximate vanilla </a:t>
            </a:r>
            <a:r>
              <a:rPr lang="en-US" i="1" dirty="0"/>
              <a:t>k</a:t>
            </a:r>
            <a:r>
              <a:rPr lang="en-US" dirty="0"/>
              <a:t>-clustering for the </a:t>
            </a:r>
            <a:r>
              <a:rPr lang="en-US" i="1" dirty="0"/>
              <a:t>p</a:t>
            </a:r>
            <a:r>
              <a:rPr lang="en-US" dirty="0"/>
              <a:t>-norm, gives a </a:t>
            </a:r>
            <a:r>
              <a:rPr lang="el-GR" dirty="0"/>
              <a:t>ρ</a:t>
            </a:r>
            <a:r>
              <a:rPr lang="en-US" dirty="0"/>
              <a:t>+2 approximation with additive fairness violation 4</a:t>
            </a:r>
            <a:r>
              <a:rPr lang="el-GR" dirty="0">
                <a:solidFill>
                  <a:schemeClr val="tx1"/>
                </a:solidFill>
              </a:rPr>
              <a:t>Δ</a:t>
            </a:r>
            <a:r>
              <a:rPr lang="en-US" dirty="0"/>
              <a:t>+3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6F3057-C86F-4BE8-9174-CE3B3B8B6101}"/>
              </a:ext>
            </a:extLst>
          </p:cNvPr>
          <p:cNvSpPr/>
          <p:nvPr/>
        </p:nvSpPr>
        <p:spPr>
          <a:xfrm>
            <a:off x="7675651" y="1911930"/>
            <a:ext cx="1898655" cy="91439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centers from a vanilla clustering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6612BD-F94B-4418-B29F-46F977646066}"/>
              </a:ext>
            </a:extLst>
          </p:cNvPr>
          <p:cNvSpPr/>
          <p:nvPr/>
        </p:nvSpPr>
        <p:spPr>
          <a:xfrm>
            <a:off x="7675650" y="3311799"/>
            <a:ext cx="1898655" cy="9507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Solve the fair assignment relaxed LP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9C671A-6648-4310-AAB2-0B55CEE8D1B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8624978" y="2826328"/>
            <a:ext cx="1" cy="48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A31160F-7F23-407D-AA7F-C369F2589128}"/>
              </a:ext>
            </a:extLst>
          </p:cNvPr>
          <p:cNvSpPr/>
          <p:nvPr/>
        </p:nvSpPr>
        <p:spPr>
          <a:xfrm>
            <a:off x="7675648" y="4748053"/>
            <a:ext cx="1898655" cy="14587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Round using min degree bounded matroid methods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25A1EE-7956-4C03-B140-C7CAD80A44DB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8624976" y="4262582"/>
            <a:ext cx="2" cy="48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60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A4B6-3956-4F8D-B49D-95F65DCC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Fair Clustering [</a:t>
            </a:r>
            <a:r>
              <a:rPr lang="en-US" dirty="0">
                <a:hlinkClick r:id="rId3"/>
              </a:rPr>
              <a:t>EBTD 20</a:t>
            </a:r>
            <a:r>
              <a:rPr lang="en-US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2D744-8A7E-429D-8227-267F8521A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5282083" cy="402336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Fairness constraint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specific lower and upper bound vectors α,</a:t>
            </a:r>
            <a:r>
              <a:rPr lang="el-GR" dirty="0">
                <a:solidFill>
                  <a:schemeClr val="tx1"/>
                </a:solidFill>
              </a:rPr>
              <a:t> β</a:t>
            </a:r>
            <a:r>
              <a:rPr lang="en-US" dirty="0">
                <a:solidFill>
                  <a:schemeClr val="tx1"/>
                </a:solidFill>
              </a:rPr>
              <a:t>, also vertices can be in </a:t>
            </a:r>
            <a:r>
              <a:rPr lang="en-US" i="1" dirty="0">
                <a:solidFill>
                  <a:schemeClr val="tx1"/>
                </a:solidFill>
              </a:rPr>
              <a:t>multiple </a:t>
            </a:r>
            <a:r>
              <a:rPr lang="en-US" dirty="0">
                <a:solidFill>
                  <a:schemeClr val="tx1"/>
                </a:solidFill>
              </a:rPr>
              <a:t>groups (bounded by </a:t>
            </a:r>
            <a:r>
              <a:rPr lang="el-GR" dirty="0">
                <a:solidFill>
                  <a:schemeClr val="tx1"/>
                </a:solidFill>
              </a:rPr>
              <a:t>Δ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b="1" dirty="0"/>
          </a:p>
          <a:p>
            <a:r>
              <a:rPr lang="en-US" b="1" dirty="0"/>
              <a:t>Probabilistic setting</a:t>
            </a:r>
          </a:p>
          <a:p>
            <a:pPr lvl="1"/>
            <a:r>
              <a:rPr lang="en-US" dirty="0"/>
              <a:t>Colors are not given. Each point has a probability of being assigned some color</a:t>
            </a:r>
          </a:p>
          <a:p>
            <a:pPr lvl="1"/>
            <a:r>
              <a:rPr lang="en-US" dirty="0"/>
              <a:t>We guarantee that the </a:t>
            </a:r>
            <a:r>
              <a:rPr lang="en-US" i="1" dirty="0"/>
              <a:t>expected number</a:t>
            </a:r>
            <a:r>
              <a:rPr lang="en-US" dirty="0"/>
              <a:t> of each color in each cluster is bounded above/below</a:t>
            </a:r>
          </a:p>
          <a:p>
            <a:pPr lvl="1"/>
            <a:r>
              <a:rPr lang="en-US" dirty="0"/>
              <a:t>Addresses any </a:t>
            </a:r>
            <a:r>
              <a:rPr lang="en-US" i="1" dirty="0"/>
              <a:t>p</a:t>
            </a:r>
            <a:r>
              <a:rPr lang="en-US" dirty="0"/>
              <a:t>-norm</a:t>
            </a:r>
          </a:p>
          <a:p>
            <a:r>
              <a:rPr lang="en-US" b="1" dirty="0"/>
              <a:t>Results</a:t>
            </a:r>
            <a:endParaRPr lang="en-US" dirty="0"/>
          </a:p>
          <a:p>
            <a:pPr lvl="1"/>
            <a:r>
              <a:rPr lang="en-US" dirty="0"/>
              <a:t>Given a vanilla </a:t>
            </a:r>
            <a:r>
              <a:rPr lang="el-GR" dirty="0"/>
              <a:t>ρ</a:t>
            </a:r>
            <a:r>
              <a:rPr lang="en-US" dirty="0"/>
              <a:t>-approximation, there is a </a:t>
            </a:r>
            <a:r>
              <a:rPr lang="el-GR" dirty="0"/>
              <a:t>ρ</a:t>
            </a:r>
            <a:r>
              <a:rPr lang="en-US" dirty="0"/>
              <a:t>+2-approximation with +1 violation (2 colors)</a:t>
            </a:r>
          </a:p>
          <a:p>
            <a:pPr lvl="1"/>
            <a:r>
              <a:rPr lang="en-US" dirty="0"/>
              <a:t>Given a vanilla </a:t>
            </a:r>
            <a:r>
              <a:rPr lang="el-GR" dirty="0"/>
              <a:t>ρ</a:t>
            </a:r>
            <a:r>
              <a:rPr lang="en-US" dirty="0"/>
              <a:t>-approximation, there is a </a:t>
            </a:r>
            <a:r>
              <a:rPr lang="el-GR" dirty="0"/>
              <a:t>ρ</a:t>
            </a:r>
            <a:r>
              <a:rPr lang="en-US" dirty="0"/>
              <a:t>+2-approximation with +1 violation (FPT, large clusters)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68F8AD-847E-4242-A5A9-AEBEE55CA906}"/>
              </a:ext>
            </a:extLst>
          </p:cNvPr>
          <p:cNvSpPr/>
          <p:nvPr/>
        </p:nvSpPr>
        <p:spPr>
          <a:xfrm>
            <a:off x="8222150" y="2967497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22306-B89B-4F20-A936-FE1908D29B75}"/>
              </a:ext>
            </a:extLst>
          </p:cNvPr>
          <p:cNvSpPr/>
          <p:nvPr/>
        </p:nvSpPr>
        <p:spPr>
          <a:xfrm>
            <a:off x="7298281" y="2967498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AD2434-3ECC-4090-876A-3CA833169D99}"/>
              </a:ext>
            </a:extLst>
          </p:cNvPr>
          <p:cNvSpPr/>
          <p:nvPr/>
        </p:nvSpPr>
        <p:spPr>
          <a:xfrm>
            <a:off x="9060854" y="2963193"/>
            <a:ext cx="170329" cy="170329"/>
          </a:xfrm>
          <a:prstGeom prst="ellipse">
            <a:avLst/>
          </a:prstGeom>
          <a:pattFill prst="wdDnDiag">
            <a:fgClr>
              <a:srgbClr val="92D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9C0745-DCBB-4C31-B091-67E12D607E14}"/>
              </a:ext>
            </a:extLst>
          </p:cNvPr>
          <p:cNvSpPr/>
          <p:nvPr/>
        </p:nvSpPr>
        <p:spPr>
          <a:xfrm>
            <a:off x="8222149" y="1972414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EE0FA8-F232-425F-BE8F-771584551428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7443666" y="2117799"/>
            <a:ext cx="803427" cy="87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C303E5-C6BB-4420-808B-D51207ADEF4B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>
            <a:off x="8307314" y="2142743"/>
            <a:ext cx="1" cy="824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1A7A0E-7D76-438C-849F-161E1B41DDF4}"/>
              </a:ext>
            </a:extLst>
          </p:cNvPr>
          <p:cNvCxnSpPr>
            <a:cxnSpLocks/>
            <a:stCxn id="7" idx="5"/>
            <a:endCxn id="6" idx="0"/>
          </p:cNvCxnSpPr>
          <p:nvPr/>
        </p:nvCxnSpPr>
        <p:spPr>
          <a:xfrm>
            <a:off x="8367534" y="2117799"/>
            <a:ext cx="778485" cy="84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D01889-E9D9-4382-A11F-356B78E27720}"/>
              </a:ext>
            </a:extLst>
          </p:cNvPr>
          <p:cNvSpPr txBox="1"/>
          <p:nvPr/>
        </p:nvSpPr>
        <p:spPr>
          <a:xfrm>
            <a:off x="7140407" y="2452781"/>
            <a:ext cx="606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 err="1"/>
              <a:t>p</a:t>
            </a:r>
            <a:r>
              <a:rPr lang="en-US" i="1" baseline="-25000" dirty="0" err="1"/>
              <a:t>blue</a:t>
            </a:r>
            <a:endParaRPr lang="en-US" i="1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C7C859-F573-4BF7-B3CD-553317C6F0C9}"/>
              </a:ext>
            </a:extLst>
          </p:cNvPr>
          <p:cNvSpPr txBox="1"/>
          <p:nvPr/>
        </p:nvSpPr>
        <p:spPr>
          <a:xfrm>
            <a:off x="7893140" y="2440596"/>
            <a:ext cx="606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p</a:t>
            </a:r>
            <a:r>
              <a:rPr lang="en-US" i="1" baseline="-25000" dirty="0"/>
              <a:t>red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AD3960-BDD1-42FF-B087-B0578326ED51}"/>
              </a:ext>
            </a:extLst>
          </p:cNvPr>
          <p:cNvSpPr txBox="1"/>
          <p:nvPr/>
        </p:nvSpPr>
        <p:spPr>
          <a:xfrm>
            <a:off x="8861809" y="2440596"/>
            <a:ext cx="778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 err="1"/>
              <a:t>p</a:t>
            </a:r>
            <a:r>
              <a:rPr lang="en-US" i="1" baseline="-25000" dirty="0" err="1"/>
              <a:t>green</a:t>
            </a:r>
            <a:endParaRPr lang="en-US" i="1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602997-95F0-4164-9C36-F9149771DC46}"/>
              </a:ext>
            </a:extLst>
          </p:cNvPr>
          <p:cNvSpPr txBox="1"/>
          <p:nvPr/>
        </p:nvSpPr>
        <p:spPr>
          <a:xfrm>
            <a:off x="9146019" y="2043241"/>
            <a:ext cx="2493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 err="1"/>
              <a:t>p</a:t>
            </a:r>
            <a:r>
              <a:rPr lang="en-US" i="1" baseline="-25000" dirty="0" err="1"/>
              <a:t>blue</a:t>
            </a:r>
            <a:r>
              <a:rPr lang="en-US" i="1" baseline="-25000" dirty="0"/>
              <a:t> </a:t>
            </a:r>
            <a:r>
              <a:rPr lang="en-US" i="1" dirty="0"/>
              <a:t>+p</a:t>
            </a:r>
            <a:r>
              <a:rPr lang="en-US" i="1" baseline="-25000" dirty="0"/>
              <a:t>red</a:t>
            </a:r>
            <a:r>
              <a:rPr lang="en-US" i="1" dirty="0"/>
              <a:t> +</a:t>
            </a:r>
            <a:r>
              <a:rPr lang="en-US" i="1" dirty="0" err="1"/>
              <a:t>p</a:t>
            </a:r>
            <a:r>
              <a:rPr lang="en-US" i="1" baseline="-25000" dirty="0" err="1"/>
              <a:t>green</a:t>
            </a:r>
            <a:r>
              <a:rPr lang="en-US" i="1" dirty="0"/>
              <a:t> = 1</a:t>
            </a:r>
            <a:endParaRPr lang="en-US" i="1" baseline="-250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01D1D42-278E-40CC-92CF-9459EEF4C28F}"/>
              </a:ext>
            </a:extLst>
          </p:cNvPr>
          <p:cNvSpPr/>
          <p:nvPr/>
        </p:nvSpPr>
        <p:spPr>
          <a:xfrm>
            <a:off x="8307314" y="3285990"/>
            <a:ext cx="1122438" cy="5405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Find centers from a vanilla clustering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71ECA25-0108-4F19-ACB1-CF8CC8357CA9}"/>
              </a:ext>
            </a:extLst>
          </p:cNvPr>
          <p:cNvSpPr/>
          <p:nvPr/>
        </p:nvSpPr>
        <p:spPr>
          <a:xfrm>
            <a:off x="8307316" y="4162735"/>
            <a:ext cx="1122438" cy="5620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Solve the fair assignment relaxed LP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2D0D42-DA2F-4917-8DF7-E94D9A0DCA7B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8868533" y="3826560"/>
            <a:ext cx="2" cy="33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3003A58-8A2C-4DDF-A08D-92344FEC9B64}"/>
              </a:ext>
            </a:extLst>
          </p:cNvPr>
          <p:cNvSpPr/>
          <p:nvPr/>
        </p:nvSpPr>
        <p:spPr>
          <a:xfrm>
            <a:off x="8314819" y="5060990"/>
            <a:ext cx="1122438" cy="9016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Round using min degree bounded matroid methods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197A4B-7C2C-463E-A9F8-B0FCD587D9AC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8868535" y="4724815"/>
            <a:ext cx="7503" cy="33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8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9" grpId="0"/>
      <p:bldP spid="20" grpId="0"/>
      <p:bldP spid="21" grpId="0"/>
      <p:bldP spid="22" grpId="0"/>
      <p:bldP spid="24" grpId="0" animBg="1"/>
      <p:bldP spid="25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A4B6-3956-4F8D-B49D-95F65DCC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a Bounded Cost [</a:t>
            </a:r>
            <a:r>
              <a:rPr lang="en-US" dirty="0">
                <a:hlinkClick r:id="rId2"/>
              </a:rPr>
              <a:t>EBSD 21</a:t>
            </a:r>
            <a:r>
              <a:rPr lang="en-US" dirty="0"/>
              <a:t>]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66EE1C-4406-44C1-A7A3-C4E8BB28D1AB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5097333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Fairness constraint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specific lower and upper bound vectors α,</a:t>
            </a:r>
            <a:r>
              <a:rPr lang="el-GR" dirty="0">
                <a:solidFill>
                  <a:schemeClr val="tx1"/>
                </a:solidFill>
              </a:rPr>
              <a:t> β</a:t>
            </a:r>
            <a:r>
              <a:rPr lang="en-US" dirty="0">
                <a:solidFill>
                  <a:schemeClr val="tx1"/>
                </a:solidFill>
              </a:rPr>
              <a:t>, also vertices can be in </a:t>
            </a:r>
            <a:r>
              <a:rPr lang="en-US" i="1" dirty="0">
                <a:solidFill>
                  <a:schemeClr val="tx1"/>
                </a:solidFill>
              </a:rPr>
              <a:t>multiple </a:t>
            </a:r>
            <a:r>
              <a:rPr lang="en-US" dirty="0">
                <a:solidFill>
                  <a:schemeClr val="tx1"/>
                </a:solidFill>
              </a:rPr>
              <a:t>groups (bounded by </a:t>
            </a:r>
            <a:r>
              <a:rPr lang="el-GR" dirty="0">
                <a:solidFill>
                  <a:schemeClr val="tx1"/>
                </a:solidFill>
              </a:rPr>
              <a:t>Δ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b="1" dirty="0"/>
          </a:p>
          <a:p>
            <a:r>
              <a:rPr lang="en-US" b="1" dirty="0"/>
              <a:t>Fair clustering under bounded cost</a:t>
            </a:r>
          </a:p>
          <a:p>
            <a:pPr lvl="1"/>
            <a:r>
              <a:rPr lang="en-US" dirty="0"/>
              <a:t>Fix an upper bound for the clustering cost</a:t>
            </a:r>
          </a:p>
          <a:p>
            <a:pPr lvl="1"/>
            <a:r>
              <a:rPr lang="en-US" dirty="0"/>
              <a:t>Minimize the degree of unfairness for any color (i.e., the proportional violation </a:t>
            </a:r>
            <a:r>
              <a:rPr lang="el-GR" dirty="0">
                <a:solidFill>
                  <a:schemeClr val="tx1"/>
                </a:solidFill>
              </a:rPr>
              <a:t>Δ</a:t>
            </a:r>
            <a:r>
              <a:rPr lang="en-US" dirty="0"/>
              <a:t> of upper and lower bounds)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Utilitarian: minimize the sum of </a:t>
            </a:r>
            <a:r>
              <a:rPr lang="el-GR" dirty="0">
                <a:solidFill>
                  <a:schemeClr val="tx1"/>
                </a:solidFill>
              </a:rPr>
              <a:t>Δ</a:t>
            </a:r>
            <a:r>
              <a:rPr lang="en-US" dirty="0">
                <a:solidFill>
                  <a:schemeClr val="tx1"/>
                </a:solidFill>
              </a:rPr>
              <a:t>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Egalitarian: minimize the maximum </a:t>
            </a:r>
            <a:r>
              <a:rPr lang="el-GR" dirty="0">
                <a:solidFill>
                  <a:schemeClr val="tx1"/>
                </a:solidFill>
              </a:rPr>
              <a:t>Δ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 err="1">
                <a:solidFill>
                  <a:schemeClr val="tx1"/>
                </a:solidFill>
              </a:rPr>
              <a:t>Leximin</a:t>
            </a:r>
            <a:r>
              <a:rPr lang="en-US" dirty="0">
                <a:solidFill>
                  <a:schemeClr val="tx1"/>
                </a:solidFill>
              </a:rPr>
              <a:t>: minimize the maximum </a:t>
            </a:r>
            <a:r>
              <a:rPr lang="el-GR" dirty="0">
                <a:solidFill>
                  <a:schemeClr val="tx1"/>
                </a:solidFill>
              </a:rPr>
              <a:t>Δ</a:t>
            </a:r>
            <a:r>
              <a:rPr lang="en-US" dirty="0">
                <a:solidFill>
                  <a:schemeClr val="tx1"/>
                </a:solidFill>
              </a:rPr>
              <a:t>, then second largest </a:t>
            </a:r>
            <a:r>
              <a:rPr lang="el-GR" dirty="0">
                <a:solidFill>
                  <a:schemeClr val="tx1"/>
                </a:solidFill>
              </a:rPr>
              <a:t>Δ</a:t>
            </a:r>
            <a:r>
              <a:rPr lang="en-US" dirty="0">
                <a:solidFill>
                  <a:schemeClr val="tx1"/>
                </a:solidFill>
              </a:rPr>
              <a:t>, …</a:t>
            </a:r>
            <a:endParaRPr lang="en-US" dirty="0"/>
          </a:p>
          <a:p>
            <a:r>
              <a:rPr lang="en-US" b="1" dirty="0"/>
              <a:t>Results</a:t>
            </a:r>
            <a:endParaRPr lang="en-US" dirty="0"/>
          </a:p>
          <a:p>
            <a:pPr lvl="1"/>
            <a:r>
              <a:rPr lang="en-US" dirty="0"/>
              <a:t>Fair clustering (or assignment) under bounded cost is NP-hard</a:t>
            </a:r>
          </a:p>
          <a:p>
            <a:pPr lvl="1"/>
            <a:r>
              <a:rPr lang="en-US" dirty="0"/>
              <a:t>Given a vanilla approximation, there are approximations for the fair bounded cost problem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D3DEA4E-86BF-4760-BD23-0B9D87E3A6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4612" y="1944346"/>
                <a:ext cx="5466833" cy="402336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/>
                  <a:t>Normal linear program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Minimize: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Subject to: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|≤|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/>
                            </a:solidFill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New linear program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:r>
                  <a:rPr lang="en-US" dirty="0"/>
                  <a:t>Minimize: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/>
                            </a:solidFill>
                          </a:rPr>
                          <m:t>Δ</m:t>
                        </m:r>
                      </m:e>
                    </m:nary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/>
                            </a:solidFill>
                          </a:rPr>
                          <m:t>Δ</m:t>
                        </m:r>
                      </m:e>
                    </m:func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func>
                      </m:e>
                    </m:func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:r>
                  <a:rPr lang="en-US" dirty="0"/>
                  <a:t>Subject to: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𝑢𝑝𝑝𝑒𝑟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𝑏𝑜𝑢𝑛𝑑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:r>
                  <a:rPr lang="en-US" dirty="0"/>
                  <a:t>and: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</a:rPr>
                              <m:t>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/>
                            </a:solidFill>
                          </a:rPr>
                          <m:t>Δ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/>
                            </a:solidFill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l-GR" dirty="0">
                        <a:solidFill>
                          <a:schemeClr val="tx1"/>
                        </a:solidFill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D3DEA4E-86BF-4760-BD23-0B9D87E3A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612" y="1944346"/>
                <a:ext cx="5466833" cy="4023360"/>
              </a:xfrm>
              <a:prstGeom prst="rect">
                <a:avLst/>
              </a:prstGeom>
              <a:blipFill>
                <a:blip r:embed="rId3"/>
                <a:stretch>
                  <a:fillRect l="-11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80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8F43-CB9C-4803-BB1B-7B83688B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Bounded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0C830-7DB8-4373-BAB4-D49435D09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Two versions</a:t>
            </a:r>
            <a:r>
              <a:rPr lang="en-US" dirty="0"/>
              <a:t>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α-capped clustering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Solved with very little to no additive fairness violation </a:t>
            </a:r>
            <a:r>
              <a:rPr lang="en-US" sz="1400" dirty="0"/>
              <a:t>[</a:t>
            </a:r>
            <a:r>
              <a:rPr lang="en-US" sz="1400" dirty="0">
                <a:hlinkClick r:id="rId2"/>
              </a:rPr>
              <a:t>AEKM 19</a:t>
            </a:r>
            <a:r>
              <a:rPr lang="en-US" sz="1400" dirty="0"/>
              <a:t>]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α,</a:t>
            </a:r>
            <a:r>
              <a:rPr lang="el-GR" dirty="0">
                <a:solidFill>
                  <a:schemeClr val="tx1"/>
                </a:solidFill>
              </a:rPr>
              <a:t> β</a:t>
            </a:r>
            <a:r>
              <a:rPr lang="en-US" dirty="0">
                <a:solidFill>
                  <a:schemeClr val="tx1"/>
                </a:solidFill>
              </a:rPr>
              <a:t>-bounded, with upper and lower bound vectors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Solved with additive fairness violation </a:t>
            </a:r>
            <a:r>
              <a:rPr lang="en-US" sz="1400" dirty="0"/>
              <a:t>[</a:t>
            </a:r>
            <a:r>
              <a:rPr lang="en-US" sz="1400" dirty="0">
                <a:hlinkClick r:id="rId3"/>
              </a:rPr>
              <a:t>BCFN 19</a:t>
            </a:r>
            <a:r>
              <a:rPr lang="en-US" sz="1400" dirty="0"/>
              <a:t>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Variants explored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α-capped correlation clustering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α-capped hierarchical clustering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α,</a:t>
            </a:r>
            <a:r>
              <a:rPr lang="el-GR" dirty="0">
                <a:solidFill>
                  <a:schemeClr val="tx1"/>
                </a:solidFill>
              </a:rPr>
              <a:t> β</a:t>
            </a:r>
            <a:r>
              <a:rPr lang="en-US" dirty="0">
                <a:solidFill>
                  <a:schemeClr val="tx1"/>
                </a:solidFill>
              </a:rPr>
              <a:t>-bounded probabilistic clustering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α,</a:t>
            </a:r>
            <a:r>
              <a:rPr lang="el-GR" dirty="0">
                <a:solidFill>
                  <a:schemeClr val="tx1"/>
                </a:solidFill>
              </a:rPr>
              <a:t> β</a:t>
            </a:r>
            <a:r>
              <a:rPr lang="en-US" dirty="0">
                <a:solidFill>
                  <a:schemeClr val="tx1"/>
                </a:solidFill>
              </a:rPr>
              <a:t>-bounded clustering with bounded cost</a:t>
            </a:r>
          </a:p>
          <a:p>
            <a:pPr lvl="1"/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B0AC8-332E-447E-87D8-6C9E1BB8326A}"/>
              </a:ext>
            </a:extLst>
          </p:cNvPr>
          <p:cNvSpPr/>
          <p:nvPr/>
        </p:nvSpPr>
        <p:spPr>
          <a:xfrm>
            <a:off x="4836512" y="3599744"/>
            <a:ext cx="1895981" cy="9016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However, both are stated in terms of “union closed” constraints</a:t>
            </a:r>
          </a:p>
        </p:txBody>
      </p:sp>
    </p:spTree>
    <p:extLst>
      <p:ext uri="{BB962C8B-B14F-4D97-AF65-F5344CB8AC3E}">
        <p14:creationId xmlns:p14="http://schemas.microsoft.com/office/powerpoint/2010/main" val="4450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BCBF1A-858A-4309-BCA5-A392E081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Demographic Fairness:</a:t>
            </a:r>
            <a:br>
              <a:rPr lang="en-US" sz="7200" dirty="0"/>
            </a:br>
            <a:r>
              <a:rPr lang="en-US" sz="7200" dirty="0"/>
              <a:t>Bounds on Chosen Centers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DCA9E-8ED1-41FD-B0F3-F2366E3FEE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8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A2C93E-F4DE-48A2-9E41-F76CB9B4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7B2E14-BFE5-4662-BA66-3F280DD1F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Disparate Impact </a:t>
            </a:r>
            <a:r>
              <a:rPr lang="en-US" dirty="0"/>
              <a:t>[</a:t>
            </a:r>
            <a:r>
              <a:rPr lang="en-US" dirty="0">
                <a:hlinkClick r:id="rId2"/>
              </a:rPr>
              <a:t>FFMSV 15</a:t>
            </a:r>
            <a:r>
              <a:rPr lang="en-US" dirty="0"/>
              <a:t>]</a:t>
            </a:r>
            <a:endParaRPr lang="en-US" b="1" dirty="0"/>
          </a:p>
          <a:p>
            <a:pPr lvl="1"/>
            <a:r>
              <a:rPr lang="en-US" i="1" dirty="0"/>
              <a:t>Griggs vs Duke Power Co.: </a:t>
            </a:r>
            <a:r>
              <a:rPr lang="en-US" dirty="0"/>
              <a:t>used non-racial features (notably, employee testing) as a proxy for race in order to discriminate against black employees in promotion</a:t>
            </a:r>
          </a:p>
          <a:p>
            <a:pPr lvl="2"/>
            <a:r>
              <a:rPr lang="en-US" dirty="0"/>
              <a:t>Duke Power Co. lost in the Supreme court, and this was deemed unlawful</a:t>
            </a:r>
          </a:p>
          <a:p>
            <a:pPr lvl="2"/>
            <a:r>
              <a:rPr lang="en-US" dirty="0"/>
              <a:t>This ruling and general philosophy helped promote affirmative action and anti-discrimination laws</a:t>
            </a:r>
          </a:p>
          <a:p>
            <a:pPr lvl="2"/>
            <a:r>
              <a:rPr lang="en-US" dirty="0"/>
              <a:t>Why is this bad:</a:t>
            </a:r>
          </a:p>
          <a:p>
            <a:pPr marL="384048" lvl="2" indent="0" algn="ctr">
              <a:buNone/>
            </a:pPr>
            <a:r>
              <a:rPr lang="en-US" i="1" dirty="0"/>
              <a:t>It had a “disproportionate and adverse impact on certain individuals.”</a:t>
            </a:r>
          </a:p>
          <a:p>
            <a:pPr marL="384048" lvl="2" indent="0" algn="ctr">
              <a:buNone/>
            </a:pPr>
            <a:r>
              <a:rPr lang="en-US" dirty="0"/>
              <a:t>In other words, disparate impact.</a:t>
            </a:r>
          </a:p>
          <a:p>
            <a:pPr lvl="1"/>
            <a:r>
              <a:rPr lang="en-US" dirty="0"/>
              <a:t>Applied to ML: Ensure that the impact of a system across protected groups is proportionate.</a:t>
            </a:r>
          </a:p>
          <a:p>
            <a:pPr lvl="1"/>
            <a:r>
              <a:rPr lang="en-US" dirty="0"/>
              <a:t>Applied to Clustering:</a:t>
            </a:r>
          </a:p>
          <a:p>
            <a:pPr lvl="2"/>
            <a:r>
              <a:rPr lang="en-US" dirty="0"/>
              <a:t>The impact on a group is measured by how many individuals of that group are in each cluster.</a:t>
            </a:r>
          </a:p>
          <a:p>
            <a:pPr lvl="2"/>
            <a:r>
              <a:rPr lang="en-US" dirty="0"/>
              <a:t>Thus, we must ensure that the number of individuals from each group in each cluster is proportional to group size </a:t>
            </a:r>
          </a:p>
        </p:txBody>
      </p:sp>
    </p:spTree>
    <p:extLst>
      <p:ext uri="{BB962C8B-B14F-4D97-AF65-F5344CB8AC3E}">
        <p14:creationId xmlns:p14="http://schemas.microsoft.com/office/powerpoint/2010/main" val="706711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618C-DDD7-42CD-88A3-8920232F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94360"/>
            <a:ext cx="3420719" cy="956710"/>
          </a:xfrm>
        </p:spPr>
        <p:txBody>
          <a:bodyPr>
            <a:noAutofit/>
          </a:bodyPr>
          <a:lstStyle/>
          <a:p>
            <a:r>
              <a:rPr lang="en-US" sz="2400" dirty="0"/>
              <a:t>Demographic Fairness – Bounds on Chosen Centers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E3219-9E2A-4669-8D9F-4847A92C3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0059" y="1661526"/>
            <a:ext cx="3675109" cy="4643678"/>
          </a:xfrm>
        </p:spPr>
        <p:txBody>
          <a:bodyPr>
            <a:normAutofit/>
          </a:bodyPr>
          <a:lstStyle/>
          <a:p>
            <a:r>
              <a:rPr lang="en-US" sz="2000" b="1" dirty="0"/>
              <a:t>Data summarization:</a:t>
            </a:r>
            <a:r>
              <a:rPr lang="en-US" sz="2000" dirty="0"/>
              <a:t> do a </a:t>
            </a:r>
            <a:r>
              <a:rPr lang="en-US" sz="2000" i="1" dirty="0"/>
              <a:t>k</a:t>
            </a:r>
            <a:r>
              <a:rPr lang="en-US" sz="2000" dirty="0"/>
              <a:t>-clustering. The resulting centers are then outputted as </a:t>
            </a:r>
            <a:r>
              <a:rPr lang="en-US" sz="2000" i="1" dirty="0"/>
              <a:t>representatives</a:t>
            </a:r>
            <a:r>
              <a:rPr lang="en-US" sz="2000" dirty="0"/>
              <a:t> of the data set.</a:t>
            </a:r>
          </a:p>
          <a:p>
            <a:endParaRPr lang="en-US" sz="2000" dirty="0"/>
          </a:p>
          <a:p>
            <a:r>
              <a:rPr lang="en-US" sz="2000" b="1" dirty="0"/>
              <a:t>Fairness:</a:t>
            </a:r>
            <a:r>
              <a:rPr lang="en-US" sz="2000" dirty="0"/>
              <a:t> for every color </a:t>
            </a:r>
            <a:r>
              <a:rPr lang="en-US" sz="2000" i="1" dirty="0" err="1"/>
              <a:t>i</a:t>
            </a:r>
            <a:r>
              <a:rPr lang="en-US" sz="2000" dirty="0"/>
              <a:t>, there must be at least </a:t>
            </a:r>
            <a:r>
              <a:rPr lang="en-US" sz="2000" i="1" dirty="0"/>
              <a:t>k</a:t>
            </a:r>
            <a:r>
              <a:rPr lang="en-US" sz="2000" i="1" baseline="-25000" dirty="0"/>
              <a:t>i</a:t>
            </a:r>
            <a:r>
              <a:rPr lang="en-US" sz="2000" dirty="0"/>
              <a:t> centers of color </a:t>
            </a:r>
            <a:r>
              <a:rPr lang="en-US" sz="2000" i="1" dirty="0" err="1"/>
              <a:t>i</a:t>
            </a:r>
            <a:r>
              <a:rPr lang="en-US" sz="2000" dirty="0"/>
              <a:t>. </a:t>
            </a:r>
            <a:endParaRPr lang="en-US" sz="2000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10" name="Picture 9" descr="Text, whiteboard&#10;&#10;Description automatically generated">
            <a:extLst>
              <a:ext uri="{FF2B5EF4-FFF2-40B4-BE49-F238E27FC236}">
                <a16:creationId xmlns:a16="http://schemas.microsoft.com/office/drawing/2014/main" id="{C0072408-688C-4BA5-846D-2D804058C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37" y="4703372"/>
            <a:ext cx="760598" cy="589805"/>
          </a:xfrm>
          <a:prstGeom prst="rect">
            <a:avLst/>
          </a:prstGeom>
        </p:spPr>
      </p:pic>
      <p:pic>
        <p:nvPicPr>
          <p:cNvPr id="12" name="Picture 11" descr="Text, whiteboard&#10;&#10;Description automatically generated">
            <a:extLst>
              <a:ext uri="{FF2B5EF4-FFF2-40B4-BE49-F238E27FC236}">
                <a16:creationId xmlns:a16="http://schemas.microsoft.com/office/drawing/2014/main" id="{9DED8BEF-7CAB-4333-BD4C-1F958EB7A3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534" y="4998275"/>
            <a:ext cx="754770" cy="589805"/>
          </a:xfrm>
          <a:prstGeom prst="rect">
            <a:avLst/>
          </a:prstGeom>
        </p:spPr>
      </p:pic>
      <p:pic>
        <p:nvPicPr>
          <p:cNvPr id="16" name="Picture 15" descr="Text, whiteboard&#10;&#10;Description automatically generated">
            <a:extLst>
              <a:ext uri="{FF2B5EF4-FFF2-40B4-BE49-F238E27FC236}">
                <a16:creationId xmlns:a16="http://schemas.microsoft.com/office/drawing/2014/main" id="{E83ECD0B-D76B-4EAF-81C9-79C78586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282" y="3983365"/>
            <a:ext cx="760598" cy="589805"/>
          </a:xfrm>
          <a:prstGeom prst="rect">
            <a:avLst/>
          </a:prstGeom>
        </p:spPr>
      </p:pic>
      <p:pic>
        <p:nvPicPr>
          <p:cNvPr id="17" name="Picture 16" descr="Text, whiteboard&#10;&#10;Description automatically generated">
            <a:extLst>
              <a:ext uri="{FF2B5EF4-FFF2-40B4-BE49-F238E27FC236}">
                <a16:creationId xmlns:a16="http://schemas.microsoft.com/office/drawing/2014/main" id="{B70CCC44-891C-4924-A737-8208B5DD35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43" y="3336341"/>
            <a:ext cx="754770" cy="589805"/>
          </a:xfrm>
          <a:prstGeom prst="rect">
            <a:avLst/>
          </a:prstGeom>
        </p:spPr>
      </p:pic>
      <p:pic>
        <p:nvPicPr>
          <p:cNvPr id="21" name="Picture 20" descr="Text, whiteboard&#10;&#10;Description automatically generated">
            <a:extLst>
              <a:ext uri="{FF2B5EF4-FFF2-40B4-BE49-F238E27FC236}">
                <a16:creationId xmlns:a16="http://schemas.microsoft.com/office/drawing/2014/main" id="{23D332C8-3A8F-445F-9494-89FDA7AF1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304" y="2573126"/>
            <a:ext cx="760598" cy="589805"/>
          </a:xfrm>
          <a:prstGeom prst="rect">
            <a:avLst/>
          </a:prstGeom>
        </p:spPr>
      </p:pic>
      <p:pic>
        <p:nvPicPr>
          <p:cNvPr id="23" name="Picture 22" descr="Text, whiteboard&#10;&#10;Description automatically generated">
            <a:extLst>
              <a:ext uri="{FF2B5EF4-FFF2-40B4-BE49-F238E27FC236}">
                <a16:creationId xmlns:a16="http://schemas.microsoft.com/office/drawing/2014/main" id="{887A8DB7-0D49-4E2A-BD1B-A561423C6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436" y="1969310"/>
            <a:ext cx="754770" cy="589805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F1534AAA-F65A-4A24-83DA-C7B3706C15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285" y="3874141"/>
            <a:ext cx="754770" cy="587546"/>
          </a:xfrm>
          <a:prstGeom prst="rect">
            <a:avLst/>
          </a:prstGeom>
        </p:spPr>
      </p:pic>
      <p:pic>
        <p:nvPicPr>
          <p:cNvPr id="41" name="Picture 40" descr="Text&#10;&#10;Description automatically generated">
            <a:extLst>
              <a:ext uri="{FF2B5EF4-FFF2-40B4-BE49-F238E27FC236}">
                <a16:creationId xmlns:a16="http://schemas.microsoft.com/office/drawing/2014/main" id="{D6A2E9E7-FB66-46EC-989B-00FA959FB4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841" y="2874635"/>
            <a:ext cx="754770" cy="58754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B07649A-01B0-429A-8771-73C1E3671BB8}"/>
              </a:ext>
            </a:extLst>
          </p:cNvPr>
          <p:cNvSpPr/>
          <p:nvPr/>
        </p:nvSpPr>
        <p:spPr>
          <a:xfrm>
            <a:off x="5862838" y="3786623"/>
            <a:ext cx="968166" cy="9681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F8D8F19-EFD7-4ADF-B0D5-498DE95480A9}"/>
              </a:ext>
            </a:extLst>
          </p:cNvPr>
          <p:cNvSpPr/>
          <p:nvPr/>
        </p:nvSpPr>
        <p:spPr>
          <a:xfrm>
            <a:off x="6872524" y="1788504"/>
            <a:ext cx="968166" cy="9681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61DA65-5AE7-4DC6-903D-07500B818234}"/>
              </a:ext>
            </a:extLst>
          </p:cNvPr>
          <p:cNvSpPr/>
          <p:nvPr/>
        </p:nvSpPr>
        <p:spPr>
          <a:xfrm>
            <a:off x="8977520" y="2368175"/>
            <a:ext cx="968166" cy="9681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B95BFC-8170-4533-9311-150128F5E53C}"/>
              </a:ext>
            </a:extLst>
          </p:cNvPr>
          <p:cNvSpPr txBox="1"/>
          <p:nvPr/>
        </p:nvSpPr>
        <p:spPr>
          <a:xfrm>
            <a:off x="4443115" y="409694"/>
            <a:ext cx="74163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Let </a:t>
            </a:r>
            <a:r>
              <a:rPr lang="en-US" sz="1600" i="1" dirty="0" err="1"/>
              <a:t>k</a:t>
            </a:r>
            <a:r>
              <a:rPr lang="en-US" sz="1600" i="1" baseline="-25000" dirty="0" err="1"/>
              <a:t>red</a:t>
            </a:r>
            <a:r>
              <a:rPr lang="en-US" sz="1600" i="1" baseline="-25000" dirty="0"/>
              <a:t> </a:t>
            </a:r>
            <a:r>
              <a:rPr lang="en-US" sz="1600" i="1" dirty="0"/>
              <a:t>= </a:t>
            </a:r>
            <a:r>
              <a:rPr lang="en-US" sz="1600" i="1" dirty="0" err="1"/>
              <a:t>k</a:t>
            </a:r>
            <a:r>
              <a:rPr lang="en-US" sz="1600" i="1" baseline="-25000" dirty="0" err="1"/>
              <a:t>blue</a:t>
            </a:r>
            <a:r>
              <a:rPr lang="en-US" sz="1600" i="1" dirty="0"/>
              <a:t> = </a:t>
            </a:r>
            <a:r>
              <a:rPr lang="en-US" sz="1600" i="1" dirty="0" err="1"/>
              <a:t>k</a:t>
            </a:r>
            <a:r>
              <a:rPr lang="en-US" sz="1600" baseline="-25000" dirty="0" err="1"/>
              <a:t>green</a:t>
            </a:r>
            <a:r>
              <a:rPr lang="en-US" sz="1600" i="1" dirty="0"/>
              <a:t> = 1</a:t>
            </a:r>
            <a:endParaRPr lang="en-US" sz="1600" dirty="0"/>
          </a:p>
          <a:p>
            <a:r>
              <a:rPr lang="en-US" sz="1600" dirty="0"/>
              <a:t>This clustering is not fair.</a:t>
            </a:r>
          </a:p>
          <a:p>
            <a:r>
              <a:rPr lang="en-US" sz="1600" dirty="0"/>
              <a:t>However this alternate clustering is fair</a:t>
            </a:r>
          </a:p>
          <a:p>
            <a:endParaRPr lang="en-US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0CBFF2-83E7-4857-BF0E-8561FE80DAF2}"/>
              </a:ext>
            </a:extLst>
          </p:cNvPr>
          <p:cNvSpPr/>
          <p:nvPr/>
        </p:nvSpPr>
        <p:spPr>
          <a:xfrm>
            <a:off x="9130587" y="3683225"/>
            <a:ext cx="968166" cy="9681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7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4" grpId="1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064A7E-E565-43DE-A918-463A5AC6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Summarization [</a:t>
            </a:r>
            <a:r>
              <a:rPr lang="en-US" dirty="0">
                <a:hlinkClick r:id="rId2"/>
              </a:rPr>
              <a:t>KAM 19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JNN 20</a:t>
            </a:r>
            <a:r>
              <a:rPr lang="en-US" dirty="0"/>
              <a:t>]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E9BD5-5B15-4F73-A4E5-4A21178B7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 introduced the fairness with regards to bounds on chosen centers.</a:t>
            </a:r>
          </a:p>
          <a:p>
            <a:endParaRPr lang="en-US" dirty="0"/>
          </a:p>
          <a:p>
            <a:r>
              <a:rPr lang="en-US" b="1" dirty="0"/>
              <a:t>Results [</a:t>
            </a:r>
            <a:r>
              <a:rPr lang="en-US" dirty="0">
                <a:hlinkClick r:id="rId2"/>
              </a:rPr>
              <a:t>KAM 19</a:t>
            </a:r>
            <a:r>
              <a:rPr lang="en-US" dirty="0"/>
              <a:t>]</a:t>
            </a:r>
            <a:endParaRPr lang="en-US" b="1" dirty="0"/>
          </a:p>
          <a:p>
            <a:pPr lvl="1"/>
            <a:r>
              <a:rPr lang="en-US" dirty="0"/>
              <a:t>Fair data summarization for </a:t>
            </a:r>
            <a:r>
              <a:rPr lang="en-US" i="1" dirty="0"/>
              <a:t>k</a:t>
            </a:r>
            <a:r>
              <a:rPr lang="en-US" dirty="0"/>
              <a:t>-center has a 5-approximation on 2 colors (tight) that runs in time </a:t>
            </a:r>
            <a:r>
              <a:rPr lang="en-US" i="1" dirty="0"/>
              <a:t>O(</a:t>
            </a:r>
            <a:r>
              <a:rPr lang="en-US" i="1" dirty="0" err="1"/>
              <a:t>kn</a:t>
            </a:r>
            <a:r>
              <a:rPr lang="en-US" i="1" dirty="0"/>
              <a:t>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Fair data summarization for </a:t>
            </a:r>
            <a:r>
              <a:rPr lang="en-US" i="1" dirty="0"/>
              <a:t>k</a:t>
            </a:r>
            <a:r>
              <a:rPr lang="en-US" dirty="0"/>
              <a:t>-center has a </a:t>
            </a:r>
            <a:r>
              <a:rPr lang="en-US" i="1" dirty="0"/>
              <a:t>(3×2</a:t>
            </a:r>
            <a:r>
              <a:rPr lang="en-US" i="1" baseline="30000" dirty="0"/>
              <a:t>c-1</a:t>
            </a:r>
            <a:r>
              <a:rPr lang="en-US" i="1" dirty="0"/>
              <a:t> – 1) </a:t>
            </a:r>
            <a:r>
              <a:rPr lang="en-US" dirty="0"/>
              <a:t>approximation on </a:t>
            </a:r>
            <a:r>
              <a:rPr lang="en-US" i="1" dirty="0"/>
              <a:t>c</a:t>
            </a:r>
            <a:r>
              <a:rPr lang="en-US" dirty="0"/>
              <a:t> colors that runs in time </a:t>
            </a:r>
            <a:r>
              <a:rPr lang="en-US" i="1" dirty="0"/>
              <a:t>O(kc</a:t>
            </a:r>
            <a:r>
              <a:rPr lang="en-US" i="1" baseline="30000" dirty="0"/>
              <a:t>2</a:t>
            </a:r>
            <a:r>
              <a:rPr lang="en-US" i="1" dirty="0"/>
              <a:t>n + kc</a:t>
            </a:r>
            <a:r>
              <a:rPr lang="en-US" i="1" baseline="30000" dirty="0"/>
              <a:t>4</a:t>
            </a:r>
            <a:r>
              <a:rPr lang="en-US" i="1" dirty="0"/>
              <a:t>)</a:t>
            </a:r>
            <a:r>
              <a:rPr lang="en-US" dirty="0"/>
              <a:t> </a:t>
            </a:r>
          </a:p>
          <a:p>
            <a:r>
              <a:rPr lang="en-US" b="1" dirty="0"/>
              <a:t>Results [</a:t>
            </a:r>
            <a:r>
              <a:rPr lang="en-US" dirty="0">
                <a:hlinkClick r:id="rId3"/>
              </a:rPr>
              <a:t>JNN 20</a:t>
            </a:r>
            <a:r>
              <a:rPr lang="en-US" dirty="0"/>
              <a:t>]</a:t>
            </a:r>
            <a:endParaRPr lang="en-US" b="1" dirty="0"/>
          </a:p>
          <a:p>
            <a:pPr lvl="1"/>
            <a:r>
              <a:rPr lang="en-US" dirty="0"/>
              <a:t>Fair data summarization for </a:t>
            </a:r>
            <a:r>
              <a:rPr lang="en-US" i="1" dirty="0"/>
              <a:t>k</a:t>
            </a:r>
            <a:r>
              <a:rPr lang="en-US" dirty="0"/>
              <a:t>-center has a 3-approximation on </a:t>
            </a:r>
            <a:r>
              <a:rPr lang="en-US" i="1" dirty="0"/>
              <a:t>c</a:t>
            </a:r>
            <a:r>
              <a:rPr lang="en-US" dirty="0"/>
              <a:t> colors (tight) that runs in time </a:t>
            </a:r>
            <a:r>
              <a:rPr lang="en-US" i="1" dirty="0"/>
              <a:t>O(</a:t>
            </a:r>
            <a:r>
              <a:rPr lang="en-US" i="1" dirty="0" err="1"/>
              <a:t>kn</a:t>
            </a:r>
            <a:r>
              <a:rPr lang="en-US" i="1" dirty="0"/>
              <a:t>)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0EBC8ED-02B3-4670-9B4F-24995D58A7B8}"/>
              </a:ext>
            </a:extLst>
          </p:cNvPr>
          <p:cNvSpPr/>
          <p:nvPr/>
        </p:nvSpPr>
        <p:spPr>
          <a:xfrm>
            <a:off x="6602247" y="3125028"/>
            <a:ext cx="968166" cy="9681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E009F3-AB2F-40D3-BFE4-98AFA9DC0939}"/>
              </a:ext>
            </a:extLst>
          </p:cNvPr>
          <p:cNvSpPr/>
          <p:nvPr/>
        </p:nvSpPr>
        <p:spPr>
          <a:xfrm>
            <a:off x="8574482" y="2851574"/>
            <a:ext cx="968166" cy="9681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8BAAC4-81F2-40E6-ACDE-743E0C8DD922}"/>
              </a:ext>
            </a:extLst>
          </p:cNvPr>
          <p:cNvSpPr/>
          <p:nvPr/>
        </p:nvSpPr>
        <p:spPr>
          <a:xfrm>
            <a:off x="7606316" y="3680840"/>
            <a:ext cx="968166" cy="9681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E66299-4D87-4B36-BD2C-4D6ED74642B4}"/>
              </a:ext>
            </a:extLst>
          </p:cNvPr>
          <p:cNvSpPr/>
          <p:nvPr/>
        </p:nvSpPr>
        <p:spPr>
          <a:xfrm>
            <a:off x="9668108" y="2851574"/>
            <a:ext cx="968166" cy="9681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570D4E-A11C-4863-962D-9D6238CE8C41}"/>
              </a:ext>
            </a:extLst>
          </p:cNvPr>
          <p:cNvSpPr/>
          <p:nvPr/>
        </p:nvSpPr>
        <p:spPr>
          <a:xfrm>
            <a:off x="6987769" y="3523946"/>
            <a:ext cx="170329" cy="170329"/>
          </a:xfrm>
          <a:prstGeom prst="ellipse">
            <a:avLst/>
          </a:prstGeom>
          <a:pattFill prst="wdDnDiag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CF8CA8-D014-4456-86A4-D7171ED4ED41}"/>
              </a:ext>
            </a:extLst>
          </p:cNvPr>
          <p:cNvSpPr/>
          <p:nvPr/>
        </p:nvSpPr>
        <p:spPr>
          <a:xfrm>
            <a:off x="8005234" y="4093194"/>
            <a:ext cx="170329" cy="170329"/>
          </a:xfrm>
          <a:prstGeom prst="ellipse">
            <a:avLst/>
          </a:prstGeom>
          <a:pattFill prst="wdDnDiag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7E999B-A7DB-4620-B5AE-B3E3E4CFC7A9}"/>
              </a:ext>
            </a:extLst>
          </p:cNvPr>
          <p:cNvSpPr/>
          <p:nvPr/>
        </p:nvSpPr>
        <p:spPr>
          <a:xfrm>
            <a:off x="10067026" y="3250492"/>
            <a:ext cx="170329" cy="170329"/>
          </a:xfrm>
          <a:prstGeom prst="ellipse">
            <a:avLst/>
          </a:prstGeom>
          <a:pattFill prst="wdDnDiag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7960BF-2440-4257-9E34-07B1F990FA93}"/>
              </a:ext>
            </a:extLst>
          </p:cNvPr>
          <p:cNvSpPr/>
          <p:nvPr/>
        </p:nvSpPr>
        <p:spPr>
          <a:xfrm>
            <a:off x="8973400" y="3250493"/>
            <a:ext cx="170329" cy="170329"/>
          </a:xfrm>
          <a:prstGeom prst="ellipse">
            <a:avLst/>
          </a:prstGeom>
          <a:pattFill prst="wdDnDiag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DB9BCD6-0403-48B1-840B-EA072320F70D}"/>
              </a:ext>
            </a:extLst>
          </p:cNvPr>
          <p:cNvSpPr/>
          <p:nvPr/>
        </p:nvSpPr>
        <p:spPr>
          <a:xfrm>
            <a:off x="7844642" y="3838444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B144E7-6340-4C30-AFBF-FB8FDF5F731F}"/>
              </a:ext>
            </a:extLst>
          </p:cNvPr>
          <p:cNvSpPr/>
          <p:nvPr/>
        </p:nvSpPr>
        <p:spPr>
          <a:xfrm>
            <a:off x="6948944" y="2924041"/>
            <a:ext cx="1961726" cy="1961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302EE7-DC7A-4ED0-A779-16EAAC473D52}"/>
              </a:ext>
            </a:extLst>
          </p:cNvPr>
          <p:cNvSpPr/>
          <p:nvPr/>
        </p:nvSpPr>
        <p:spPr>
          <a:xfrm>
            <a:off x="9798109" y="3125028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F35A35A-FEBD-4BC9-B5C5-19314908596C}"/>
              </a:ext>
            </a:extLst>
          </p:cNvPr>
          <p:cNvSpPr/>
          <p:nvPr/>
        </p:nvSpPr>
        <p:spPr>
          <a:xfrm>
            <a:off x="8902411" y="2210625"/>
            <a:ext cx="1961726" cy="1961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FD206-F72E-4CA1-B2DA-3C7EF86E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Diversity-Aware </a:t>
            </a:r>
            <a:r>
              <a:rPr lang="en-US" i="1" dirty="0"/>
              <a:t>k</a:t>
            </a:r>
            <a:r>
              <a:rPr lang="en-US" dirty="0"/>
              <a:t>-Means [</a:t>
            </a:r>
            <a:r>
              <a:rPr lang="en-US" dirty="0">
                <a:hlinkClick r:id="rId2"/>
              </a:rPr>
              <a:t>TOG 21</a:t>
            </a:r>
            <a:r>
              <a:rPr lang="en-US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BFEE5AB-366A-449C-B521-9AD474BCCAE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0873153"/>
                  </p:ext>
                </p:extLst>
              </p:nvPr>
            </p:nvGraphicFramePr>
            <p:xfrm>
              <a:off x="1096963" y="1846263"/>
              <a:ext cx="10058400" cy="33385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6400">
                      <a:extLst>
                        <a:ext uri="{9D8B030D-6E8A-4147-A177-3AD203B41FA5}">
                          <a16:colId xmlns:a16="http://schemas.microsoft.com/office/drawing/2014/main" val="604888815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714073757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4211376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3263240417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2300752795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11389701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NP-Hard?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FPT(</a:t>
                          </a:r>
                          <a:r>
                            <a:rPr lang="en-US" i="1" dirty="0"/>
                            <a:t>k</a:t>
                          </a:r>
                          <a:r>
                            <a:rPr lang="en-US" i="0" dirty="0"/>
                            <a:t>)?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Approx</a:t>
                          </a:r>
                          <a:r>
                            <a:rPr lang="en-US" dirty="0"/>
                            <a:t> factor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Approx</a:t>
                          </a:r>
                          <a:r>
                            <a:rPr lang="en-US" dirty="0"/>
                            <a:t> method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0227246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General case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533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c</a:t>
                          </a:r>
                          <a:r>
                            <a:rPr lang="en-US" i="0" dirty="0"/>
                            <a:t> colors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∈[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239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c</a:t>
                          </a:r>
                          <a:r>
                            <a:rPr lang="en-US" dirty="0"/>
                            <a:t> colors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∈[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O(k</a:t>
                          </a:r>
                          <a:r>
                            <a:rPr lang="en-US" i="1" baseline="30000" dirty="0"/>
                            <a:t>c-1</a:t>
                          </a:r>
                          <a:r>
                            <a:rPr lang="en-US" i="1" dirty="0"/>
                            <a:t>) </a:t>
                          </a:r>
                          <a:r>
                            <a:rPr lang="en-US" i="0" dirty="0"/>
                            <a:t>LP calls</a:t>
                          </a:r>
                          <a:endParaRPr 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45688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 colors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0" dirty="0"/>
                            <a:t>3+</a:t>
                          </a:r>
                          <a:r>
                            <a:rPr lang="el-GR" i="0" dirty="0"/>
                            <a:t>ε</a:t>
                          </a:r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Local search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143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 colors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0" dirty="0"/>
                            <a:t>3+</a:t>
                          </a:r>
                          <a:r>
                            <a:rPr lang="el-GR" i="0" dirty="0"/>
                            <a:t>ε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O(k)</a:t>
                          </a:r>
                          <a:r>
                            <a:rPr lang="en-US" i="0" dirty="0"/>
                            <a:t> local search calls</a:t>
                          </a:r>
                          <a:endParaRPr 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2194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BFEE5AB-366A-449C-B521-9AD474BCCAE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0873153"/>
                  </p:ext>
                </p:extLst>
              </p:nvPr>
            </p:nvGraphicFramePr>
            <p:xfrm>
              <a:off x="1096963" y="1846263"/>
              <a:ext cx="10058400" cy="33385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6400">
                      <a:extLst>
                        <a:ext uri="{9D8B030D-6E8A-4147-A177-3AD203B41FA5}">
                          <a16:colId xmlns:a16="http://schemas.microsoft.com/office/drawing/2014/main" val="604888815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714073757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4211376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3263240417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2300752795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11389701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NP-Hard?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FPT(</a:t>
                          </a:r>
                          <a:r>
                            <a:rPr lang="en-US" i="1" dirty="0"/>
                            <a:t>k</a:t>
                          </a:r>
                          <a:r>
                            <a:rPr lang="en-US" i="0" dirty="0"/>
                            <a:t>)?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Approx</a:t>
                          </a:r>
                          <a:r>
                            <a:rPr lang="en-US" dirty="0"/>
                            <a:t> factor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Approx</a:t>
                          </a:r>
                          <a:r>
                            <a:rPr lang="en-US" dirty="0"/>
                            <a:t> method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0227246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General case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533327"/>
                      </a:ext>
                    </a:extLst>
                  </a:tr>
                  <a:tr h="792988"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c</a:t>
                          </a:r>
                          <a:r>
                            <a:rPr lang="en-US" i="0" dirty="0"/>
                            <a:t> colors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64" t="-97692" r="-402182" b="-24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239043"/>
                      </a:ext>
                    </a:extLst>
                  </a:tr>
                  <a:tr h="792988"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c</a:t>
                          </a:r>
                          <a:r>
                            <a:rPr lang="en-US" dirty="0"/>
                            <a:t> colors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64" t="-196183" r="-402182" b="-138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O(k</a:t>
                          </a:r>
                          <a:r>
                            <a:rPr lang="en-US" i="1" baseline="30000" dirty="0"/>
                            <a:t>c-1</a:t>
                          </a:r>
                          <a:r>
                            <a:rPr lang="en-US" i="1" dirty="0"/>
                            <a:t>) </a:t>
                          </a:r>
                          <a:r>
                            <a:rPr lang="en-US" i="0" dirty="0"/>
                            <a:t>LP calls</a:t>
                          </a:r>
                          <a:endParaRPr 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45688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 colors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64" t="-636066" r="-402182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0" dirty="0"/>
                            <a:t>3+</a:t>
                          </a:r>
                          <a:r>
                            <a:rPr lang="el-GR" i="0" dirty="0"/>
                            <a:t>ε</a:t>
                          </a:r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Local search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14369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 colors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64" t="-427619" r="-402182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0" dirty="0"/>
                            <a:t>3+</a:t>
                          </a:r>
                          <a:r>
                            <a:rPr lang="el-GR" i="0" dirty="0"/>
                            <a:t>ε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O(k)</a:t>
                          </a:r>
                          <a:r>
                            <a:rPr lang="en-US" i="0" dirty="0"/>
                            <a:t> local search calls</a:t>
                          </a:r>
                          <a:endParaRPr 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2194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49060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BCBF1A-858A-4309-BCA5-A392E081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Demographic Fairness:</a:t>
            </a:r>
            <a:br>
              <a:rPr lang="en-US" sz="7200" dirty="0"/>
            </a:br>
            <a:r>
              <a:rPr lang="en-US" sz="7200" dirty="0"/>
              <a:t>Proportionality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DCA9E-8ED1-41FD-B0F3-F2366E3FEE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22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618C-DDD7-42CD-88A3-8920232F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94360"/>
            <a:ext cx="3420719" cy="956710"/>
          </a:xfrm>
        </p:spPr>
        <p:txBody>
          <a:bodyPr>
            <a:noAutofit/>
          </a:bodyPr>
          <a:lstStyle/>
          <a:p>
            <a:r>
              <a:rPr lang="en-US" sz="2400" dirty="0"/>
              <a:t>Demographic Fairness – Proportionality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E3219-9E2A-4669-8D9F-4847A92C3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0059" y="1661526"/>
            <a:ext cx="3675109" cy="464367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Idea: Every set of at least </a:t>
            </a:r>
            <a:r>
              <a:rPr lang="en-US" i="1" dirty="0"/>
              <a:t>n/k</a:t>
            </a:r>
            <a:r>
              <a:rPr lang="en-US" dirty="0"/>
              <a:t> points is entitled to its own cluster.</a:t>
            </a:r>
          </a:p>
          <a:p>
            <a:endParaRPr lang="en-US" dirty="0"/>
          </a:p>
          <a:p>
            <a:r>
              <a:rPr lang="en-US" b="1" dirty="0"/>
              <a:t>Blocking coalition:</a:t>
            </a:r>
            <a:r>
              <a:rPr lang="en-US" dirty="0"/>
              <a:t> a set of </a:t>
            </a:r>
            <a:r>
              <a:rPr lang="el-GR" dirty="0"/>
              <a:t>ρ</a:t>
            </a:r>
            <a:r>
              <a:rPr lang="en-US" i="1" dirty="0"/>
              <a:t>n/k</a:t>
            </a:r>
            <a:r>
              <a:rPr lang="en-US" dirty="0"/>
              <a:t> points such that we can add a center that is closer to all points in the set than their assigned center.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l-GR" dirty="0"/>
              <a:t>ρ</a:t>
            </a:r>
            <a:r>
              <a:rPr lang="en-US" dirty="0"/>
              <a:t>-proportional”</a:t>
            </a:r>
          </a:p>
          <a:p>
            <a:endParaRPr lang="en-US" b="1" dirty="0"/>
          </a:p>
          <a:p>
            <a:r>
              <a:rPr lang="en-US" b="1" dirty="0"/>
              <a:t>Benefits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Pareto optimality: Let </a:t>
            </a:r>
            <a:r>
              <a:rPr lang="en-US" i="1" dirty="0"/>
              <a:t>X</a:t>
            </a:r>
            <a:r>
              <a:rPr lang="en-US" dirty="0"/>
              <a:t> and</a:t>
            </a:r>
            <a:r>
              <a:rPr lang="en-US" i="1" dirty="0"/>
              <a:t> X’</a:t>
            </a:r>
            <a:r>
              <a:rPr lang="en-US" dirty="0"/>
              <a:t> be two proportional solutions. Then there is some point that </a:t>
            </a:r>
            <a:r>
              <a:rPr lang="en-US" i="1" dirty="0"/>
              <a:t>X</a:t>
            </a:r>
            <a:r>
              <a:rPr lang="en-US" dirty="0"/>
              <a:t> “treats” at least as well as </a:t>
            </a:r>
            <a:r>
              <a:rPr lang="en-US" i="1" dirty="0"/>
              <a:t>X’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Oblivious: Independent of sensitive attributes.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Robust: Outliers cannot form coalitions.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Scale invariant</a:t>
            </a:r>
            <a:endParaRPr lang="en-U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7FB5A5-7A88-41CD-82CF-26B202470280}"/>
              </a:ext>
            </a:extLst>
          </p:cNvPr>
          <p:cNvSpPr/>
          <p:nvPr/>
        </p:nvSpPr>
        <p:spPr>
          <a:xfrm>
            <a:off x="5265372" y="1465905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5A077A-018E-4666-811F-E70923A87427}"/>
              </a:ext>
            </a:extLst>
          </p:cNvPr>
          <p:cNvSpPr/>
          <p:nvPr/>
        </p:nvSpPr>
        <p:spPr>
          <a:xfrm>
            <a:off x="5845428" y="5994881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35D5A5A-82F3-4922-AE0F-E967FC094E6F}"/>
              </a:ext>
            </a:extLst>
          </p:cNvPr>
          <p:cNvSpPr/>
          <p:nvPr/>
        </p:nvSpPr>
        <p:spPr>
          <a:xfrm>
            <a:off x="7190379" y="1187990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8F6764-9305-4C69-AE7B-D9457AD7959E}"/>
              </a:ext>
            </a:extLst>
          </p:cNvPr>
          <p:cNvSpPr/>
          <p:nvPr/>
        </p:nvSpPr>
        <p:spPr>
          <a:xfrm>
            <a:off x="6734127" y="4420995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4F11B5-3E53-47D9-B638-4E124669BF82}"/>
              </a:ext>
            </a:extLst>
          </p:cNvPr>
          <p:cNvSpPr/>
          <p:nvPr/>
        </p:nvSpPr>
        <p:spPr>
          <a:xfrm>
            <a:off x="5317146" y="2620004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E27D83-C54E-4960-A60D-8D7A5D3BFC0B}"/>
              </a:ext>
            </a:extLst>
          </p:cNvPr>
          <p:cNvSpPr/>
          <p:nvPr/>
        </p:nvSpPr>
        <p:spPr>
          <a:xfrm>
            <a:off x="6419105" y="2996486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8F81586-8427-4657-885A-1DE17D8EE6C1}"/>
              </a:ext>
            </a:extLst>
          </p:cNvPr>
          <p:cNvSpPr/>
          <p:nvPr/>
        </p:nvSpPr>
        <p:spPr>
          <a:xfrm>
            <a:off x="5845428" y="5177653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A05BD8D-C157-435F-B9D3-02D0C2297CBC}"/>
              </a:ext>
            </a:extLst>
          </p:cNvPr>
          <p:cNvSpPr/>
          <p:nvPr/>
        </p:nvSpPr>
        <p:spPr>
          <a:xfrm>
            <a:off x="7499498" y="5762539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2CB88F-010A-4227-846C-33ED1EB52725}"/>
              </a:ext>
            </a:extLst>
          </p:cNvPr>
          <p:cNvSpPr/>
          <p:nvPr/>
        </p:nvSpPr>
        <p:spPr>
          <a:xfrm>
            <a:off x="9846687" y="4420995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EDB74DD-E9ED-4131-B422-6C6FB12A02B7}"/>
              </a:ext>
            </a:extLst>
          </p:cNvPr>
          <p:cNvSpPr/>
          <p:nvPr/>
        </p:nvSpPr>
        <p:spPr>
          <a:xfrm>
            <a:off x="9674880" y="4670196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096C112-2F86-4D92-BDEE-A994A152CC09}"/>
              </a:ext>
            </a:extLst>
          </p:cNvPr>
          <p:cNvSpPr/>
          <p:nvPr/>
        </p:nvSpPr>
        <p:spPr>
          <a:xfrm>
            <a:off x="9954814" y="4772137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A625BD-7C17-4AF7-8071-BE65F61D8384}"/>
              </a:ext>
            </a:extLst>
          </p:cNvPr>
          <p:cNvSpPr/>
          <p:nvPr/>
        </p:nvSpPr>
        <p:spPr>
          <a:xfrm>
            <a:off x="9657971" y="4927863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C382E30-587F-4080-ACE1-2BD7E3AAB160}"/>
              </a:ext>
            </a:extLst>
          </p:cNvPr>
          <p:cNvSpPr/>
          <p:nvPr/>
        </p:nvSpPr>
        <p:spPr>
          <a:xfrm>
            <a:off x="10142052" y="4591324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069375F-35C7-47E7-8C1B-3BA60BC39651}"/>
              </a:ext>
            </a:extLst>
          </p:cNvPr>
          <p:cNvSpPr/>
          <p:nvPr/>
        </p:nvSpPr>
        <p:spPr>
          <a:xfrm>
            <a:off x="9899438" y="5021338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3EE63DB-3E69-4269-A433-B62C919AEB34}"/>
              </a:ext>
            </a:extLst>
          </p:cNvPr>
          <p:cNvSpPr/>
          <p:nvPr/>
        </p:nvSpPr>
        <p:spPr>
          <a:xfrm>
            <a:off x="10227216" y="4826667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19316F9-A093-4C59-B9F0-D53216EFC91B}"/>
              </a:ext>
            </a:extLst>
          </p:cNvPr>
          <p:cNvSpPr/>
          <p:nvPr/>
        </p:nvSpPr>
        <p:spPr>
          <a:xfrm>
            <a:off x="10149988" y="5123279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12450E0-560B-4C0E-A64F-8802FB17A305}"/>
              </a:ext>
            </a:extLst>
          </p:cNvPr>
          <p:cNvSpPr/>
          <p:nvPr/>
        </p:nvSpPr>
        <p:spPr>
          <a:xfrm>
            <a:off x="9670765" y="2198995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C25744-E8A1-4C48-9BC0-149D3D29AFDF}"/>
              </a:ext>
            </a:extLst>
          </p:cNvPr>
          <p:cNvSpPr/>
          <p:nvPr/>
        </p:nvSpPr>
        <p:spPr>
          <a:xfrm>
            <a:off x="9466157" y="2645708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AC3F2C8-E16C-4000-AD9B-348FC19EFA56}"/>
              </a:ext>
            </a:extLst>
          </p:cNvPr>
          <p:cNvSpPr/>
          <p:nvPr/>
        </p:nvSpPr>
        <p:spPr>
          <a:xfrm>
            <a:off x="9755929" y="2434338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BB33EE9-9497-4006-AC20-18045958CB30}"/>
              </a:ext>
            </a:extLst>
          </p:cNvPr>
          <p:cNvSpPr/>
          <p:nvPr/>
        </p:nvSpPr>
        <p:spPr>
          <a:xfrm>
            <a:off x="9755929" y="2814020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0AECB81-6F9C-4F57-B8D8-B1DED4F69301}"/>
              </a:ext>
            </a:extLst>
          </p:cNvPr>
          <p:cNvSpPr/>
          <p:nvPr/>
        </p:nvSpPr>
        <p:spPr>
          <a:xfrm>
            <a:off x="10085662" y="2488867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364B86D-387A-4B44-8C83-212CC7A0C541}"/>
              </a:ext>
            </a:extLst>
          </p:cNvPr>
          <p:cNvSpPr/>
          <p:nvPr/>
        </p:nvSpPr>
        <p:spPr>
          <a:xfrm>
            <a:off x="9915333" y="2618525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0330FB5-7575-4152-9E95-AA4626DFA22C}"/>
              </a:ext>
            </a:extLst>
          </p:cNvPr>
          <p:cNvSpPr/>
          <p:nvPr/>
        </p:nvSpPr>
        <p:spPr>
          <a:xfrm>
            <a:off x="10087140" y="2816940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A5DD7A9-217A-4268-B8AC-F7504BB87719}"/>
              </a:ext>
            </a:extLst>
          </p:cNvPr>
          <p:cNvSpPr/>
          <p:nvPr/>
        </p:nvSpPr>
        <p:spPr>
          <a:xfrm>
            <a:off x="9931851" y="2281239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91B169F-148B-4CE5-A9D3-41989F2D82F1}"/>
              </a:ext>
            </a:extLst>
          </p:cNvPr>
          <p:cNvSpPr/>
          <p:nvPr/>
        </p:nvSpPr>
        <p:spPr>
          <a:xfrm>
            <a:off x="6419105" y="3813036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5A9874F-FBAD-44D1-B7F4-514E9C79130F}"/>
              </a:ext>
            </a:extLst>
          </p:cNvPr>
          <p:cNvSpPr/>
          <p:nvPr/>
        </p:nvSpPr>
        <p:spPr>
          <a:xfrm>
            <a:off x="9989719" y="3790026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8D72DDA-6F0F-4E26-9062-3CA98EC6CA53}"/>
              </a:ext>
            </a:extLst>
          </p:cNvPr>
          <p:cNvSpPr/>
          <p:nvPr/>
        </p:nvSpPr>
        <p:spPr>
          <a:xfrm>
            <a:off x="6128782" y="1898511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1DBF5DC-6EED-44E1-8A42-4289A354E17F}"/>
              </a:ext>
            </a:extLst>
          </p:cNvPr>
          <p:cNvSpPr/>
          <p:nvPr/>
        </p:nvSpPr>
        <p:spPr>
          <a:xfrm>
            <a:off x="6530333" y="5470386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2A4F7D9-D346-46D4-8810-DA91C9897F22}"/>
              </a:ext>
            </a:extLst>
          </p:cNvPr>
          <p:cNvSpPr/>
          <p:nvPr/>
        </p:nvSpPr>
        <p:spPr>
          <a:xfrm>
            <a:off x="9710725" y="2618525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675A736-FB7B-4D0A-BEA8-3A161D4836AC}"/>
              </a:ext>
            </a:extLst>
          </p:cNvPr>
          <p:cNvSpPr/>
          <p:nvPr/>
        </p:nvSpPr>
        <p:spPr>
          <a:xfrm>
            <a:off x="9846686" y="4592783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ADD809B-BF3E-4A2A-8EF6-028F2BAD7BC3}"/>
              </a:ext>
            </a:extLst>
          </p:cNvPr>
          <p:cNvSpPr/>
          <p:nvPr/>
        </p:nvSpPr>
        <p:spPr>
          <a:xfrm rot="21186579">
            <a:off x="4480048" y="676375"/>
            <a:ext cx="3926096" cy="59289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4380389-353A-422B-9FFE-3DA780F53EB9}"/>
              </a:ext>
            </a:extLst>
          </p:cNvPr>
          <p:cNvSpPr/>
          <p:nvPr/>
        </p:nvSpPr>
        <p:spPr>
          <a:xfrm>
            <a:off x="4839987" y="584809"/>
            <a:ext cx="2829840" cy="2829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094F112-D8A6-4074-B64D-69CFE1E8ACDA}"/>
              </a:ext>
            </a:extLst>
          </p:cNvPr>
          <p:cNvSpPr/>
          <p:nvPr/>
        </p:nvSpPr>
        <p:spPr>
          <a:xfrm>
            <a:off x="8414647" y="2119011"/>
            <a:ext cx="3342029" cy="33420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C8E21B-E7D2-4E3E-AFFC-EE7CBCA742E4}"/>
              </a:ext>
            </a:extLst>
          </p:cNvPr>
          <p:cNvSpPr/>
          <p:nvPr/>
        </p:nvSpPr>
        <p:spPr>
          <a:xfrm>
            <a:off x="9248057" y="3971190"/>
            <a:ext cx="1413513" cy="1413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B038301-FF3B-41FE-ACB5-AE95E497FA6B}"/>
              </a:ext>
            </a:extLst>
          </p:cNvPr>
          <p:cNvSpPr/>
          <p:nvPr/>
        </p:nvSpPr>
        <p:spPr>
          <a:xfrm>
            <a:off x="9121543" y="2024115"/>
            <a:ext cx="1413513" cy="1413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F7FE6DA-F060-4155-98F0-67E2D836D4DA}"/>
              </a:ext>
            </a:extLst>
          </p:cNvPr>
          <p:cNvSpPr/>
          <p:nvPr/>
        </p:nvSpPr>
        <p:spPr>
          <a:xfrm>
            <a:off x="5464467" y="4325885"/>
            <a:ext cx="2347596" cy="23475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8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FD206-F72E-4CA1-B2DA-3C7EF86E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Proportionally Fair Clustering [</a:t>
            </a:r>
            <a:r>
              <a:rPr lang="en-US" dirty="0">
                <a:hlinkClick r:id="rId2"/>
              </a:rPr>
              <a:t>CFLM 19</a:t>
            </a:r>
            <a:r>
              <a:rPr lang="en-US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9C2EFD-B1BE-4C97-8D8D-BE7F84FB8D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222838" cy="402336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Introduced the problem of proportionally fair </a:t>
                </a:r>
                <a:r>
                  <a:rPr lang="en-US" dirty="0" err="1"/>
                  <a:t>clusterings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b="1" dirty="0"/>
                  <a:t>Hardness</a:t>
                </a:r>
              </a:p>
              <a:p>
                <a:pPr lvl="1"/>
                <a:r>
                  <a:rPr lang="en-US" dirty="0"/>
                  <a:t>There may be no 2-proportional solution</a:t>
                </a:r>
              </a:p>
              <a:p>
                <a:endParaRPr lang="en-US" b="1" dirty="0"/>
              </a:p>
              <a:p>
                <a:r>
                  <a:rPr lang="en-US" b="1" dirty="0"/>
                  <a:t>Results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-proportional solution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-proportional solution 8-approximates </a:t>
                </a:r>
                <a:r>
                  <a:rPr lang="en-US" i="1" dirty="0"/>
                  <a:t>k</a:t>
                </a:r>
                <a:r>
                  <a:rPr lang="en-US" dirty="0"/>
                  <a:t>-median</a:t>
                </a:r>
              </a:p>
              <a:p>
                <a:pPr lvl="1"/>
                <a:r>
                  <a:rPr lang="en-US" dirty="0"/>
                  <a:t>Uniform random sampling approximately preserves the proportionality of any set of centers </a:t>
                </a:r>
                <a:r>
                  <a:rPr lang="en-US" dirty="0" err="1"/>
                  <a:t>w.h.p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Good heuristic local search algorithm that finds nearly proportional solutions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9C2EFD-B1BE-4C97-8D8D-BE7F84FB8D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222838" cy="4023360"/>
              </a:xfrm>
              <a:blipFill>
                <a:blip r:embed="rId3"/>
                <a:stretch>
                  <a:fillRect l="-1050" t="-2576" r="-3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99536A0-17C6-456F-B91F-DA93549D2A5F}"/>
              </a:ext>
            </a:extLst>
          </p:cNvPr>
          <p:cNvSpPr/>
          <p:nvPr/>
        </p:nvSpPr>
        <p:spPr>
          <a:xfrm>
            <a:off x="6845551" y="2618525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AAC4D7E-F34C-4E9A-BCA6-F54BEABFF831}"/>
              </a:ext>
            </a:extLst>
          </p:cNvPr>
          <p:cNvSpPr/>
          <p:nvPr/>
        </p:nvSpPr>
        <p:spPr>
          <a:xfrm>
            <a:off x="7856334" y="5794434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32DC09-376F-4B14-A7D8-F6B1375E09EC}"/>
              </a:ext>
            </a:extLst>
          </p:cNvPr>
          <p:cNvSpPr/>
          <p:nvPr/>
        </p:nvSpPr>
        <p:spPr>
          <a:xfrm>
            <a:off x="8427356" y="2364665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81B403-4479-4A90-A8D5-774D736A4F60}"/>
              </a:ext>
            </a:extLst>
          </p:cNvPr>
          <p:cNvSpPr/>
          <p:nvPr/>
        </p:nvSpPr>
        <p:spPr>
          <a:xfrm>
            <a:off x="8760016" y="4220548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F0532B-0232-4E87-87DD-0FD10EDA5403}"/>
              </a:ext>
            </a:extLst>
          </p:cNvPr>
          <p:cNvSpPr/>
          <p:nvPr/>
        </p:nvSpPr>
        <p:spPr>
          <a:xfrm>
            <a:off x="6554123" y="3796679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88285B-71BA-4166-B74D-423997CD3EA4}"/>
              </a:ext>
            </a:extLst>
          </p:cNvPr>
          <p:cNvSpPr/>
          <p:nvPr/>
        </p:nvSpPr>
        <p:spPr>
          <a:xfrm>
            <a:off x="7656082" y="4173161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057CE6-9599-4F03-86F2-B08E2DD8E020}"/>
              </a:ext>
            </a:extLst>
          </p:cNvPr>
          <p:cNvSpPr/>
          <p:nvPr/>
        </p:nvSpPr>
        <p:spPr>
          <a:xfrm>
            <a:off x="7871317" y="4977206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3D137E9-7295-4B3D-ADB9-27B3DA394635}"/>
              </a:ext>
            </a:extLst>
          </p:cNvPr>
          <p:cNvSpPr/>
          <p:nvPr/>
        </p:nvSpPr>
        <p:spPr>
          <a:xfrm>
            <a:off x="9510404" y="5562092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9EFDC4-C986-403C-AE3A-60B7F809622A}"/>
              </a:ext>
            </a:extLst>
          </p:cNvPr>
          <p:cNvSpPr/>
          <p:nvPr/>
        </p:nvSpPr>
        <p:spPr>
          <a:xfrm>
            <a:off x="9450556" y="4360239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1259A-AB03-4391-AAED-ED25BE6CA201}"/>
              </a:ext>
            </a:extLst>
          </p:cNvPr>
          <p:cNvSpPr/>
          <p:nvPr/>
        </p:nvSpPr>
        <p:spPr>
          <a:xfrm>
            <a:off x="9365392" y="3820378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13AE6ED-C733-47D9-84EF-2FD22B52BB24}"/>
              </a:ext>
            </a:extLst>
          </p:cNvPr>
          <p:cNvSpPr/>
          <p:nvPr/>
        </p:nvSpPr>
        <p:spPr>
          <a:xfrm>
            <a:off x="9969797" y="4772137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9D2B406-5401-47D2-9A9F-EB6AAC470638}"/>
              </a:ext>
            </a:extLst>
          </p:cNvPr>
          <p:cNvSpPr/>
          <p:nvPr/>
        </p:nvSpPr>
        <p:spPr>
          <a:xfrm>
            <a:off x="9657971" y="4927863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1C3A71-F8C6-434B-B898-DFDE29C181F8}"/>
              </a:ext>
            </a:extLst>
          </p:cNvPr>
          <p:cNvSpPr/>
          <p:nvPr/>
        </p:nvSpPr>
        <p:spPr>
          <a:xfrm>
            <a:off x="10539042" y="4806877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45BEFEE-BAA6-4B59-93E5-0625DD5715C5}"/>
              </a:ext>
            </a:extLst>
          </p:cNvPr>
          <p:cNvSpPr/>
          <p:nvPr/>
        </p:nvSpPr>
        <p:spPr>
          <a:xfrm>
            <a:off x="9167225" y="3209278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CF48AE-A91A-4421-9853-F5013C370DDC}"/>
              </a:ext>
            </a:extLst>
          </p:cNvPr>
          <p:cNvSpPr/>
          <p:nvPr/>
        </p:nvSpPr>
        <p:spPr>
          <a:xfrm>
            <a:off x="10242199" y="4826667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A9D1C8A-7A59-4084-AAFF-2EF253BBA7B4}"/>
              </a:ext>
            </a:extLst>
          </p:cNvPr>
          <p:cNvSpPr/>
          <p:nvPr/>
        </p:nvSpPr>
        <p:spPr>
          <a:xfrm>
            <a:off x="10327363" y="5562091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76FE439-E24B-4686-B10D-6F1880858118}"/>
              </a:ext>
            </a:extLst>
          </p:cNvPr>
          <p:cNvSpPr/>
          <p:nvPr/>
        </p:nvSpPr>
        <p:spPr>
          <a:xfrm>
            <a:off x="9670765" y="2198995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BEABB00-9815-4B52-8E40-5783ED0F342E}"/>
              </a:ext>
            </a:extLst>
          </p:cNvPr>
          <p:cNvSpPr/>
          <p:nvPr/>
        </p:nvSpPr>
        <p:spPr>
          <a:xfrm>
            <a:off x="9466157" y="2645708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2084E6-0D0A-4B16-8C92-6F017BDA31CB}"/>
              </a:ext>
            </a:extLst>
          </p:cNvPr>
          <p:cNvSpPr/>
          <p:nvPr/>
        </p:nvSpPr>
        <p:spPr>
          <a:xfrm>
            <a:off x="7360497" y="3735213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D90A0F5-089A-4250-AA6C-8843543AD8A6}"/>
              </a:ext>
            </a:extLst>
          </p:cNvPr>
          <p:cNvSpPr/>
          <p:nvPr/>
        </p:nvSpPr>
        <p:spPr>
          <a:xfrm>
            <a:off x="9770912" y="2814020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DD42F9-7846-483A-9BFF-0B5F7B1D3011}"/>
              </a:ext>
            </a:extLst>
          </p:cNvPr>
          <p:cNvSpPr/>
          <p:nvPr/>
        </p:nvSpPr>
        <p:spPr>
          <a:xfrm>
            <a:off x="10085662" y="2488867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F68F441-FD69-4260-A6B4-B3194ED1F2BC}"/>
              </a:ext>
            </a:extLst>
          </p:cNvPr>
          <p:cNvSpPr/>
          <p:nvPr/>
        </p:nvSpPr>
        <p:spPr>
          <a:xfrm>
            <a:off x="7896955" y="2904857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405C2A3-FDF2-4569-9EB8-077C7ACD8CE6}"/>
              </a:ext>
            </a:extLst>
          </p:cNvPr>
          <p:cNvSpPr/>
          <p:nvPr/>
        </p:nvSpPr>
        <p:spPr>
          <a:xfrm>
            <a:off x="10527095" y="4050219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BAA3F0-C6F6-437B-A094-D680E97499FA}"/>
              </a:ext>
            </a:extLst>
          </p:cNvPr>
          <p:cNvSpPr/>
          <p:nvPr/>
        </p:nvSpPr>
        <p:spPr>
          <a:xfrm>
            <a:off x="7030863" y="4927862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4AD1215-16BE-499E-9C6F-B744F4080E34}"/>
              </a:ext>
            </a:extLst>
          </p:cNvPr>
          <p:cNvSpPr/>
          <p:nvPr/>
        </p:nvSpPr>
        <p:spPr>
          <a:xfrm>
            <a:off x="8430011" y="3612589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F71FBA5-9F5B-477F-854D-D7C15D46EE7B}"/>
              </a:ext>
            </a:extLst>
          </p:cNvPr>
          <p:cNvSpPr/>
          <p:nvPr/>
        </p:nvSpPr>
        <p:spPr>
          <a:xfrm>
            <a:off x="9989719" y="3790026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94D8B77-FB33-46F6-B730-A2ADC5F3AE40}"/>
              </a:ext>
            </a:extLst>
          </p:cNvPr>
          <p:cNvSpPr/>
          <p:nvPr/>
        </p:nvSpPr>
        <p:spPr>
          <a:xfrm>
            <a:off x="7365759" y="3075186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8D78396-BA0E-4A80-A2F3-9B50A153AA90}"/>
              </a:ext>
            </a:extLst>
          </p:cNvPr>
          <p:cNvSpPr/>
          <p:nvPr/>
        </p:nvSpPr>
        <p:spPr>
          <a:xfrm>
            <a:off x="8541239" y="5269939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7D683D8-651E-43BC-ABF7-49D39B1BB8AF}"/>
              </a:ext>
            </a:extLst>
          </p:cNvPr>
          <p:cNvSpPr/>
          <p:nvPr/>
        </p:nvSpPr>
        <p:spPr>
          <a:xfrm>
            <a:off x="9710725" y="2618525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72234D2-F5C5-4D20-B6C2-A953AB495395}"/>
              </a:ext>
            </a:extLst>
          </p:cNvPr>
          <p:cNvSpPr/>
          <p:nvPr/>
        </p:nvSpPr>
        <p:spPr>
          <a:xfrm>
            <a:off x="9331572" y="4601808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68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8" grpId="0" animBg="1"/>
      <p:bldP spid="8" grpId="1" animBg="1"/>
      <p:bldP spid="9" grpId="0" animBg="1"/>
      <p:bldP spid="10" grpId="0" animBg="1"/>
      <p:bldP spid="11" grpId="0" animBg="1"/>
      <p:bldP spid="11" grpId="1" animBg="1"/>
      <p:bldP spid="12" grpId="0" animBg="1"/>
      <p:bldP spid="13" grpId="0" animBg="1"/>
      <p:bldP spid="13" grpId="1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  <p:bldP spid="23" grpId="1" animBg="1"/>
      <p:bldP spid="24" grpId="0" animBg="1"/>
      <p:bldP spid="24" grpId="1" animBg="1"/>
      <p:bldP spid="25" grpId="0" animBg="1"/>
      <p:bldP spid="26" grpId="0" animBg="1"/>
      <p:bldP spid="26" grpId="1" animBg="1"/>
      <p:bldP spid="27" grpId="0" animBg="1"/>
      <p:bldP spid="28" grpId="0" animBg="1"/>
      <p:bldP spid="28" grpId="1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FD206-F72E-4CA1-B2DA-3C7EF86E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More Proportionally Fair Clustering [</a:t>
            </a:r>
            <a:r>
              <a:rPr lang="en-US" sz="4400" dirty="0">
                <a:hlinkClick r:id="rId3"/>
              </a:rPr>
              <a:t>MS 20</a:t>
            </a:r>
            <a:r>
              <a:rPr lang="en-US" sz="4400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9C2EFD-B1BE-4C97-8D8D-BE7F84FB8D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153426" cy="40233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Considers [</a:t>
                </a:r>
                <a:r>
                  <a:rPr lang="en-US" dirty="0">
                    <a:hlinkClick r:id="rId4"/>
                  </a:rPr>
                  <a:t>CFLM 19</a:t>
                </a:r>
                <a:r>
                  <a:rPr lang="en-US" dirty="0"/>
                  <a:t>] in metric spaces defined by different norms.</a:t>
                </a:r>
              </a:p>
              <a:p>
                <a:endParaRPr lang="en-US" dirty="0"/>
              </a:p>
              <a:p>
                <a:r>
                  <a:rPr lang="en-US" b="1" dirty="0"/>
                  <a:t>Results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/>
                  <a:t> general approximation is really a 2-approximation for L</a:t>
                </a:r>
                <a:r>
                  <a:rPr lang="en-US" baseline="30000" dirty="0"/>
                  <a:t>2</a:t>
                </a:r>
                <a:endParaRPr lang="en-US" dirty="0"/>
              </a:p>
              <a:p>
                <a:pPr lvl="1"/>
                <a:r>
                  <a:rPr lang="en-US" dirty="0"/>
                  <a:t>Shows tightness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/>
                  <a:t> approximation for L</a:t>
                </a:r>
                <a:r>
                  <a:rPr lang="en-US" baseline="30000" dirty="0"/>
                  <a:t>1</a:t>
                </a:r>
                <a:r>
                  <a:rPr lang="en-US" dirty="0"/>
                  <a:t> and L</a:t>
                </a:r>
                <a:r>
                  <a:rPr lang="en-US" baseline="30000" dirty="0"/>
                  <a:t>∞</a:t>
                </a:r>
                <a:endParaRPr lang="en-US" dirty="0"/>
              </a:p>
              <a:p>
                <a:pPr lvl="1"/>
                <a:r>
                  <a:rPr lang="en-US" dirty="0"/>
                  <a:t>In L</a:t>
                </a:r>
                <a:r>
                  <a:rPr lang="en-US" baseline="30000" dirty="0"/>
                  <a:t>2</a:t>
                </a:r>
                <a:r>
                  <a:rPr lang="en-US" dirty="0"/>
                  <a:t>, we cannot do better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L</a:t>
                </a:r>
                <a:r>
                  <a:rPr lang="en-US" baseline="30000" dirty="0"/>
                  <a:t>1</a:t>
                </a:r>
                <a:r>
                  <a:rPr lang="en-US" dirty="0"/>
                  <a:t> and L</a:t>
                </a:r>
                <a:r>
                  <a:rPr lang="en-US" baseline="30000" dirty="0"/>
                  <a:t>∞</a:t>
                </a:r>
                <a:r>
                  <a:rPr lang="en-US" dirty="0"/>
                  <a:t>, we cannot do better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Using tree distance or graph distance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, exact proportionality exists</a:t>
                </a:r>
              </a:p>
              <a:p>
                <a:pPr lvl="1"/>
                <a:r>
                  <a:rPr lang="en-US" dirty="0"/>
                  <a:t>In L</a:t>
                </a:r>
                <a:r>
                  <a:rPr lang="en-US" baseline="30000" dirty="0"/>
                  <a:t>2</a:t>
                </a:r>
                <a:r>
                  <a:rPr lang="en-US" dirty="0"/>
                  <a:t> and many dimensions, checking existence is NP-hard, and the original algorithm is only in NP (it is a PTAS in the dimensionality)</a:t>
                </a:r>
              </a:p>
              <a:p>
                <a:pPr lvl="1"/>
                <a:r>
                  <a:rPr lang="en-US" dirty="0"/>
                  <a:t>When there are infinitely many centers, proportionality preservation under random sampling holds even in  L</a:t>
                </a:r>
                <a:r>
                  <a:rPr lang="en-US" baseline="30000" dirty="0"/>
                  <a:t>2</a:t>
                </a:r>
                <a:r>
                  <a:rPr lang="en-US" dirty="0"/>
                  <a:t> and many dimensions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9C2EFD-B1BE-4C97-8D8D-BE7F84FB8D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153426" cy="4023360"/>
              </a:xfrm>
              <a:blipFill>
                <a:blip r:embed="rId5"/>
                <a:stretch>
                  <a:fillRect l="-600" t="-2273" r="-1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180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A99D48-1E23-4249-A810-CEF52F55A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(End slide)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EAAD2D-D907-43AF-B728-AACEFB82C4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3A73-FEC4-40AA-9ABF-21E96CF6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Demographically Fair Clustering with Outliers</a:t>
            </a:r>
          </a:p>
        </p:txBody>
      </p:sp>
    </p:spTree>
    <p:extLst>
      <p:ext uri="{BB962C8B-B14F-4D97-AF65-F5344CB8AC3E}">
        <p14:creationId xmlns:p14="http://schemas.microsoft.com/office/powerpoint/2010/main" val="3246234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DE9C-2908-4228-A777-3AC77A95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35967"/>
          </a:xfrm>
        </p:spPr>
        <p:txBody>
          <a:bodyPr/>
          <a:lstStyle/>
          <a:p>
            <a:r>
              <a:rPr lang="en-US" dirty="0"/>
              <a:t>k-Clustering with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928B0B4-DD40-4BBB-AC73-DFECD4AC5E9D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824111"/>
                <a:ext cx="3200400" cy="4481093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ClrTx/>
                  <a:buFont typeface="Wingdings" panose="05000000000000000000" pitchFamily="2" charset="2"/>
                  <a:buChar char="Ø"/>
                </a:pPr>
                <a:r>
                  <a:rPr lang="en-US" sz="1600" dirty="0"/>
                  <a:t> Points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1600" dirty="0"/>
                  <a:t> in metric space with distance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marL="285750" indent="-285750">
                  <a:buClrTx/>
                  <a:buFont typeface="Wingdings" panose="05000000000000000000" pitchFamily="2" charset="2"/>
                  <a:buChar char="Ø"/>
                </a:pPr>
                <a:r>
                  <a:rPr lang="en-US" sz="1600" dirty="0"/>
                  <a:t>Pick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16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600" dirty="0"/>
              </a:p>
              <a:p>
                <a:pPr marL="285750" indent="-285750">
                  <a:buClrTx/>
                  <a:buFont typeface="Wingdings" panose="05000000000000000000" pitchFamily="2" charset="2"/>
                  <a:buChar char="Ø"/>
                </a:pPr>
                <a:r>
                  <a:rPr lang="en-US" sz="1600" dirty="0"/>
                  <a:t>Pick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16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600" dirty="0"/>
              </a:p>
              <a:p>
                <a:pPr marL="285750" indent="-285750">
                  <a:buClrTx/>
                  <a:buFont typeface="Wingdings" panose="05000000000000000000" pitchFamily="2" charset="2"/>
                  <a:buChar char="Ø"/>
                </a:pPr>
                <a:r>
                  <a:rPr lang="en-US" sz="1600" dirty="0"/>
                  <a:t>Construct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600" dirty="0"/>
                  <a:t> such that some objective is minimized</a:t>
                </a:r>
              </a:p>
              <a:p>
                <a:pPr marL="285750" indent="-285750">
                  <a:buClrTx/>
                  <a:buFont typeface="Wingdings" panose="05000000000000000000" pitchFamily="2" charset="2"/>
                  <a:buChar char="Ø"/>
                </a:pPr>
                <a:r>
                  <a:rPr lang="en-US" sz="1600" dirty="0"/>
                  <a:t>Allowed to exclude a certain number of points from the optimization objective:</a:t>
                </a:r>
              </a:p>
              <a:p>
                <a:pPr marL="742950" lvl="1" indent="-285750">
                  <a:buClr>
                    <a:schemeClr val="bg1"/>
                  </a:buClr>
                  <a:buFont typeface="Wingdings" panose="05000000000000000000" pitchFamily="2" charset="2"/>
                  <a:buChar char="v"/>
                </a:pPr>
                <a:r>
                  <a:rPr lang="en-US" sz="1600" dirty="0">
                    <a:solidFill>
                      <a:schemeClr val="bg1"/>
                    </a:solidFill>
                  </a:rPr>
                  <a:t>Robustness: Avoid noise in the data</a:t>
                </a:r>
              </a:p>
              <a:p>
                <a:pPr marL="742950" lvl="1" indent="-285750">
                  <a:buClr>
                    <a:schemeClr val="bg1"/>
                  </a:buClr>
                  <a:buFont typeface="Wingdings" panose="05000000000000000000" pitchFamily="2" charset="2"/>
                  <a:buChar char="v"/>
                </a:pPr>
                <a:r>
                  <a:rPr lang="en-US" sz="1600" dirty="0">
                    <a:solidFill>
                      <a:schemeClr val="bg1"/>
                    </a:solidFill>
                  </a:rPr>
                  <a:t>Scarce resources: Servicing only a certain fraction of the population is acceptable</a:t>
                </a:r>
                <a:endParaRPr lang="en-US" sz="16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928B0B4-DD40-4BBB-AC73-DFECD4AC5E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824111"/>
                <a:ext cx="3200400" cy="4481093"/>
              </a:xfrm>
              <a:blipFill>
                <a:blip r:embed="rId2"/>
                <a:stretch>
                  <a:fillRect l="-762" t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Content Placeholder 43">
            <a:extLst>
              <a:ext uri="{FF2B5EF4-FFF2-40B4-BE49-F238E27FC236}">
                <a16:creationId xmlns:a16="http://schemas.microsoft.com/office/drawing/2014/main" id="{F81B1F07-CC49-449E-9B38-86A7C28E8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38750" y="1162342"/>
            <a:ext cx="6496050" cy="4400550"/>
          </a:xfr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5C7BC51-7F29-4EF1-ACE8-BD93A89A4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0" y="1162342"/>
            <a:ext cx="6496050" cy="440055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9DCABF1-2E01-424F-82B7-CFDB1BB58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750" y="1162342"/>
            <a:ext cx="6496050" cy="44005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2FC4BEF-47B3-4660-8EFB-36ECF43B02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8750" y="1162342"/>
            <a:ext cx="64960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6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618C-DDD7-42CD-88A3-8920232F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400" cy="956710"/>
          </a:xfrm>
        </p:spPr>
        <p:txBody>
          <a:bodyPr>
            <a:normAutofit fontScale="90000"/>
          </a:bodyPr>
          <a:lstStyle/>
          <a:p>
            <a:r>
              <a:rPr lang="en-US" dirty="0"/>
              <a:t>Demographic Fairness - Balance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1BB4ED-2010-40DA-BCD9-2CFF788391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9405" y="1537179"/>
                <a:ext cx="1910626" cy="34016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1BB4ED-2010-40DA-BCD9-2CFF788391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9405" y="1537179"/>
                <a:ext cx="1910626" cy="34016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ACE3219-9E2A-4669-8D9F-4847A92C3B7F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260059" y="1661526"/>
                <a:ext cx="3675109" cy="4643678"/>
              </a:xfrm>
            </p:spPr>
            <p:txBody>
              <a:bodyPr/>
              <a:lstStyle/>
              <a:p>
                <a:r>
                  <a:rPr lang="en-US" dirty="0"/>
                  <a:t>Recall: we are given points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in a metric space. We pick centers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and create a map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 We also represent the clustering as a partitioning of points </a:t>
                </a:r>
                <a:r>
                  <a:rPr lang="en-US" i="1" dirty="0"/>
                  <a:t>S.</a:t>
                </a:r>
                <a:endParaRPr lang="en-US" dirty="0"/>
              </a:p>
              <a:p>
                <a:r>
                  <a:rPr lang="en-US" dirty="0"/>
                  <a:t>Assume the points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are given colors </a:t>
                </a:r>
                <a:r>
                  <a:rPr lang="en-US" i="1" dirty="0"/>
                  <a:t>red </a:t>
                </a:r>
                <a:r>
                  <a:rPr lang="en-US" dirty="0"/>
                  <a:t>or </a:t>
                </a:r>
                <a:r>
                  <a:rPr lang="en-US" i="1" dirty="0"/>
                  <a:t>blue</a:t>
                </a:r>
                <a:r>
                  <a:rPr lang="en-US" dirty="0"/>
                  <a:t>, representing protected classes.</a:t>
                </a:r>
              </a:p>
              <a:p>
                <a:endParaRPr lang="en-US" dirty="0"/>
              </a:p>
              <a:p>
                <a:r>
                  <a:rPr lang="en-US" dirty="0"/>
                  <a:t>For a  cluster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𝑟𝑒𝑑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𝑏𝑙𝑢𝑒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𝑏𝑙𝑢𝑒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𝑟𝑒𝑑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clustering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𝑏𝑎𝑙𝑎𝑛𝑐𝑒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want balance to be high (close to 1).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ACE3219-9E2A-4669-8D9F-4847A92C3B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260059" y="1661526"/>
                <a:ext cx="3675109" cy="4643678"/>
              </a:xfrm>
              <a:blipFill>
                <a:blip r:embed="rId3"/>
                <a:stretch>
                  <a:fillRect l="-663" t="-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Text, whiteboard&#10;&#10;Description automatically generated">
            <a:extLst>
              <a:ext uri="{FF2B5EF4-FFF2-40B4-BE49-F238E27FC236}">
                <a16:creationId xmlns:a16="http://schemas.microsoft.com/office/drawing/2014/main" id="{C0072408-688C-4BA5-846D-2D804058C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907" y="1978645"/>
            <a:ext cx="760598" cy="589805"/>
          </a:xfrm>
          <a:prstGeom prst="rect">
            <a:avLst/>
          </a:prstGeom>
        </p:spPr>
      </p:pic>
      <p:pic>
        <p:nvPicPr>
          <p:cNvPr id="12" name="Picture 11" descr="Text, whiteboard&#10;&#10;Description automatically generated">
            <a:extLst>
              <a:ext uri="{FF2B5EF4-FFF2-40B4-BE49-F238E27FC236}">
                <a16:creationId xmlns:a16="http://schemas.microsoft.com/office/drawing/2014/main" id="{9DED8BEF-7CAB-4333-BD4C-1F958EB7A3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304" y="2273548"/>
            <a:ext cx="754770" cy="589805"/>
          </a:xfrm>
          <a:prstGeom prst="rect">
            <a:avLst/>
          </a:prstGeom>
        </p:spPr>
      </p:pic>
      <p:pic>
        <p:nvPicPr>
          <p:cNvPr id="13" name="Picture 12" descr="Text, whiteboard&#10;&#10;Description automatically generated">
            <a:extLst>
              <a:ext uri="{FF2B5EF4-FFF2-40B4-BE49-F238E27FC236}">
                <a16:creationId xmlns:a16="http://schemas.microsoft.com/office/drawing/2014/main" id="{8C056DE0-88C0-4318-99D6-C09F9BAAB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122" y="5096098"/>
            <a:ext cx="760598" cy="589805"/>
          </a:xfrm>
          <a:prstGeom prst="rect">
            <a:avLst/>
          </a:prstGeom>
        </p:spPr>
      </p:pic>
      <p:pic>
        <p:nvPicPr>
          <p:cNvPr id="14" name="Picture 13" descr="Text, whiteboard&#10;&#10;Description automatically generated">
            <a:extLst>
              <a:ext uri="{FF2B5EF4-FFF2-40B4-BE49-F238E27FC236}">
                <a16:creationId xmlns:a16="http://schemas.microsoft.com/office/drawing/2014/main" id="{7D2C0764-BF9E-4DC1-B513-FBE60BBB8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47" y="5810249"/>
            <a:ext cx="760598" cy="589805"/>
          </a:xfrm>
          <a:prstGeom prst="rect">
            <a:avLst/>
          </a:prstGeom>
        </p:spPr>
      </p:pic>
      <p:pic>
        <p:nvPicPr>
          <p:cNvPr id="15" name="Picture 14" descr="Text, whiteboard&#10;&#10;Description automatically generated">
            <a:extLst>
              <a:ext uri="{FF2B5EF4-FFF2-40B4-BE49-F238E27FC236}">
                <a16:creationId xmlns:a16="http://schemas.microsoft.com/office/drawing/2014/main" id="{C4D8D5DC-E417-4AC6-8624-91C29F551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41" y="4945514"/>
            <a:ext cx="760598" cy="589805"/>
          </a:xfrm>
          <a:prstGeom prst="rect">
            <a:avLst/>
          </a:prstGeom>
        </p:spPr>
      </p:pic>
      <p:pic>
        <p:nvPicPr>
          <p:cNvPr id="16" name="Picture 15" descr="Text, whiteboard&#10;&#10;Description automatically generated">
            <a:extLst>
              <a:ext uri="{FF2B5EF4-FFF2-40B4-BE49-F238E27FC236}">
                <a16:creationId xmlns:a16="http://schemas.microsoft.com/office/drawing/2014/main" id="{E83ECD0B-D76B-4EAF-81C9-79C785861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936" y="752019"/>
            <a:ext cx="760598" cy="589805"/>
          </a:xfrm>
          <a:prstGeom prst="rect">
            <a:avLst/>
          </a:prstGeom>
        </p:spPr>
      </p:pic>
      <p:pic>
        <p:nvPicPr>
          <p:cNvPr id="17" name="Picture 16" descr="Text, whiteboard&#10;&#10;Description automatically generated">
            <a:extLst>
              <a:ext uri="{FF2B5EF4-FFF2-40B4-BE49-F238E27FC236}">
                <a16:creationId xmlns:a16="http://schemas.microsoft.com/office/drawing/2014/main" id="{B70CCC44-891C-4924-A737-8208B5DD35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327" y="343299"/>
            <a:ext cx="754770" cy="589805"/>
          </a:xfrm>
          <a:prstGeom prst="rect">
            <a:avLst/>
          </a:prstGeom>
        </p:spPr>
      </p:pic>
      <p:pic>
        <p:nvPicPr>
          <p:cNvPr id="18" name="Picture 17" descr="Text, whiteboard&#10;&#10;Description automatically generated">
            <a:extLst>
              <a:ext uri="{FF2B5EF4-FFF2-40B4-BE49-F238E27FC236}">
                <a16:creationId xmlns:a16="http://schemas.microsoft.com/office/drawing/2014/main" id="{D880B147-45AE-464D-8F0F-7A7878E9A4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33" y="5758020"/>
            <a:ext cx="754770" cy="589805"/>
          </a:xfrm>
          <a:prstGeom prst="rect">
            <a:avLst/>
          </a:prstGeom>
        </p:spPr>
      </p:pic>
      <p:pic>
        <p:nvPicPr>
          <p:cNvPr id="19" name="Picture 18" descr="Text, whiteboard&#10;&#10;Description automatically generated">
            <a:extLst>
              <a:ext uri="{FF2B5EF4-FFF2-40B4-BE49-F238E27FC236}">
                <a16:creationId xmlns:a16="http://schemas.microsoft.com/office/drawing/2014/main" id="{F689919C-B82C-489C-BBF8-5F0EC67D69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938" y="5126952"/>
            <a:ext cx="754770" cy="589805"/>
          </a:xfrm>
          <a:prstGeom prst="rect">
            <a:avLst/>
          </a:prstGeom>
        </p:spPr>
      </p:pic>
      <p:pic>
        <p:nvPicPr>
          <p:cNvPr id="20" name="Picture 19" descr="Text, whiteboard&#10;&#10;Description automatically generated">
            <a:extLst>
              <a:ext uri="{FF2B5EF4-FFF2-40B4-BE49-F238E27FC236}">
                <a16:creationId xmlns:a16="http://schemas.microsoft.com/office/drawing/2014/main" id="{BE9F7DE4-1066-41F2-B343-33886CB10F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495" y="4367490"/>
            <a:ext cx="754770" cy="589805"/>
          </a:xfrm>
          <a:prstGeom prst="rect">
            <a:avLst/>
          </a:prstGeom>
        </p:spPr>
      </p:pic>
      <p:pic>
        <p:nvPicPr>
          <p:cNvPr id="21" name="Picture 20" descr="Text, whiteboard&#10;&#10;Description automatically generated">
            <a:extLst>
              <a:ext uri="{FF2B5EF4-FFF2-40B4-BE49-F238E27FC236}">
                <a16:creationId xmlns:a16="http://schemas.microsoft.com/office/drawing/2014/main" id="{23D332C8-3A8F-445F-9494-89FDA7AF1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433" y="1455545"/>
            <a:ext cx="760598" cy="589805"/>
          </a:xfrm>
          <a:prstGeom prst="rect">
            <a:avLst/>
          </a:prstGeom>
        </p:spPr>
      </p:pic>
      <p:pic>
        <p:nvPicPr>
          <p:cNvPr id="23" name="Picture 22" descr="Text, whiteboard&#10;&#10;Description automatically generated">
            <a:extLst>
              <a:ext uri="{FF2B5EF4-FFF2-40B4-BE49-F238E27FC236}">
                <a16:creationId xmlns:a16="http://schemas.microsoft.com/office/drawing/2014/main" id="{887A8DB7-0D49-4E2A-BD1B-A561423C68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58" y="2089383"/>
            <a:ext cx="754770" cy="589805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35282048-01BC-4E89-8368-535ACECD9A6D}"/>
              </a:ext>
            </a:extLst>
          </p:cNvPr>
          <p:cNvSpPr/>
          <p:nvPr/>
        </p:nvSpPr>
        <p:spPr>
          <a:xfrm rot="21110845">
            <a:off x="4559625" y="4160249"/>
            <a:ext cx="5267331" cy="26454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69229B7-92A2-4553-A2C3-F53CFE8950B3}"/>
              </a:ext>
            </a:extLst>
          </p:cNvPr>
          <p:cNvSpPr/>
          <p:nvPr/>
        </p:nvSpPr>
        <p:spPr>
          <a:xfrm rot="7243955">
            <a:off x="7245797" y="235480"/>
            <a:ext cx="2641899" cy="2548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870DB6F-61B3-4722-B7E3-564F9A8DB740}"/>
              </a:ext>
            </a:extLst>
          </p:cNvPr>
          <p:cNvSpPr/>
          <p:nvPr/>
        </p:nvSpPr>
        <p:spPr>
          <a:xfrm rot="5843324">
            <a:off x="5145086" y="851655"/>
            <a:ext cx="1128107" cy="31426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B1A8660-962D-4B52-B5A8-7AAE82E26C64}"/>
              </a:ext>
            </a:extLst>
          </p:cNvPr>
          <p:cNvSpPr/>
          <p:nvPr/>
        </p:nvSpPr>
        <p:spPr>
          <a:xfrm rot="8587941">
            <a:off x="7799524" y="1414735"/>
            <a:ext cx="2077857" cy="12185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8813551-CA58-4AC1-9617-EC3C621428D2}"/>
              </a:ext>
            </a:extLst>
          </p:cNvPr>
          <p:cNvSpPr/>
          <p:nvPr/>
        </p:nvSpPr>
        <p:spPr>
          <a:xfrm rot="9298069">
            <a:off x="7286556" y="290711"/>
            <a:ext cx="2032672" cy="11708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4853A4F-41A3-4405-99CA-771D901C6C71}"/>
              </a:ext>
            </a:extLst>
          </p:cNvPr>
          <p:cNvSpPr/>
          <p:nvPr/>
        </p:nvSpPr>
        <p:spPr>
          <a:xfrm rot="3659276">
            <a:off x="4728200" y="4555732"/>
            <a:ext cx="2228691" cy="20494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ACD5EB-50DD-4977-836B-7EA66FA7231D}"/>
              </a:ext>
            </a:extLst>
          </p:cNvPr>
          <p:cNvSpPr/>
          <p:nvPr/>
        </p:nvSpPr>
        <p:spPr>
          <a:xfrm rot="5400000">
            <a:off x="7088234" y="4223891"/>
            <a:ext cx="2485240" cy="21034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B8334630-225A-4D7D-B2A4-4B6A4B8EE6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86758" y="2852345"/>
                <a:ext cx="1910626" cy="34016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775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B8334630-225A-4D7D-B2A4-4B6A4B8EE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758" y="2852345"/>
                <a:ext cx="1910626" cy="3401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C9B5C691-F3E9-44A0-B645-BACE78E934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82359" y="4184930"/>
                <a:ext cx="1910626" cy="34016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775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=1/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C9B5C691-F3E9-44A0-B645-BACE78E93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359" y="4184930"/>
                <a:ext cx="1910626" cy="340161"/>
              </a:xfrm>
              <a:prstGeom prst="rect">
                <a:avLst/>
              </a:prstGeom>
              <a:blipFill>
                <a:blip r:embed="rId7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3AB32906-DF0E-4BD2-8456-CEFE55B495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13418" y="3697436"/>
                <a:ext cx="1910626" cy="34016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775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=1/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3AB32906-DF0E-4BD2-8456-CEFE55B49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418" y="3697436"/>
                <a:ext cx="1910626" cy="340161"/>
              </a:xfrm>
              <a:prstGeom prst="rect">
                <a:avLst/>
              </a:prstGeom>
              <a:blipFill>
                <a:blip r:embed="rId8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0160255-77D1-4503-900A-8FB192BFCE35}"/>
                  </a:ext>
                </a:extLst>
              </p:cNvPr>
              <p:cNvSpPr txBox="1"/>
              <p:nvPr/>
            </p:nvSpPr>
            <p:spPr>
              <a:xfrm>
                <a:off x="4179650" y="258480"/>
                <a:ext cx="27664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0" dirty="0"/>
                  <a:t>Before: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𝑏𝑎𝑙𝑎𝑛𝑐𝑒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0160255-77D1-4503-900A-8FB192BFC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650" y="258480"/>
                <a:ext cx="2766424" cy="369332"/>
              </a:xfrm>
              <a:prstGeom prst="rect">
                <a:avLst/>
              </a:prstGeom>
              <a:blipFill>
                <a:blip r:embed="rId9"/>
                <a:stretch>
                  <a:fillRect l="-198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DACE16BB-02F8-4DC2-ADF0-A8AE195A19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77727" y="1551069"/>
                <a:ext cx="1910626" cy="34016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775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DACE16BB-02F8-4DC2-ADF0-A8AE195A1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727" y="1551069"/>
                <a:ext cx="1910626" cy="3401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5D61530D-71B5-4582-ABAD-71235B8164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1684" y="2846383"/>
                <a:ext cx="1910626" cy="34016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775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5D61530D-71B5-4582-ABAD-71235B816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684" y="2846383"/>
                <a:ext cx="1910626" cy="3401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16C97903-143C-4ED1-BD10-CB63666AA2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3888" y="3867028"/>
                <a:ext cx="1910626" cy="34016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775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16C97903-143C-4ED1-BD10-CB63666AA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888" y="3867028"/>
                <a:ext cx="1910626" cy="34016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D39C92-7350-4948-A7E8-415BE578F805}"/>
                  </a:ext>
                </a:extLst>
              </p:cNvPr>
              <p:cNvSpPr txBox="1"/>
              <p:nvPr/>
            </p:nvSpPr>
            <p:spPr>
              <a:xfrm>
                <a:off x="4179650" y="616775"/>
                <a:ext cx="27664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0" dirty="0"/>
                  <a:t>After: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𝑏𝑎𝑙𝑎𝑛𝑐𝑒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D39C92-7350-4948-A7E8-415BE578F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650" y="616775"/>
                <a:ext cx="2766424" cy="369332"/>
              </a:xfrm>
              <a:prstGeom prst="rect">
                <a:avLst/>
              </a:prstGeom>
              <a:blipFill>
                <a:blip r:embed="rId13"/>
                <a:stretch>
                  <a:fillRect l="-198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63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 animBg="1"/>
      <p:bldP spid="25" grpId="0" animBg="1"/>
      <p:bldP spid="25" grpId="1" animBg="1"/>
      <p:bldP spid="26" grpId="0" animBg="1"/>
      <p:bldP spid="27" grpId="0" animBg="1"/>
      <p:bldP spid="28" grpId="0" animBg="1"/>
      <p:bldP spid="29" grpId="0" animBg="1"/>
      <p:bldP spid="29" grpId="1" animBg="1"/>
      <p:bldP spid="31" grpId="0" animBg="1"/>
      <p:bldP spid="31" grpId="1" animBg="1"/>
      <p:bldP spid="32" grpId="0"/>
      <p:bldP spid="32" grpId="1"/>
      <p:bldP spid="33" grpId="0"/>
      <p:bldP spid="33" grpId="1"/>
      <p:bldP spid="34" grpId="0"/>
      <p:bldP spid="34" grpId="1"/>
      <p:bldP spid="36" grpId="0"/>
      <p:bldP spid="37" grpId="0"/>
      <p:bldP spid="38" grpId="0"/>
      <p:bldP spid="39" grpId="0"/>
      <p:bldP spid="4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F6FB-C63B-427D-959F-F2D69D39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Motivational Examples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59E50D-3D9A-4D92-9409-FB152D3BD145}"/>
              </a:ext>
            </a:extLst>
          </p:cNvPr>
          <p:cNvSpPr txBox="1"/>
          <p:nvPr/>
        </p:nvSpPr>
        <p:spPr>
          <a:xfrm>
            <a:off x="689317" y="2147411"/>
            <a:ext cx="111747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Clustering Setting: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The points are users of a website.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The website wants to cluster its users in groups of high similarity,  so that it offers relevant recommendations.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The cluster center is thought of as the most representative point of the cluster.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Points with unique profiles might be excluded.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9770E1-1708-4ED0-A569-67A52B1FBACE}"/>
              </a:ext>
            </a:extLst>
          </p:cNvPr>
          <p:cNvSpPr txBox="1"/>
          <p:nvPr/>
        </p:nvSpPr>
        <p:spPr>
          <a:xfrm>
            <a:off x="689317" y="3882157"/>
            <a:ext cx="121063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Facility Location Setting: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Points correspond to cities/towns/counties.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A state wants to place vaccination sites in a metric space.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Each point should have a vaccination center in close vicinity.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Due to scarce resources, it may be acceptable to provide a good covering guarantee to only a fraction of </a:t>
            </a:r>
            <a:br>
              <a:rPr lang="en-US" dirty="0"/>
            </a:br>
            <a:r>
              <a:rPr lang="en-US" dirty="0"/>
              <a:t>the population.</a:t>
            </a:r>
          </a:p>
        </p:txBody>
      </p:sp>
    </p:spTree>
    <p:extLst>
      <p:ext uri="{BB962C8B-B14F-4D97-AF65-F5344CB8AC3E}">
        <p14:creationId xmlns:p14="http://schemas.microsoft.com/office/powerpoint/2010/main" val="174228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2442-74C4-4F33-931A-D98C4CF79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301116"/>
          </a:xfrm>
        </p:spPr>
        <p:txBody>
          <a:bodyPr/>
          <a:lstStyle/>
          <a:p>
            <a:r>
              <a:rPr lang="en-US" dirty="0"/>
              <a:t>Bias in Clustering with Outliers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528094-4F1D-4142-B453-7AAFA4B90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1999" y="1372139"/>
            <a:ext cx="5353050" cy="44005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FADD9DC-5498-4D9C-A7DD-D8714ED0D64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2043113"/>
                <a:ext cx="3200400" cy="4262091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en-US" sz="1600" b="1" dirty="0"/>
                  <a:t>Being an outlier is disadvantageous!!!</a:t>
                </a:r>
              </a:p>
              <a:p>
                <a:pPr marL="742950" lvl="1" indent="-285750"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solidFill>
                      <a:schemeClr val="bg1"/>
                    </a:solidFill>
                  </a:rPr>
                  <a:t>Example 1: Outliers will not receive any recommendations </a:t>
                </a:r>
              </a:p>
              <a:p>
                <a:pPr marL="742950" lvl="1" indent="-285750"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solidFill>
                      <a:schemeClr val="bg1"/>
                    </a:solidFill>
                  </a:rPr>
                  <a:t>Example 2: Outliers will not enjoy close access to a vaccination center</a:t>
                </a:r>
              </a:p>
              <a:p>
                <a:pPr marL="285750" indent="-285750"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solidFill>
                      <a:schemeClr val="bg1"/>
                    </a:solidFill>
                  </a:rPr>
                  <a:t>Suppose the points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come from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demographic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285750" indent="-285750"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solidFill>
                      <a:schemeClr val="bg1"/>
                    </a:solidFill>
                  </a:rPr>
                  <a:t>A solution can be biased if it disproportionately views points from certain groups as outliers.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FADD9DC-5498-4D9C-A7DD-D8714ED0D6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2043113"/>
                <a:ext cx="3200400" cy="4262091"/>
              </a:xfrm>
              <a:blipFill>
                <a:blip r:embed="rId3"/>
                <a:stretch>
                  <a:fillRect l="-762" t="-1001" r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A3C5C39-3604-4423-8816-DD5788E22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999" y="1372139"/>
            <a:ext cx="53530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7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AB75-BEC2-4122-943E-AC3AA60E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Clustering with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30F1E-CFED-45F3-9910-546352AD622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77" y="1845734"/>
                <a:ext cx="5427347" cy="4023360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sz="2400" dirty="0"/>
                  <a:t>Proposed fix: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dirty="0"/>
                  <a:t> For each 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/>
                  <a:t> we are given a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dirty="0"/>
                  <a:t> Instead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/>
                  <a:t>we now require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/>
                  <a:t> for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en-US" sz="20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Example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𝑔𝑟𝑒𝑒𝑛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 Arbitrary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400" dirty="0"/>
                  <a:t> values can capture a plethora of fairness scenarios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dirty="0"/>
                  <a:t> Equitable treatment, 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|/2</m:t>
                    </m:r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dirty="0"/>
                  <a:t> Preferential treatment, e.g., give a higher coverage guarantee to demographics that really need it</a:t>
                </a:r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30F1E-CFED-45F3-9910-546352AD62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77" y="1845734"/>
                <a:ext cx="5427347" cy="4023360"/>
              </a:xfrm>
              <a:blipFill>
                <a:blip r:embed="rId2"/>
                <a:stretch>
                  <a:fillRect l="-3146" t="-2879" r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392EBF-BE2B-40BA-B5C3-37EB58E09D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12996" y="1737360"/>
            <a:ext cx="5353050" cy="440055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7754EF-34F6-4063-8B1B-22EAAE079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996" y="1737360"/>
            <a:ext cx="53530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1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1DCC-43B6-4188-99C1-544EA09B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AA894D-5BA5-439D-A98B-0ADCF9AFB61B}"/>
                  </a:ext>
                </a:extLst>
              </p:cNvPr>
              <p:cNvSpPr txBox="1"/>
              <p:nvPr/>
            </p:nvSpPr>
            <p:spPr>
              <a:xfrm>
                <a:off x="757238" y="2433638"/>
                <a:ext cx="10695749" cy="29790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dirty="0"/>
                  <a:t>The problem has only been studied for the k-center objective, i.e., minimize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r>
                  <a:rPr lang="en-US" dirty="0"/>
                  <a:t>, under the name </a:t>
                </a:r>
                <a:br>
                  <a:rPr lang="en-US" dirty="0"/>
                </a:br>
                <a:r>
                  <a:rPr lang="en-US" dirty="0"/>
                  <a:t>Fair Colorful k-Center</a:t>
                </a:r>
              </a:p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dirty="0"/>
                  <a:t>It was introduced by </a:t>
                </a:r>
                <a:r>
                  <a:rPr lang="en-US" dirty="0" err="1"/>
                  <a:t>Bandyapadhyay</a:t>
                </a:r>
                <a:r>
                  <a:rPr lang="en-US" dirty="0"/>
                  <a:t> et al. (“A Constant Approximation for Colorful k-Center”- ESA 2019), </a:t>
                </a:r>
                <a:br>
                  <a:rPr lang="en-US" dirty="0"/>
                </a:br>
                <a:r>
                  <a:rPr lang="en-US" dirty="0"/>
                  <a:t>who gave a 17-approximation algorithm for it in the Euclidean plane, 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dirty="0" err="1"/>
                  <a:t>Anegg</a:t>
                </a:r>
                <a:r>
                  <a:rPr lang="en-US" dirty="0"/>
                  <a:t> et al. (“A Technique for Obtaining True Approximations for k-Center with Covering Constraints”) and </a:t>
                </a:r>
                <a:br>
                  <a:rPr lang="en-US" dirty="0"/>
                </a:br>
                <a:r>
                  <a:rPr lang="en-US" dirty="0"/>
                  <a:t>Jia et al. (“Fair Colorful k-Center Clustering”) independently gave a 4-approximation and a 3-approximation </a:t>
                </a:r>
                <a:br>
                  <a:rPr lang="en-US" dirty="0"/>
                </a:br>
                <a:r>
                  <a:rPr lang="en-US" dirty="0"/>
                  <a:t>respectively, both appearing in IPCO 2020.</a:t>
                </a:r>
              </a:p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dirty="0"/>
                  <a:t>Both of the above algorithms work for general metrics,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dirty="0" err="1"/>
                  <a:t>Anegg</a:t>
                </a:r>
                <a:r>
                  <a:rPr lang="en-US" dirty="0"/>
                  <a:t> et al. also showed that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not a constant, there cannot exist any non-trivial approximation for </a:t>
                </a:r>
                <a:br>
                  <a:rPr lang="en-US" dirty="0"/>
                </a:br>
                <a:r>
                  <a:rPr lang="en-US" dirty="0"/>
                  <a:t>the problem, unless P=NP.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AA894D-5BA5-439D-A98B-0ADCF9AFB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8" y="2433638"/>
                <a:ext cx="10695749" cy="2979085"/>
              </a:xfrm>
              <a:prstGeom prst="rect">
                <a:avLst/>
              </a:prstGeom>
              <a:blipFill>
                <a:blip r:embed="rId2"/>
                <a:stretch>
                  <a:fillRect l="-342" t="-818" b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87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6E1B-E57C-4CEB-A44C-207AB356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Socially Fair k-Clustering</a:t>
            </a:r>
          </a:p>
        </p:txBody>
      </p:sp>
    </p:spTree>
    <p:extLst>
      <p:ext uri="{BB962C8B-B14F-4D97-AF65-F5344CB8AC3E}">
        <p14:creationId xmlns:p14="http://schemas.microsoft.com/office/powerpoint/2010/main" val="28021884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C296A-DDD5-4C6B-91CA-9E666EA7B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671110-0821-4618-BF03-46AAA6B1BA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In many clustering or facility location applications the quantity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b="0" dirty="0"/>
                  <a:t> (referred to as </a:t>
                </a:r>
                <a:r>
                  <a:rPr lang="en-US" sz="2400" dirty="0"/>
                  <a:t>“assignment distance”</a:t>
                </a:r>
                <a:r>
                  <a:rPr lang="en-US" sz="2400" b="0" dirty="0"/>
                  <a:t>) is what really matters.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dirty="0"/>
                  <a:t> Clustering: It measures how representative </a:t>
                </a:r>
                <a14:m>
                  <m:oMath xmlns:m="http://schemas.openxmlformats.org/officeDocument/2006/math">
                    <m:r>
                      <a:rPr lang="el-GR" sz="2000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l-G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/>
                  <a:t> is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dirty="0"/>
                  <a:t> Facility Location: It represents the distance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needs to travel in order to reach its service provider </a:t>
                </a:r>
                <a14:m>
                  <m:oMath xmlns:m="http://schemas.openxmlformats.org/officeDocument/2006/math">
                    <m:r>
                      <a:rPr lang="el-GR" sz="20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l-G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smaller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is the more satisfied the point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544068" lvl="1" indent="-342900">
                  <a:buFont typeface="+mj-lt"/>
                  <a:buAutoNum type="arabicParenR"/>
                </a:pPr>
                <a:r>
                  <a:rPr lang="en-US" sz="2000" dirty="0"/>
                  <a:t>Recall the previously mentioned recommendation system application.</a:t>
                </a:r>
              </a:p>
              <a:p>
                <a:pPr marL="544068" lvl="1" indent="-342900">
                  <a:buFont typeface="+mj-lt"/>
                  <a:buAutoNum type="arabicParenR"/>
                </a:pPr>
                <a:r>
                  <a:rPr lang="en-US" sz="2000" dirty="0"/>
                  <a:t>Recall the previously mentioned vaccination sites allocation application.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 Conclusion: If 𝒞 consists of 𝛾 demographic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r>
                  <a:rPr lang="en-US" sz="2400" dirty="0"/>
                  <a:t>, then we should be fair in terms of the assignment distances provided to the points of different groups. </a:t>
                </a:r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671110-0821-4618-BF03-46AAA6B1BA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96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5029-2368-41DF-9830-7763B720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Biased 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2A2924-6244-4373-AEDF-E2253040F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733" y="2438326"/>
            <a:ext cx="6877050" cy="3257550"/>
          </a:xfrm>
        </p:spPr>
      </p:pic>
    </p:spTree>
    <p:extLst>
      <p:ext uri="{BB962C8B-B14F-4D97-AF65-F5344CB8AC3E}">
        <p14:creationId xmlns:p14="http://schemas.microsoft.com/office/powerpoint/2010/main" val="19222713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95223-CE2A-4AE1-A96E-C8A8AC6A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B61398-FA4D-474B-99FD-7BBFFA3B8B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The problem was introduced independently by </a:t>
                </a:r>
                <a:r>
                  <a:rPr lang="en-US" sz="1800" b="0" i="0" u="none" strike="noStrike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Ghadiri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et al (“Socially Fair 𝑘-Means Clustering”) and Abbasi et al. (“Fair Clustering via Equitable Group Representations”) at </a:t>
                </a:r>
                <a:r>
                  <a:rPr lang="en-US" sz="1800" b="0" i="0" u="none" strike="noStrike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FAccT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2021.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Both papers demonstrated an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-approximation algorithm.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dirty="0" err="1"/>
                  <a:t>Makarychev</a:t>
                </a:r>
                <a:r>
                  <a:rPr lang="en-US" dirty="0"/>
                  <a:t> and </a:t>
                </a:r>
                <a:r>
                  <a:rPr lang="en-US" dirty="0" err="1"/>
                  <a:t>Vakilian</a:t>
                </a:r>
                <a:r>
                  <a:rPr lang="en-US" dirty="0"/>
                  <a:t> (“Approximation Algorithms for Socially Fair Clustering” – COLT 2021) gave an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𝑙𝑜𝑔𝑙𝑜𝑔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-approximation algorithm. They also showed that this is the best possible approximation ratio for the problem.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Goyal and Jaiswal (“Tight FPT Approximation for Socially Fair Clustering” – </a:t>
                </a:r>
                <a:r>
                  <a:rPr lang="en-US" dirty="0" err="1"/>
                  <a:t>Arxiv</a:t>
                </a:r>
                <a:r>
                  <a:rPr lang="en-US" dirty="0"/>
                  <a:t> 2021) give a tight (3+</a:t>
                </a:r>
                <a:r>
                  <a:rPr lang="el-GR" dirty="0"/>
                  <a:t>ε</a:t>
                </a:r>
                <a:r>
                  <a:rPr lang="en-US" dirty="0"/>
                  <a:t>)</a:t>
                </a:r>
                <a:r>
                  <a:rPr lang="el-GR" dirty="0"/>
                  <a:t>-</a:t>
                </a:r>
                <a:r>
                  <a:rPr lang="en-US" dirty="0"/>
                  <a:t>approximation algorithm for the problem, that runs in FPT time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B61398-FA4D-474B-99FD-7BBFFA3B8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364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52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434A57-7572-4F76-B0FA-FE399072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Balance [</a:t>
            </a:r>
            <a:r>
              <a:rPr lang="en-US" dirty="0">
                <a:hlinkClick r:id="rId2"/>
              </a:rPr>
              <a:t>CKLV 18</a:t>
            </a:r>
            <a:r>
              <a:rPr lang="en-US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1E33FB8-76C5-468F-B9A5-66F9DD732B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8839605" cy="40233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Lemma: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𝑏𝑎𝑙𝑎𝑛𝑐𝑒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for minimum integral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. Then we can find a clustering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balance at least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minimum cluster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.</a:t>
                </a:r>
                <a:endParaRPr lang="en-US" b="1" dirty="0"/>
              </a:p>
              <a:p>
                <a:pPr lvl="1"/>
                <a:r>
                  <a:rPr lang="en-US" i="1" dirty="0"/>
                  <a:t>7 red, 10 blue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𝑏𝑎𝑙𝑎𝑛𝑐𝑒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≥3/5</m:t>
                    </m:r>
                  </m:oMath>
                </a14:m>
                <a:endParaRPr lang="en-US" i="1" dirty="0"/>
              </a:p>
              <a:p>
                <a:r>
                  <a:rPr lang="en-US" b="1" dirty="0"/>
                  <a:t>Method:</a:t>
                </a:r>
                <a:r>
                  <a:rPr lang="en-US" dirty="0"/>
                  <a:t> Using the previous lemma, create a </a:t>
                </a:r>
                <a:r>
                  <a:rPr lang="en-US" i="1" dirty="0" err="1"/>
                  <a:t>fairlet</a:t>
                </a:r>
                <a:r>
                  <a:rPr lang="en-US" i="1" dirty="0"/>
                  <a:t> decomposition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which is a fair clustering with small (but possibly too many) clusters. Run a vanilla clustering algorithm on the </a:t>
                </a:r>
                <a:r>
                  <a:rPr lang="en-US" dirty="0" err="1"/>
                  <a:t>fairlets</a:t>
                </a:r>
                <a:r>
                  <a:rPr lang="en-US" dirty="0"/>
                  <a:t> centers as points duplicated to equal the size of the </a:t>
                </a:r>
                <a:r>
                  <a:rPr lang="en-US" i="1" dirty="0" err="1"/>
                  <a:t>fairlet</a:t>
                </a:r>
                <a:r>
                  <a:rPr lang="en-US" dirty="0"/>
                  <a:t>, call this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 The clustering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Structural result:</a:t>
                </a:r>
                <a:r>
                  <a:rPr lang="en-US" dirty="0"/>
                  <a:t> for </a:t>
                </a:r>
                <a:r>
                  <a:rPr lang="en-US" i="1" dirty="0"/>
                  <a:t>k</a:t>
                </a:r>
                <a:r>
                  <a:rPr lang="en-US" dirty="0"/>
                  <a:t>-median and </a:t>
                </a:r>
                <a:r>
                  <a:rPr lang="en-US" i="1" dirty="0"/>
                  <a:t>k</a:t>
                </a:r>
                <a:r>
                  <a:rPr lang="en-US" dirty="0"/>
                  <a:t>-center, let the objective value be </a:t>
                </a:r>
                <a:r>
                  <a:rPr lang="el-GR" dirty="0"/>
                  <a:t>ψ</a:t>
                </a:r>
                <a:r>
                  <a:rPr lang="en-US" dirty="0"/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ψ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dirty="0"/>
                      <m:t>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+</m:t>
                    </m:r>
                    <m:r>
                      <m:rPr>
                        <m:nor/>
                      </m:rPr>
                      <a:rPr lang="el-GR" dirty="0"/>
                      <m:t>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1E33FB8-76C5-468F-B9A5-66F9DD732B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8839605" cy="4023360"/>
              </a:xfrm>
              <a:blipFill>
                <a:blip r:embed="rId3"/>
                <a:stretch>
                  <a:fillRect l="-621" t="-1970" r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99713A18-7CBB-4435-890C-F187F7B209D5}"/>
              </a:ext>
            </a:extLst>
          </p:cNvPr>
          <p:cNvSpPr/>
          <p:nvPr/>
        </p:nvSpPr>
        <p:spPr>
          <a:xfrm>
            <a:off x="3932032" y="2523565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8B101C0-23D3-4F2A-B8F8-E7AF8B1009D1}"/>
              </a:ext>
            </a:extLst>
          </p:cNvPr>
          <p:cNvSpPr/>
          <p:nvPr/>
        </p:nvSpPr>
        <p:spPr>
          <a:xfrm>
            <a:off x="5879054" y="2454084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7E705E4-3B2C-4AB1-9066-B7E10E493B16}"/>
              </a:ext>
            </a:extLst>
          </p:cNvPr>
          <p:cNvSpPr/>
          <p:nvPr/>
        </p:nvSpPr>
        <p:spPr>
          <a:xfrm>
            <a:off x="5646083" y="2645383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118E832-B665-4E82-AAF0-6D65198935DA}"/>
              </a:ext>
            </a:extLst>
          </p:cNvPr>
          <p:cNvSpPr/>
          <p:nvPr/>
        </p:nvSpPr>
        <p:spPr>
          <a:xfrm>
            <a:off x="5416363" y="2748235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0E60DE-80DF-4001-819C-9067D510366F}"/>
              </a:ext>
            </a:extLst>
          </p:cNvPr>
          <p:cNvSpPr/>
          <p:nvPr/>
        </p:nvSpPr>
        <p:spPr>
          <a:xfrm>
            <a:off x="6197301" y="2539248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A0309BE-36A6-4A12-9111-281B0183FA38}"/>
              </a:ext>
            </a:extLst>
          </p:cNvPr>
          <p:cNvSpPr/>
          <p:nvPr/>
        </p:nvSpPr>
        <p:spPr>
          <a:xfrm>
            <a:off x="7631541" y="2638423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349FC8B-8131-450A-AABC-C3DF653D3074}"/>
              </a:ext>
            </a:extLst>
          </p:cNvPr>
          <p:cNvSpPr/>
          <p:nvPr/>
        </p:nvSpPr>
        <p:spPr>
          <a:xfrm>
            <a:off x="7287744" y="2827477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00A7914-3927-45EE-A9CA-0F0970790A90}"/>
              </a:ext>
            </a:extLst>
          </p:cNvPr>
          <p:cNvSpPr/>
          <p:nvPr/>
        </p:nvSpPr>
        <p:spPr>
          <a:xfrm>
            <a:off x="7283262" y="2607045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ABEA4CD-F718-4F96-96A3-B8B0BDCF22B1}"/>
              </a:ext>
            </a:extLst>
          </p:cNvPr>
          <p:cNvSpPr/>
          <p:nvPr/>
        </p:nvSpPr>
        <p:spPr>
          <a:xfrm>
            <a:off x="8803838" y="2397057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5D764C-9078-48FA-BD9B-32D600C9E158}"/>
              </a:ext>
            </a:extLst>
          </p:cNvPr>
          <p:cNvSpPr/>
          <p:nvPr/>
        </p:nvSpPr>
        <p:spPr>
          <a:xfrm>
            <a:off x="5777304" y="2825465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39734C2-89F6-45AB-94AA-20E5034A5E82}"/>
              </a:ext>
            </a:extLst>
          </p:cNvPr>
          <p:cNvSpPr/>
          <p:nvPr/>
        </p:nvSpPr>
        <p:spPr>
          <a:xfrm>
            <a:off x="9093397" y="2553941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85DD295-2F8F-4B8D-B43B-580ED0A0CEB5}"/>
              </a:ext>
            </a:extLst>
          </p:cNvPr>
          <p:cNvSpPr/>
          <p:nvPr/>
        </p:nvSpPr>
        <p:spPr>
          <a:xfrm>
            <a:off x="5136888" y="2684927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1F6CCB-E3AB-4AA8-A79E-0450DAD6B855}"/>
              </a:ext>
            </a:extLst>
          </p:cNvPr>
          <p:cNvSpPr/>
          <p:nvPr/>
        </p:nvSpPr>
        <p:spPr>
          <a:xfrm>
            <a:off x="7533151" y="2831711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D9867C7-522F-49CF-A027-2B4E79F4286B}"/>
              </a:ext>
            </a:extLst>
          </p:cNvPr>
          <p:cNvSpPr/>
          <p:nvPr/>
        </p:nvSpPr>
        <p:spPr>
          <a:xfrm>
            <a:off x="4037703" y="2735028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DABBF46-544C-46C3-96D8-C90AC29D7034}"/>
              </a:ext>
            </a:extLst>
          </p:cNvPr>
          <p:cNvSpPr/>
          <p:nvPr/>
        </p:nvSpPr>
        <p:spPr>
          <a:xfrm>
            <a:off x="6063838" y="2743184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5DEBCF7-DC2F-4156-AF90-1DECED7B0A9D}"/>
              </a:ext>
            </a:extLst>
          </p:cNvPr>
          <p:cNvSpPr/>
          <p:nvPr/>
        </p:nvSpPr>
        <p:spPr>
          <a:xfrm>
            <a:off x="5497718" y="2501946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A79D357-95B5-42C0-8522-84EE04979D2E}"/>
              </a:ext>
            </a:extLst>
          </p:cNvPr>
          <p:cNvSpPr/>
          <p:nvPr/>
        </p:nvSpPr>
        <p:spPr>
          <a:xfrm>
            <a:off x="5053285" y="2382881"/>
            <a:ext cx="1437610" cy="6415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D7976DA-9B03-4119-8EC3-6878BF4B2B28}"/>
              </a:ext>
            </a:extLst>
          </p:cNvPr>
          <p:cNvSpPr/>
          <p:nvPr/>
        </p:nvSpPr>
        <p:spPr>
          <a:xfrm rot="3770258">
            <a:off x="3758480" y="2490437"/>
            <a:ext cx="626400" cy="4128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C26845B-32F0-415A-A483-73B34D5FB7C5}"/>
              </a:ext>
            </a:extLst>
          </p:cNvPr>
          <p:cNvSpPr/>
          <p:nvPr/>
        </p:nvSpPr>
        <p:spPr>
          <a:xfrm rot="5400000">
            <a:off x="7113140" y="2355586"/>
            <a:ext cx="799441" cy="728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0E6DD84-A945-45A9-B721-46463B8DB7FF}"/>
              </a:ext>
            </a:extLst>
          </p:cNvPr>
          <p:cNvSpPr/>
          <p:nvPr/>
        </p:nvSpPr>
        <p:spPr>
          <a:xfrm rot="1790880">
            <a:off x="8692587" y="2403354"/>
            <a:ext cx="737107" cy="324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D7E5036-0F5D-46B3-A501-7531F11D1109}"/>
              </a:ext>
            </a:extLst>
          </p:cNvPr>
          <p:cNvSpPr/>
          <p:nvPr/>
        </p:nvSpPr>
        <p:spPr>
          <a:xfrm>
            <a:off x="1550559" y="4363554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E839577-C0E9-48E7-81A3-DE83A31AE562}"/>
              </a:ext>
            </a:extLst>
          </p:cNvPr>
          <p:cNvSpPr/>
          <p:nvPr/>
        </p:nvSpPr>
        <p:spPr>
          <a:xfrm>
            <a:off x="2717806" y="4175008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A5F9B97-772F-4ACD-9457-F1C202C3FEB9}"/>
              </a:ext>
            </a:extLst>
          </p:cNvPr>
          <p:cNvSpPr/>
          <p:nvPr/>
        </p:nvSpPr>
        <p:spPr>
          <a:xfrm>
            <a:off x="2484835" y="4366307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1040E1B-12FF-4847-BD6A-32BE45B05B50}"/>
              </a:ext>
            </a:extLst>
          </p:cNvPr>
          <p:cNvSpPr/>
          <p:nvPr/>
        </p:nvSpPr>
        <p:spPr>
          <a:xfrm>
            <a:off x="2255115" y="4469159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DA79C92-48B1-4094-B28A-FFE9B2315F85}"/>
              </a:ext>
            </a:extLst>
          </p:cNvPr>
          <p:cNvSpPr/>
          <p:nvPr/>
        </p:nvSpPr>
        <p:spPr>
          <a:xfrm>
            <a:off x="3036053" y="4260172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C0089CB-E040-4CB9-85D7-E4DF34932A52}"/>
              </a:ext>
            </a:extLst>
          </p:cNvPr>
          <p:cNvSpPr/>
          <p:nvPr/>
        </p:nvSpPr>
        <p:spPr>
          <a:xfrm>
            <a:off x="3868567" y="4358721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CEE7F1E-4DBD-4342-BE29-9D41D17CC9E1}"/>
              </a:ext>
            </a:extLst>
          </p:cNvPr>
          <p:cNvSpPr/>
          <p:nvPr/>
        </p:nvSpPr>
        <p:spPr>
          <a:xfrm>
            <a:off x="3524770" y="4547775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F11BC4B-C2C8-4C6C-89B2-013034A0DE36}"/>
              </a:ext>
            </a:extLst>
          </p:cNvPr>
          <p:cNvSpPr/>
          <p:nvPr/>
        </p:nvSpPr>
        <p:spPr>
          <a:xfrm>
            <a:off x="3520288" y="4327343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569CEE6-DD96-4C6A-8A16-161B78BAC04B}"/>
              </a:ext>
            </a:extLst>
          </p:cNvPr>
          <p:cNvSpPr/>
          <p:nvPr/>
        </p:nvSpPr>
        <p:spPr>
          <a:xfrm>
            <a:off x="4209244" y="4365845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F0771A4-30F1-4F4A-A62F-40A42D4D17B1}"/>
              </a:ext>
            </a:extLst>
          </p:cNvPr>
          <p:cNvSpPr/>
          <p:nvPr/>
        </p:nvSpPr>
        <p:spPr>
          <a:xfrm>
            <a:off x="2616056" y="4546389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51AA2D0-3793-4BA9-A438-772982CFBA79}"/>
              </a:ext>
            </a:extLst>
          </p:cNvPr>
          <p:cNvSpPr/>
          <p:nvPr/>
        </p:nvSpPr>
        <p:spPr>
          <a:xfrm>
            <a:off x="4498803" y="4522729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877D9D7-5D77-479C-91CA-21E041245397}"/>
              </a:ext>
            </a:extLst>
          </p:cNvPr>
          <p:cNvSpPr/>
          <p:nvPr/>
        </p:nvSpPr>
        <p:spPr>
          <a:xfrm>
            <a:off x="1975640" y="4405851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59038E0-6C0D-476E-93A7-FDF40B784806}"/>
              </a:ext>
            </a:extLst>
          </p:cNvPr>
          <p:cNvSpPr/>
          <p:nvPr/>
        </p:nvSpPr>
        <p:spPr>
          <a:xfrm>
            <a:off x="3770177" y="4552009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EA54832-62C4-4C56-9422-6D26DC458A68}"/>
              </a:ext>
            </a:extLst>
          </p:cNvPr>
          <p:cNvSpPr/>
          <p:nvPr/>
        </p:nvSpPr>
        <p:spPr>
          <a:xfrm>
            <a:off x="1656230" y="4575017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D04862D-81F6-49AC-9768-BF4F9FF6C7A4}"/>
              </a:ext>
            </a:extLst>
          </p:cNvPr>
          <p:cNvSpPr/>
          <p:nvPr/>
        </p:nvSpPr>
        <p:spPr>
          <a:xfrm>
            <a:off x="3675713" y="4131962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254142C-CCBF-4096-B734-4123B5E3C214}"/>
              </a:ext>
            </a:extLst>
          </p:cNvPr>
          <p:cNvSpPr/>
          <p:nvPr/>
        </p:nvSpPr>
        <p:spPr>
          <a:xfrm>
            <a:off x="2902590" y="4464108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7C29821-2020-4226-9E66-CED7DF7FEDF2}"/>
              </a:ext>
            </a:extLst>
          </p:cNvPr>
          <p:cNvSpPr/>
          <p:nvPr/>
        </p:nvSpPr>
        <p:spPr>
          <a:xfrm>
            <a:off x="2336470" y="4222870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FF0F610-72DD-46EA-9792-1F57E2BC27E3}"/>
              </a:ext>
            </a:extLst>
          </p:cNvPr>
          <p:cNvSpPr/>
          <p:nvPr/>
        </p:nvSpPr>
        <p:spPr>
          <a:xfrm>
            <a:off x="1892037" y="4103805"/>
            <a:ext cx="1437610" cy="6415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25B6BCD-58FE-463C-9E41-2B3C44F39A5D}"/>
              </a:ext>
            </a:extLst>
          </p:cNvPr>
          <p:cNvSpPr/>
          <p:nvPr/>
        </p:nvSpPr>
        <p:spPr>
          <a:xfrm rot="3770258">
            <a:off x="1377007" y="4330426"/>
            <a:ext cx="626400" cy="4128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6EDEB86-7B22-40C7-BB65-6925087A7D31}"/>
              </a:ext>
            </a:extLst>
          </p:cNvPr>
          <p:cNvSpPr/>
          <p:nvPr/>
        </p:nvSpPr>
        <p:spPr>
          <a:xfrm rot="5400000">
            <a:off x="3350166" y="4075884"/>
            <a:ext cx="799441" cy="728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7A431C7-8081-4F50-9BDD-F17CE340ADF6}"/>
              </a:ext>
            </a:extLst>
          </p:cNvPr>
          <p:cNvSpPr/>
          <p:nvPr/>
        </p:nvSpPr>
        <p:spPr>
          <a:xfrm rot="1790880">
            <a:off x="4097993" y="4372142"/>
            <a:ext cx="737107" cy="324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913E5E0E-25F4-4112-9830-B46366E6DC11}"/>
              </a:ext>
            </a:extLst>
          </p:cNvPr>
          <p:cNvSpPr/>
          <p:nvPr/>
        </p:nvSpPr>
        <p:spPr>
          <a:xfrm>
            <a:off x="5254438" y="4302290"/>
            <a:ext cx="1251137" cy="1618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66C58FD-F352-4973-8BC0-4AA2D45356C8}"/>
              </a:ext>
            </a:extLst>
          </p:cNvPr>
          <p:cNvSpPr/>
          <p:nvPr/>
        </p:nvSpPr>
        <p:spPr>
          <a:xfrm>
            <a:off x="6831061" y="4302290"/>
            <a:ext cx="170329" cy="1703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2149914-3AD9-4DAD-94C5-D3888F76FB15}"/>
              </a:ext>
            </a:extLst>
          </p:cNvPr>
          <p:cNvSpPr/>
          <p:nvPr/>
        </p:nvSpPr>
        <p:spPr>
          <a:xfrm>
            <a:off x="7722424" y="4176440"/>
            <a:ext cx="170329" cy="1703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6C7E648-8836-416B-9561-82BD426A7B4C}"/>
              </a:ext>
            </a:extLst>
          </p:cNvPr>
          <p:cNvSpPr/>
          <p:nvPr/>
        </p:nvSpPr>
        <p:spPr>
          <a:xfrm>
            <a:off x="8918127" y="4170976"/>
            <a:ext cx="170329" cy="1703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2F7B35A-9105-41CE-9F48-BF885763D532}"/>
              </a:ext>
            </a:extLst>
          </p:cNvPr>
          <p:cNvSpPr/>
          <p:nvPr/>
        </p:nvSpPr>
        <p:spPr>
          <a:xfrm>
            <a:off x="9581153" y="4327343"/>
            <a:ext cx="170329" cy="1703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87FF644-3A10-482F-8853-1F21E8F25BC2}"/>
                  </a:ext>
                </a:extLst>
              </p:cNvPr>
              <p:cNvSpPr txBox="1"/>
              <p:nvPr/>
            </p:nvSpPr>
            <p:spPr>
              <a:xfrm>
                <a:off x="1026707" y="4630198"/>
                <a:ext cx="2816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87FF644-3A10-482F-8853-1F21E8F25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707" y="4630198"/>
                <a:ext cx="281647" cy="369332"/>
              </a:xfrm>
              <a:prstGeom prst="rect">
                <a:avLst/>
              </a:prstGeom>
              <a:blipFill>
                <a:blip r:embed="rId4"/>
                <a:stretch>
                  <a:fillRect r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3D8112D-60E9-4A6D-A7CA-D65456F0F029}"/>
                  </a:ext>
                </a:extLst>
              </p:cNvPr>
              <p:cNvSpPr txBox="1"/>
              <p:nvPr/>
            </p:nvSpPr>
            <p:spPr>
              <a:xfrm>
                <a:off x="6653247" y="3960045"/>
                <a:ext cx="4722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3D8112D-60E9-4A6D-A7CA-D65456F0F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47" y="3960045"/>
                <a:ext cx="472288" cy="369332"/>
              </a:xfrm>
              <a:prstGeom prst="rect">
                <a:avLst/>
              </a:prstGeom>
              <a:blipFill>
                <a:blip r:embed="rId5"/>
                <a:stretch>
                  <a:fillRect r="-8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26ACB4C-305A-4A37-BB70-83BF0862D1B0}"/>
                  </a:ext>
                </a:extLst>
              </p:cNvPr>
              <p:cNvSpPr txBox="1"/>
              <p:nvPr/>
            </p:nvSpPr>
            <p:spPr>
              <a:xfrm>
                <a:off x="7614071" y="4273589"/>
                <a:ext cx="4722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26ACB4C-305A-4A37-BB70-83BF0862D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071" y="4273589"/>
                <a:ext cx="472288" cy="369332"/>
              </a:xfrm>
              <a:prstGeom prst="rect">
                <a:avLst/>
              </a:prstGeom>
              <a:blipFill>
                <a:blip r:embed="rId6"/>
                <a:stretch>
                  <a:fillRect r="-8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A77C0F7-B215-4DCE-8120-4F050CFC109F}"/>
                  </a:ext>
                </a:extLst>
              </p:cNvPr>
              <p:cNvSpPr txBox="1"/>
              <p:nvPr/>
            </p:nvSpPr>
            <p:spPr>
              <a:xfrm>
                <a:off x="8757355" y="3837696"/>
                <a:ext cx="4722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A77C0F7-B215-4DCE-8120-4F050CFC1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355" y="3837696"/>
                <a:ext cx="472288" cy="369332"/>
              </a:xfrm>
              <a:prstGeom prst="rect">
                <a:avLst/>
              </a:prstGeom>
              <a:blipFill>
                <a:blip r:embed="rId7"/>
                <a:stretch>
                  <a:fillRect r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24F995F-E150-43D1-8E58-81A668C69A47}"/>
                  </a:ext>
                </a:extLst>
              </p:cNvPr>
              <p:cNvSpPr txBox="1"/>
              <p:nvPr/>
            </p:nvSpPr>
            <p:spPr>
              <a:xfrm>
                <a:off x="9442767" y="4452642"/>
                <a:ext cx="4722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24F995F-E150-43D1-8E58-81A668C69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2767" y="4452642"/>
                <a:ext cx="472288" cy="369332"/>
              </a:xfrm>
              <a:prstGeom prst="rect">
                <a:avLst/>
              </a:prstGeom>
              <a:blipFill>
                <a:blip r:embed="rId8"/>
                <a:stretch>
                  <a:fillRect r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6CCEEF1-D9F7-413B-81A4-02FEED22D61B}"/>
                  </a:ext>
                </a:extLst>
              </p:cNvPr>
              <p:cNvSpPr txBox="1"/>
              <p:nvPr/>
            </p:nvSpPr>
            <p:spPr>
              <a:xfrm>
                <a:off x="6467186" y="4630198"/>
                <a:ext cx="4722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6CCEEF1-D9F7-413B-81A4-02FEED22D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186" y="4630198"/>
                <a:ext cx="47228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Oval 117">
            <a:extLst>
              <a:ext uri="{FF2B5EF4-FFF2-40B4-BE49-F238E27FC236}">
                <a16:creationId xmlns:a16="http://schemas.microsoft.com/office/drawing/2014/main" id="{AFAC08A2-EF09-4172-A009-FEAEA558EEBB}"/>
              </a:ext>
            </a:extLst>
          </p:cNvPr>
          <p:cNvSpPr/>
          <p:nvPr/>
        </p:nvSpPr>
        <p:spPr>
          <a:xfrm>
            <a:off x="7460811" y="2421541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92ACA55-5AD8-4985-9099-7C95B58E7AE9}"/>
              </a:ext>
            </a:extLst>
          </p:cNvPr>
          <p:cNvSpPr/>
          <p:nvPr/>
        </p:nvSpPr>
        <p:spPr>
          <a:xfrm>
            <a:off x="6643960" y="3837697"/>
            <a:ext cx="1496975" cy="9842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0346024-D251-48EB-BFA6-D3525C923546}"/>
              </a:ext>
            </a:extLst>
          </p:cNvPr>
          <p:cNvSpPr/>
          <p:nvPr/>
        </p:nvSpPr>
        <p:spPr>
          <a:xfrm rot="820826">
            <a:off x="8609514" y="3914423"/>
            <a:ext cx="1407210" cy="9498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0EB9E7AB-74E9-49D5-BA17-5967F2679318}"/>
              </a:ext>
            </a:extLst>
          </p:cNvPr>
          <p:cNvSpPr/>
          <p:nvPr/>
        </p:nvSpPr>
        <p:spPr>
          <a:xfrm>
            <a:off x="5081860" y="5429250"/>
            <a:ext cx="825769" cy="31272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E05E1CA-1333-40F2-BD8E-7123B552EC69}"/>
              </a:ext>
            </a:extLst>
          </p:cNvPr>
          <p:cNvSpPr/>
          <p:nvPr/>
        </p:nvSpPr>
        <p:spPr>
          <a:xfrm>
            <a:off x="830559" y="4022362"/>
            <a:ext cx="4175697" cy="97716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A41B4DC5-A22D-4DF6-8F02-D84877AEB1DE}"/>
              </a:ext>
            </a:extLst>
          </p:cNvPr>
          <p:cNvSpPr/>
          <p:nvPr/>
        </p:nvSpPr>
        <p:spPr>
          <a:xfrm>
            <a:off x="6153035" y="5450882"/>
            <a:ext cx="825769" cy="312725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AD98EDD-B077-4D8C-A9F3-4DDB356E8627}"/>
              </a:ext>
            </a:extLst>
          </p:cNvPr>
          <p:cNvSpPr/>
          <p:nvPr/>
        </p:nvSpPr>
        <p:spPr>
          <a:xfrm>
            <a:off x="6549378" y="3828890"/>
            <a:ext cx="3588538" cy="117063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1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4" grpId="0"/>
      <p:bldP spid="87" grpId="0"/>
      <p:bldP spid="88" grpId="0"/>
      <p:bldP spid="89" grpId="0"/>
      <p:bldP spid="90" grpId="0"/>
      <p:bldP spid="113" grpId="0"/>
      <p:bldP spid="118" grpId="0" animBg="1"/>
      <p:bldP spid="119" grpId="0" animBg="1"/>
      <p:bldP spid="120" grpId="0" animBg="1"/>
      <p:bldP spid="121" grpId="0" animBg="1"/>
      <p:bldP spid="83" grpId="0" animBg="1"/>
      <p:bldP spid="85" grpId="0" animBg="1"/>
      <p:bldP spid="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434A57-7572-4F76-B0FA-FE399072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Results for Balance [</a:t>
            </a:r>
            <a:r>
              <a:rPr lang="en-US" dirty="0">
                <a:hlinkClick r:id="rId2"/>
              </a:rPr>
              <a:t>CKLV 18</a:t>
            </a:r>
            <a:r>
              <a:rPr lang="en-US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1E33FB8-76C5-468F-B9A5-66F9DD732B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marL="201168" lvl="1" indent="0">
                  <a:buNone/>
                </a:pPr>
                <a:r>
                  <a:rPr lang="en-US" dirty="0"/>
                  <a:t>Hardness: it is NP-hard to optimally find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-balanced </a:t>
                </a:r>
                <a:r>
                  <a:rPr lang="en-US" i="1" dirty="0"/>
                  <a:t>k</a:t>
                </a:r>
                <a:r>
                  <a:rPr lang="en-US" dirty="0"/>
                  <a:t>-median clustering.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1E33FB8-76C5-468F-B9A5-66F9DD732B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6F1C0692-D7F0-4DE3-B059-48658A7349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4825627"/>
                  </p:ext>
                </p:extLst>
              </p:nvPr>
            </p:nvGraphicFramePr>
            <p:xfrm>
              <a:off x="1278255" y="2188634"/>
              <a:ext cx="7989570" cy="24522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1855">
                      <a:extLst>
                        <a:ext uri="{9D8B030D-6E8A-4147-A177-3AD203B41FA5}">
                          <a16:colId xmlns:a16="http://schemas.microsoft.com/office/drawing/2014/main" val="2435629956"/>
                        </a:ext>
                      </a:extLst>
                    </a:gridCol>
                    <a:gridCol w="1446622">
                      <a:extLst>
                        <a:ext uri="{9D8B030D-6E8A-4147-A177-3AD203B41FA5}">
                          <a16:colId xmlns:a16="http://schemas.microsoft.com/office/drawing/2014/main" val="3735087155"/>
                        </a:ext>
                      </a:extLst>
                    </a:gridCol>
                    <a:gridCol w="2038009">
                      <a:extLst>
                        <a:ext uri="{9D8B030D-6E8A-4147-A177-3AD203B41FA5}">
                          <a16:colId xmlns:a16="http://schemas.microsoft.com/office/drawing/2014/main" val="581227453"/>
                        </a:ext>
                      </a:extLst>
                    </a:gridCol>
                    <a:gridCol w="1256634">
                      <a:extLst>
                        <a:ext uri="{9D8B030D-6E8A-4147-A177-3AD203B41FA5}">
                          <a16:colId xmlns:a16="http://schemas.microsoft.com/office/drawing/2014/main" val="343685457"/>
                        </a:ext>
                      </a:extLst>
                    </a:gridCol>
                    <a:gridCol w="2076450">
                      <a:extLst>
                        <a:ext uri="{9D8B030D-6E8A-4147-A177-3AD203B41FA5}">
                          <a16:colId xmlns:a16="http://schemas.microsoft.com/office/drawing/2014/main" val="8821065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Balanced problem </a:t>
                          </a:r>
                        </a:p>
                        <a:p>
                          <a:r>
                            <a:rPr lang="en-US" dirty="0"/>
                            <a:t>solved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Balance achieved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Approximation factor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Subroutine </a:t>
                          </a:r>
                        </a:p>
                        <a:p>
                          <a:r>
                            <a:rPr lang="en-US" dirty="0"/>
                            <a:t>used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Soubroutine</a:t>
                          </a:r>
                          <a:r>
                            <a:rPr lang="en-US" dirty="0"/>
                            <a:t> approximation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1769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1-center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1-center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46823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k</a:t>
                          </a:r>
                          <a:r>
                            <a:rPr lang="en-US" i="0" dirty="0"/>
                            <a:t>-center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1" dirty="0"/>
                            <a:t>k</a:t>
                          </a:r>
                          <a:r>
                            <a:rPr lang="en-US" i="0" dirty="0"/>
                            <a:t>-center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32611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k</a:t>
                          </a:r>
                          <a:r>
                            <a:rPr lang="en-US" i="0" dirty="0"/>
                            <a:t>-median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1" dirty="0"/>
                            <a:t>k-median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47816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k</a:t>
                          </a:r>
                          <a:r>
                            <a:rPr lang="en-US" i="0" dirty="0"/>
                            <a:t>-median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1" dirty="0"/>
                            <a:t>k-median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9274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6F1C0692-D7F0-4DE3-B059-48658A7349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4825627"/>
                  </p:ext>
                </p:extLst>
              </p:nvPr>
            </p:nvGraphicFramePr>
            <p:xfrm>
              <a:off x="1278255" y="2188634"/>
              <a:ext cx="7989570" cy="24522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1855">
                      <a:extLst>
                        <a:ext uri="{9D8B030D-6E8A-4147-A177-3AD203B41FA5}">
                          <a16:colId xmlns:a16="http://schemas.microsoft.com/office/drawing/2014/main" val="2435629956"/>
                        </a:ext>
                      </a:extLst>
                    </a:gridCol>
                    <a:gridCol w="1446622">
                      <a:extLst>
                        <a:ext uri="{9D8B030D-6E8A-4147-A177-3AD203B41FA5}">
                          <a16:colId xmlns:a16="http://schemas.microsoft.com/office/drawing/2014/main" val="3735087155"/>
                        </a:ext>
                      </a:extLst>
                    </a:gridCol>
                    <a:gridCol w="2038009">
                      <a:extLst>
                        <a:ext uri="{9D8B030D-6E8A-4147-A177-3AD203B41FA5}">
                          <a16:colId xmlns:a16="http://schemas.microsoft.com/office/drawing/2014/main" val="581227453"/>
                        </a:ext>
                      </a:extLst>
                    </a:gridCol>
                    <a:gridCol w="1256634">
                      <a:extLst>
                        <a:ext uri="{9D8B030D-6E8A-4147-A177-3AD203B41FA5}">
                          <a16:colId xmlns:a16="http://schemas.microsoft.com/office/drawing/2014/main" val="343685457"/>
                        </a:ext>
                      </a:extLst>
                    </a:gridCol>
                    <a:gridCol w="2076450">
                      <a:extLst>
                        <a:ext uri="{9D8B030D-6E8A-4147-A177-3AD203B41FA5}">
                          <a16:colId xmlns:a16="http://schemas.microsoft.com/office/drawing/2014/main" val="882106593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Balanced problem </a:t>
                          </a:r>
                        </a:p>
                        <a:p>
                          <a:r>
                            <a:rPr lang="en-US" dirty="0"/>
                            <a:t>solved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Balance achieved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Approximation factor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Subroutine </a:t>
                          </a:r>
                        </a:p>
                        <a:p>
                          <a:r>
                            <a:rPr lang="en-US" dirty="0"/>
                            <a:t>used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Soubroutine</a:t>
                          </a:r>
                          <a:r>
                            <a:rPr lang="en-US" dirty="0"/>
                            <a:t> approximation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1769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1-center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1-center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46823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k</a:t>
                          </a:r>
                          <a:r>
                            <a:rPr lang="en-US" i="0" dirty="0"/>
                            <a:t>-center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092" t="-354098" r="-372269" b="-2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1" dirty="0"/>
                            <a:t>k</a:t>
                          </a:r>
                          <a:r>
                            <a:rPr lang="en-US" i="0" dirty="0"/>
                            <a:t>-center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3261142"/>
                      </a:ext>
                    </a:extLst>
                  </a:tr>
                  <a:tr h="398082"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k</a:t>
                          </a:r>
                          <a:r>
                            <a:rPr lang="en-US" i="0" dirty="0"/>
                            <a:t>-median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8657" t="-419697" r="-164478" b="-1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1" dirty="0"/>
                            <a:t>k-median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5044" t="-419697" r="-1173" b="-1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4781691"/>
                      </a:ext>
                    </a:extLst>
                  </a:tr>
                  <a:tr h="398082"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k</a:t>
                          </a:r>
                          <a:r>
                            <a:rPr lang="en-US" i="0" dirty="0"/>
                            <a:t>-median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092" t="-527692" r="-372269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8657" t="-527692" r="-164478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1" dirty="0"/>
                            <a:t>k-median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5044" t="-527692" r="-1173" b="-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92749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180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7E6E-5431-4A30-8A0A-F42520EB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 and Privacy [</a:t>
            </a:r>
            <a:r>
              <a:rPr lang="en-US" dirty="0">
                <a:hlinkClick r:id="rId3"/>
              </a:rPr>
              <a:t>RS 18</a:t>
            </a:r>
            <a:r>
              <a:rPr lang="en-US" dirty="0"/>
              <a:t>]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60CF313B-9B51-4161-807A-22ED2956E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6091424" cy="4023360"/>
          </a:xfrm>
        </p:spPr>
        <p:txBody>
          <a:bodyPr>
            <a:normAutofit/>
          </a:bodyPr>
          <a:lstStyle/>
          <a:p>
            <a:r>
              <a:rPr lang="en-US" b="1" dirty="0"/>
              <a:t>General fairness results</a:t>
            </a:r>
          </a:p>
          <a:p>
            <a:pPr lvl="1"/>
            <a:r>
              <a:rPr lang="en-US" dirty="0"/>
              <a:t>Finds a 12-approximate </a:t>
            </a:r>
            <a:r>
              <a:rPr lang="en-US" dirty="0" err="1"/>
              <a:t>fairlet</a:t>
            </a:r>
            <a:r>
              <a:rPr lang="en-US" dirty="0"/>
              <a:t> decomposition on </a:t>
            </a:r>
            <a:r>
              <a:rPr lang="en-US" i="1" dirty="0"/>
              <a:t>any </a:t>
            </a:r>
            <a:r>
              <a:rPr lang="en-US" dirty="0"/>
              <a:t>number of colors</a:t>
            </a:r>
          </a:p>
          <a:p>
            <a:pPr lvl="1"/>
            <a:r>
              <a:rPr lang="en-US" dirty="0"/>
              <a:t> Implies:</a:t>
            </a:r>
          </a:p>
          <a:p>
            <a:pPr lvl="2"/>
            <a:r>
              <a:rPr lang="en-US" dirty="0"/>
              <a:t>14-approximation for </a:t>
            </a:r>
            <a:r>
              <a:rPr lang="en-US" i="1" dirty="0"/>
              <a:t>k</a:t>
            </a:r>
            <a:r>
              <a:rPr lang="en-US" dirty="0"/>
              <a:t>-center</a:t>
            </a:r>
          </a:p>
          <a:p>
            <a:pPr lvl="2"/>
            <a:r>
              <a:rPr lang="en-US" dirty="0"/>
              <a:t>15-approximationfor </a:t>
            </a:r>
            <a:r>
              <a:rPr lang="en-US" i="1" dirty="0"/>
              <a:t>k</a:t>
            </a:r>
            <a:r>
              <a:rPr lang="en-US" dirty="0"/>
              <a:t>-supplier</a:t>
            </a:r>
          </a:p>
          <a:p>
            <a:r>
              <a:rPr lang="en-US" b="1" dirty="0"/>
              <a:t>Fair and private clustering</a:t>
            </a:r>
            <a:endParaRPr lang="en-US" dirty="0"/>
          </a:p>
          <a:p>
            <a:pPr lvl="1"/>
            <a:r>
              <a:rPr lang="en-US" dirty="0"/>
              <a:t>Privacy: lower bounds on the size of clusters</a:t>
            </a:r>
          </a:p>
          <a:p>
            <a:pPr lvl="1"/>
            <a:r>
              <a:rPr lang="en-US" dirty="0"/>
              <a:t>Results:</a:t>
            </a:r>
          </a:p>
          <a:p>
            <a:pPr lvl="2"/>
            <a:r>
              <a:rPr lang="en-US" dirty="0"/>
              <a:t>40-approximate private and fair </a:t>
            </a:r>
            <a:r>
              <a:rPr lang="en-US" i="1" dirty="0"/>
              <a:t>k</a:t>
            </a:r>
            <a:r>
              <a:rPr lang="en-US" dirty="0"/>
              <a:t>-center</a:t>
            </a:r>
          </a:p>
          <a:p>
            <a:pPr lvl="2"/>
            <a:r>
              <a:rPr lang="en-US" dirty="0"/>
              <a:t>41-approximate private and fair </a:t>
            </a:r>
            <a:r>
              <a:rPr lang="en-US" i="1" dirty="0"/>
              <a:t>k</a:t>
            </a:r>
            <a:r>
              <a:rPr lang="en-US" dirty="0"/>
              <a:t>-supplier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F4D3DB-4008-4A50-97C6-E9DE7797178C}"/>
              </a:ext>
            </a:extLst>
          </p:cNvPr>
          <p:cNvSpPr/>
          <p:nvPr/>
        </p:nvSpPr>
        <p:spPr>
          <a:xfrm>
            <a:off x="8523632" y="1985866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3BBC15-01F4-4080-BFE2-A2A6F1A9B65C}"/>
              </a:ext>
            </a:extLst>
          </p:cNvPr>
          <p:cNvSpPr/>
          <p:nvPr/>
        </p:nvSpPr>
        <p:spPr>
          <a:xfrm>
            <a:off x="8323115" y="3172299"/>
            <a:ext cx="170329" cy="170329"/>
          </a:xfrm>
          <a:prstGeom prst="ellipse">
            <a:avLst/>
          </a:prstGeom>
          <a:pattFill prst="wdDnDiag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19EDE1-5C80-4F2D-A9CC-E182DB2C6B17}"/>
              </a:ext>
            </a:extLst>
          </p:cNvPr>
          <p:cNvSpPr/>
          <p:nvPr/>
        </p:nvSpPr>
        <p:spPr>
          <a:xfrm>
            <a:off x="7930442" y="3248259"/>
            <a:ext cx="170329" cy="170329"/>
          </a:xfrm>
          <a:prstGeom prst="ellipse">
            <a:avLst/>
          </a:prstGeom>
          <a:pattFill prst="wdDnDiag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1423CC-5FF5-4584-A167-6221FF1FBB0C}"/>
              </a:ext>
            </a:extLst>
          </p:cNvPr>
          <p:cNvSpPr/>
          <p:nvPr/>
        </p:nvSpPr>
        <p:spPr>
          <a:xfrm>
            <a:off x="8711380" y="3039272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1E01FF0-742E-4B2C-ABFF-44178F51DC73}"/>
              </a:ext>
            </a:extLst>
          </p:cNvPr>
          <p:cNvSpPr/>
          <p:nvPr/>
        </p:nvSpPr>
        <p:spPr>
          <a:xfrm>
            <a:off x="9500484" y="3243207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B74949F-62C0-4E47-BF8B-0182C4DBB3A8}"/>
              </a:ext>
            </a:extLst>
          </p:cNvPr>
          <p:cNvSpPr/>
          <p:nvPr/>
        </p:nvSpPr>
        <p:spPr>
          <a:xfrm>
            <a:off x="9397464" y="3007894"/>
            <a:ext cx="170329" cy="170329"/>
          </a:xfrm>
          <a:prstGeom prst="ellipse">
            <a:avLst/>
          </a:prstGeom>
          <a:pattFill prst="wdDnDiag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BFE86C1-C0A5-4F18-B4EF-C17829A90753}"/>
              </a:ext>
            </a:extLst>
          </p:cNvPr>
          <p:cNvSpPr/>
          <p:nvPr/>
        </p:nvSpPr>
        <p:spPr>
          <a:xfrm>
            <a:off x="8225343" y="2290278"/>
            <a:ext cx="170329" cy="170329"/>
          </a:xfrm>
          <a:prstGeom prst="ellipse">
            <a:avLst/>
          </a:prstGeom>
          <a:pattFill prst="wdDnDiag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38B66F-1331-475D-A0AD-00553F9FC365}"/>
              </a:ext>
            </a:extLst>
          </p:cNvPr>
          <p:cNvSpPr/>
          <p:nvPr/>
        </p:nvSpPr>
        <p:spPr>
          <a:xfrm>
            <a:off x="7650967" y="3184951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E143BFB-AC13-4BA3-8634-62627E97C939}"/>
              </a:ext>
            </a:extLst>
          </p:cNvPr>
          <p:cNvSpPr/>
          <p:nvPr/>
        </p:nvSpPr>
        <p:spPr>
          <a:xfrm>
            <a:off x="8601139" y="2300827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A4ACC05-B51D-4CEB-8847-1585F67D02C1}"/>
              </a:ext>
            </a:extLst>
          </p:cNvPr>
          <p:cNvSpPr/>
          <p:nvPr/>
        </p:nvSpPr>
        <p:spPr>
          <a:xfrm>
            <a:off x="9552889" y="2812513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DBDD517-A47E-4427-ABDE-0C1923C7A585}"/>
              </a:ext>
            </a:extLst>
          </p:cNvPr>
          <p:cNvSpPr/>
          <p:nvPr/>
        </p:nvSpPr>
        <p:spPr>
          <a:xfrm>
            <a:off x="8577917" y="3243208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89A1D9A-2E70-47B2-B7A6-E1448F6FE1BF}"/>
              </a:ext>
            </a:extLst>
          </p:cNvPr>
          <p:cNvSpPr/>
          <p:nvPr/>
        </p:nvSpPr>
        <p:spPr>
          <a:xfrm>
            <a:off x="8011797" y="3001970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6EB9D-B80D-4B0F-86B4-6B0FE8D28F8C}"/>
              </a:ext>
            </a:extLst>
          </p:cNvPr>
          <p:cNvSpPr/>
          <p:nvPr/>
        </p:nvSpPr>
        <p:spPr>
          <a:xfrm>
            <a:off x="7567364" y="2882905"/>
            <a:ext cx="1437610" cy="6415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612DB3B-12C8-438E-8BB7-6D3251C14C5D}"/>
              </a:ext>
            </a:extLst>
          </p:cNvPr>
          <p:cNvSpPr/>
          <p:nvPr/>
        </p:nvSpPr>
        <p:spPr>
          <a:xfrm rot="5400000">
            <a:off x="9196716" y="2830236"/>
            <a:ext cx="799441" cy="5810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C9F1387-7183-49DA-ADB6-09BE2DD5E2F3}"/>
              </a:ext>
            </a:extLst>
          </p:cNvPr>
          <p:cNvSpPr/>
          <p:nvPr/>
        </p:nvSpPr>
        <p:spPr>
          <a:xfrm rot="8540674">
            <a:off x="8122292" y="1966238"/>
            <a:ext cx="799441" cy="6316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5">
            <a:extLst>
              <a:ext uri="{FF2B5EF4-FFF2-40B4-BE49-F238E27FC236}">
                <a16:creationId xmlns:a16="http://schemas.microsoft.com/office/drawing/2014/main" id="{B090A384-E14B-4830-A35D-A22F1CE067AE}"/>
              </a:ext>
            </a:extLst>
          </p:cNvPr>
          <p:cNvSpPr txBox="1">
            <a:spLocks/>
          </p:cNvSpPr>
          <p:nvPr/>
        </p:nvSpPr>
        <p:spPr>
          <a:xfrm>
            <a:off x="5937571" y="3721820"/>
            <a:ext cx="5499277" cy="175887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Strongly private clustering</a:t>
            </a:r>
          </a:p>
          <a:p>
            <a:pPr lvl="1"/>
            <a:r>
              <a:rPr lang="en-US" dirty="0"/>
              <a:t>Strong privacy: lower bounds on number of points of a color per cluster</a:t>
            </a:r>
          </a:p>
          <a:p>
            <a:pPr lvl="1"/>
            <a:r>
              <a:rPr lang="en-US" dirty="0"/>
              <a:t>Results</a:t>
            </a:r>
          </a:p>
          <a:p>
            <a:pPr lvl="2"/>
            <a:r>
              <a:rPr lang="en-US" dirty="0"/>
              <a:t>4-approximate strongly private </a:t>
            </a:r>
            <a:r>
              <a:rPr lang="en-US" i="1" dirty="0"/>
              <a:t>k</a:t>
            </a:r>
            <a:r>
              <a:rPr lang="en-US" dirty="0"/>
              <a:t>-center</a:t>
            </a:r>
          </a:p>
          <a:p>
            <a:pPr lvl="2"/>
            <a:r>
              <a:rPr lang="en-US" dirty="0"/>
              <a:t>5-approximate strongly private </a:t>
            </a:r>
            <a:r>
              <a:rPr lang="en-US" i="1" dirty="0"/>
              <a:t>k</a:t>
            </a:r>
            <a:r>
              <a:rPr lang="en-US" dirty="0"/>
              <a:t>-supplier</a:t>
            </a:r>
          </a:p>
        </p:txBody>
      </p:sp>
    </p:spTree>
    <p:extLst>
      <p:ext uri="{BB962C8B-B14F-4D97-AF65-F5344CB8AC3E}">
        <p14:creationId xmlns:p14="http://schemas.microsoft.com/office/powerpoint/2010/main" val="167459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5A99-EA10-4211-A3DC-B4117BB23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Fairness and Essential Fairness [</a:t>
            </a:r>
            <a:r>
              <a:rPr lang="en-US" sz="4400" dirty="0">
                <a:hlinkClick r:id="rId2"/>
              </a:rPr>
              <a:t>BGKKRSS 19</a:t>
            </a:r>
            <a:r>
              <a:rPr lang="en-US" sz="4400" dirty="0"/>
              <a:t>]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8A1C4CB4-6B7B-4100-AAF8-59F5D7BDFF6B}"/>
              </a:ext>
            </a:extLst>
          </p:cNvPr>
          <p:cNvSpPr txBox="1">
            <a:spLocks/>
          </p:cNvSpPr>
          <p:nvPr/>
        </p:nvSpPr>
        <p:spPr>
          <a:xfrm>
            <a:off x="1097281" y="1845734"/>
            <a:ext cx="558061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General fairness results</a:t>
            </a:r>
          </a:p>
          <a:p>
            <a:pPr lvl="1"/>
            <a:r>
              <a:rPr lang="en-US" dirty="0"/>
              <a:t>5-approximate fair </a:t>
            </a:r>
            <a:r>
              <a:rPr lang="en-US" i="1" dirty="0"/>
              <a:t>k</a:t>
            </a:r>
            <a:r>
              <a:rPr lang="en-US" dirty="0"/>
              <a:t>-center</a:t>
            </a:r>
          </a:p>
          <a:p>
            <a:pPr lvl="1"/>
            <a:r>
              <a:rPr lang="en-US" dirty="0"/>
              <a:t>7-approximate fair </a:t>
            </a:r>
            <a:r>
              <a:rPr lang="en-US" i="1" dirty="0"/>
              <a:t>k</a:t>
            </a:r>
            <a:r>
              <a:rPr lang="en-US" dirty="0"/>
              <a:t>-supplier</a:t>
            </a:r>
          </a:p>
          <a:p>
            <a:r>
              <a:rPr lang="en-US" b="1" dirty="0"/>
              <a:t>Essentially fair results</a:t>
            </a:r>
            <a:endParaRPr lang="en-US" dirty="0"/>
          </a:p>
          <a:p>
            <a:pPr lvl="1"/>
            <a:r>
              <a:rPr lang="en-US" dirty="0" err="1"/>
              <a:t>Clusterings</a:t>
            </a:r>
            <a:r>
              <a:rPr lang="en-US" dirty="0"/>
              <a:t> with only </a:t>
            </a:r>
            <a:r>
              <a:rPr lang="en-US" i="1" dirty="0"/>
              <a:t>additive</a:t>
            </a:r>
            <a:r>
              <a:rPr lang="en-US" dirty="0"/>
              <a:t> fairness violations:</a:t>
            </a:r>
          </a:p>
          <a:p>
            <a:pPr lvl="2"/>
            <a:r>
              <a:rPr lang="en-US" dirty="0"/>
              <a:t>E.g., you can have one extra red point in a cluster</a:t>
            </a:r>
          </a:p>
          <a:p>
            <a:pPr lvl="1"/>
            <a:r>
              <a:rPr lang="en-US" dirty="0"/>
              <a:t>Results:</a:t>
            </a:r>
          </a:p>
          <a:p>
            <a:pPr lvl="2"/>
            <a:r>
              <a:rPr lang="en-US" dirty="0"/>
              <a:t>3-approximate essentially fair </a:t>
            </a:r>
            <a:r>
              <a:rPr lang="en-US" i="1" dirty="0"/>
              <a:t>k</a:t>
            </a:r>
            <a:r>
              <a:rPr lang="en-US" dirty="0"/>
              <a:t>-center</a:t>
            </a:r>
          </a:p>
          <a:p>
            <a:pPr lvl="2"/>
            <a:r>
              <a:rPr lang="en-US" dirty="0"/>
              <a:t>5-approximate essentially fair </a:t>
            </a:r>
            <a:r>
              <a:rPr lang="en-US" i="1" dirty="0"/>
              <a:t>k</a:t>
            </a:r>
            <a:r>
              <a:rPr lang="en-US" dirty="0"/>
              <a:t>-supplier</a:t>
            </a:r>
          </a:p>
          <a:p>
            <a:pPr lvl="2"/>
            <a:r>
              <a:rPr lang="en-US" dirty="0"/>
              <a:t>3.488-approximate essentially fair facility location</a:t>
            </a:r>
          </a:p>
          <a:p>
            <a:pPr lvl="2"/>
            <a:r>
              <a:rPr lang="en-US" dirty="0"/>
              <a:t>4.675-approximate essentially fair </a:t>
            </a:r>
            <a:r>
              <a:rPr lang="en-US" i="1" dirty="0"/>
              <a:t>k</a:t>
            </a:r>
            <a:r>
              <a:rPr lang="en-US" dirty="0"/>
              <a:t>-median</a:t>
            </a:r>
          </a:p>
          <a:p>
            <a:pPr lvl="2"/>
            <a:r>
              <a:rPr lang="en-US" dirty="0"/>
              <a:t>62.856-approximate essentially fair </a:t>
            </a:r>
            <a:r>
              <a:rPr lang="en-US" i="1" dirty="0"/>
              <a:t>k</a:t>
            </a:r>
            <a:r>
              <a:rPr lang="en-US" dirty="0"/>
              <a:t>-means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B023FD-34E7-43B3-A6EC-E6FF34724F5A}"/>
              </a:ext>
            </a:extLst>
          </p:cNvPr>
          <p:cNvSpPr/>
          <p:nvPr/>
        </p:nvSpPr>
        <p:spPr>
          <a:xfrm>
            <a:off x="7878774" y="2556729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537FFF-049C-4F56-8D90-79C7FD9D989A}"/>
              </a:ext>
            </a:extLst>
          </p:cNvPr>
          <p:cNvSpPr/>
          <p:nvPr/>
        </p:nvSpPr>
        <p:spPr>
          <a:xfrm>
            <a:off x="7645803" y="2748028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437496-2C18-417E-8CC7-8AC94ACC9324}"/>
              </a:ext>
            </a:extLst>
          </p:cNvPr>
          <p:cNvSpPr/>
          <p:nvPr/>
        </p:nvSpPr>
        <p:spPr>
          <a:xfrm>
            <a:off x="7416083" y="2850880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7E46E0-B78B-4064-945C-122792F5373C}"/>
              </a:ext>
            </a:extLst>
          </p:cNvPr>
          <p:cNvSpPr/>
          <p:nvPr/>
        </p:nvSpPr>
        <p:spPr>
          <a:xfrm>
            <a:off x="8197021" y="2641893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70C8B71-BE4F-4429-AC18-09B9B67098A4}"/>
              </a:ext>
            </a:extLst>
          </p:cNvPr>
          <p:cNvSpPr/>
          <p:nvPr/>
        </p:nvSpPr>
        <p:spPr>
          <a:xfrm>
            <a:off x="6371905" y="2702407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04452D-13E1-464B-9029-4F92359DD07D}"/>
              </a:ext>
            </a:extLst>
          </p:cNvPr>
          <p:cNvSpPr/>
          <p:nvPr/>
        </p:nvSpPr>
        <p:spPr>
          <a:xfrm>
            <a:off x="6371905" y="2956738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625BD1-FF0D-4FD2-A896-88E9C149F318}"/>
              </a:ext>
            </a:extLst>
          </p:cNvPr>
          <p:cNvSpPr/>
          <p:nvPr/>
        </p:nvSpPr>
        <p:spPr>
          <a:xfrm>
            <a:off x="7748673" y="2930993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F6AD54-3880-4CD5-9890-BF5FD4377E2F}"/>
              </a:ext>
            </a:extLst>
          </p:cNvPr>
          <p:cNvSpPr/>
          <p:nvPr/>
        </p:nvSpPr>
        <p:spPr>
          <a:xfrm>
            <a:off x="6813082" y="2702407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FC15506-633D-4BA6-BE3B-C61B9AFB9102}"/>
              </a:ext>
            </a:extLst>
          </p:cNvPr>
          <p:cNvSpPr/>
          <p:nvPr/>
        </p:nvSpPr>
        <p:spPr>
          <a:xfrm>
            <a:off x="6555175" y="2945405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244D735-B1A2-4F47-98D1-2403110F2218}"/>
              </a:ext>
            </a:extLst>
          </p:cNvPr>
          <p:cNvSpPr/>
          <p:nvPr/>
        </p:nvSpPr>
        <p:spPr>
          <a:xfrm>
            <a:off x="8063558" y="2845829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0D81D6A-7852-4801-999A-15F3BC7BDC3A}"/>
              </a:ext>
            </a:extLst>
          </p:cNvPr>
          <p:cNvSpPr/>
          <p:nvPr/>
        </p:nvSpPr>
        <p:spPr>
          <a:xfrm>
            <a:off x="7302956" y="2653730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74D4F0-3742-4DF5-9E24-4E76ACC371C0}"/>
              </a:ext>
            </a:extLst>
          </p:cNvPr>
          <p:cNvSpPr/>
          <p:nvPr/>
        </p:nvSpPr>
        <p:spPr>
          <a:xfrm>
            <a:off x="6772070" y="2485526"/>
            <a:ext cx="1718545" cy="6415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3DEB9C1-7708-4BE6-B2F6-749DE7F690CE}"/>
              </a:ext>
            </a:extLst>
          </p:cNvPr>
          <p:cNvSpPr/>
          <p:nvPr/>
        </p:nvSpPr>
        <p:spPr>
          <a:xfrm rot="5400000">
            <a:off x="6194338" y="2671149"/>
            <a:ext cx="641541" cy="5139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8DC94B4-DBD3-4061-8EB1-D8C6B27BAB78}"/>
              </a:ext>
            </a:extLst>
          </p:cNvPr>
          <p:cNvSpPr/>
          <p:nvPr/>
        </p:nvSpPr>
        <p:spPr>
          <a:xfrm>
            <a:off x="7864325" y="2739720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2EAA8CC-94ED-458A-B0C7-4A0DE3DB4C77}"/>
              </a:ext>
            </a:extLst>
          </p:cNvPr>
          <p:cNvSpPr/>
          <p:nvPr/>
        </p:nvSpPr>
        <p:spPr>
          <a:xfrm>
            <a:off x="10678988" y="2501417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03CAF83-6A41-4946-B9DA-7007CEC8ACB8}"/>
              </a:ext>
            </a:extLst>
          </p:cNvPr>
          <p:cNvSpPr/>
          <p:nvPr/>
        </p:nvSpPr>
        <p:spPr>
          <a:xfrm>
            <a:off x="10446017" y="2692716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36C6329-C59C-488E-8B0D-4C50CD7320E8}"/>
              </a:ext>
            </a:extLst>
          </p:cNvPr>
          <p:cNvSpPr/>
          <p:nvPr/>
        </p:nvSpPr>
        <p:spPr>
          <a:xfrm>
            <a:off x="10216297" y="2795568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C76F6E9-81FF-4EBD-B0F7-DA834A92BA1F}"/>
              </a:ext>
            </a:extLst>
          </p:cNvPr>
          <p:cNvSpPr/>
          <p:nvPr/>
        </p:nvSpPr>
        <p:spPr>
          <a:xfrm>
            <a:off x="10997235" y="2586581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BBF2B32-B167-46F9-BAF2-0CE19736451B}"/>
              </a:ext>
            </a:extLst>
          </p:cNvPr>
          <p:cNvSpPr/>
          <p:nvPr/>
        </p:nvSpPr>
        <p:spPr>
          <a:xfrm>
            <a:off x="9172119" y="2647095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798E741-5D07-4CB9-BB62-A5411C4FD5EA}"/>
              </a:ext>
            </a:extLst>
          </p:cNvPr>
          <p:cNvSpPr/>
          <p:nvPr/>
        </p:nvSpPr>
        <p:spPr>
          <a:xfrm>
            <a:off x="9172119" y="2901426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32B9693-BBAF-431C-BBD4-56FBDAF4C55F}"/>
              </a:ext>
            </a:extLst>
          </p:cNvPr>
          <p:cNvSpPr/>
          <p:nvPr/>
        </p:nvSpPr>
        <p:spPr>
          <a:xfrm>
            <a:off x="10548887" y="2875681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8AC40ED-A711-46E8-A31C-07147DE4282C}"/>
              </a:ext>
            </a:extLst>
          </p:cNvPr>
          <p:cNvSpPr/>
          <p:nvPr/>
        </p:nvSpPr>
        <p:spPr>
          <a:xfrm>
            <a:off x="9613296" y="2647095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2E6769F-A8C5-4DC7-8F8B-A34A3ACB5441}"/>
              </a:ext>
            </a:extLst>
          </p:cNvPr>
          <p:cNvSpPr/>
          <p:nvPr/>
        </p:nvSpPr>
        <p:spPr>
          <a:xfrm>
            <a:off x="9355389" y="2890093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345111C-1D8C-480C-881E-85AAB3AD50CD}"/>
              </a:ext>
            </a:extLst>
          </p:cNvPr>
          <p:cNvSpPr/>
          <p:nvPr/>
        </p:nvSpPr>
        <p:spPr>
          <a:xfrm>
            <a:off x="10863772" y="2790517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A2BA86D-52BA-4B16-8869-535128B4B0DC}"/>
              </a:ext>
            </a:extLst>
          </p:cNvPr>
          <p:cNvSpPr/>
          <p:nvPr/>
        </p:nvSpPr>
        <p:spPr>
          <a:xfrm>
            <a:off x="10103170" y="2598418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6E70007-7404-4C22-A654-C2CC27CE6B01}"/>
              </a:ext>
            </a:extLst>
          </p:cNvPr>
          <p:cNvSpPr/>
          <p:nvPr/>
        </p:nvSpPr>
        <p:spPr>
          <a:xfrm>
            <a:off x="10034964" y="2430214"/>
            <a:ext cx="1255865" cy="6415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CB0A05B-31E4-4907-840C-1779FB39CB40}"/>
              </a:ext>
            </a:extLst>
          </p:cNvPr>
          <p:cNvSpPr/>
          <p:nvPr/>
        </p:nvSpPr>
        <p:spPr>
          <a:xfrm rot="5400000">
            <a:off x="9113010" y="2442146"/>
            <a:ext cx="696778" cy="8060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209877E-D41A-421B-8495-E0B03EF37B58}"/>
              </a:ext>
            </a:extLst>
          </p:cNvPr>
          <p:cNvSpPr/>
          <p:nvPr/>
        </p:nvSpPr>
        <p:spPr>
          <a:xfrm>
            <a:off x="10664539" y="2684408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ontent Placeholder 5">
            <a:extLst>
              <a:ext uri="{FF2B5EF4-FFF2-40B4-BE49-F238E27FC236}">
                <a16:creationId xmlns:a16="http://schemas.microsoft.com/office/drawing/2014/main" id="{159A507C-5690-4807-88A8-29B7E9C2A397}"/>
              </a:ext>
            </a:extLst>
          </p:cNvPr>
          <p:cNvSpPr txBox="1">
            <a:spLocks/>
          </p:cNvSpPr>
          <p:nvPr/>
        </p:nvSpPr>
        <p:spPr>
          <a:xfrm>
            <a:off x="6096000" y="1777385"/>
            <a:ext cx="661220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6AF667-60FC-49CD-9E90-BD3DD67687CC}"/>
              </a:ext>
            </a:extLst>
          </p:cNvPr>
          <p:cNvSpPr txBox="1"/>
          <p:nvPr/>
        </p:nvSpPr>
        <p:spPr>
          <a:xfrm>
            <a:off x="6523356" y="1953090"/>
            <a:ext cx="161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Fair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644C39-8D12-42EB-A99A-9D1C3BBB2518}"/>
              </a:ext>
            </a:extLst>
          </p:cNvPr>
          <p:cNvSpPr txBox="1"/>
          <p:nvPr/>
        </p:nvSpPr>
        <p:spPr>
          <a:xfrm>
            <a:off x="9172119" y="1912045"/>
            <a:ext cx="161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Essentially Fair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62482A-AAB9-456C-99E6-43407DB4977D}"/>
              </a:ext>
            </a:extLst>
          </p:cNvPr>
          <p:cNvSpPr txBox="1"/>
          <p:nvPr/>
        </p:nvSpPr>
        <p:spPr>
          <a:xfrm>
            <a:off x="6630279" y="3251359"/>
            <a:ext cx="4088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4 red, 8 blue: </a:t>
            </a:r>
            <a:r>
              <a:rPr lang="en-US" sz="1400" i="1" dirty="0"/>
              <a:t>r/b = 1/2</a:t>
            </a:r>
            <a:endParaRPr lang="en-US" sz="14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6BBF781-5139-4FC9-B4B1-A66E7E447378}"/>
              </a:ext>
            </a:extLst>
          </p:cNvPr>
          <p:cNvSpPr/>
          <p:nvPr/>
        </p:nvSpPr>
        <p:spPr>
          <a:xfrm>
            <a:off x="5710445" y="5257566"/>
            <a:ext cx="1689459" cy="87745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Vanilla clustering approximation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E22F915-C27E-4AF6-AFC1-A91B69EA9597}"/>
              </a:ext>
            </a:extLst>
          </p:cNvPr>
          <p:cNvSpPr/>
          <p:nvPr/>
        </p:nvSpPr>
        <p:spPr>
          <a:xfrm>
            <a:off x="5728055" y="4114186"/>
            <a:ext cx="1689459" cy="8774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Relaxed LP solution to fair clustering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DD21310-B808-46F1-BFE0-D8FD94EA2356}"/>
              </a:ext>
            </a:extLst>
          </p:cNvPr>
          <p:cNvSpPr/>
          <p:nvPr/>
        </p:nvSpPr>
        <p:spPr>
          <a:xfrm>
            <a:off x="7730967" y="4684569"/>
            <a:ext cx="1689459" cy="87745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Fractional assignment to vanilla centers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5187344-1552-4E40-A5D2-D98D42DCC44A}"/>
              </a:ext>
            </a:extLst>
          </p:cNvPr>
          <p:cNvSpPr/>
          <p:nvPr/>
        </p:nvSpPr>
        <p:spPr>
          <a:xfrm>
            <a:off x="9771616" y="4684569"/>
            <a:ext cx="1689459" cy="87745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Round the fractional assignment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E24946-8B0A-4661-BD49-097E4E68014A}"/>
              </a:ext>
            </a:extLst>
          </p:cNvPr>
          <p:cNvCxnSpPr>
            <a:stCxn id="47" idx="3"/>
            <a:endCxn id="61" idx="1"/>
          </p:cNvCxnSpPr>
          <p:nvPr/>
        </p:nvCxnSpPr>
        <p:spPr>
          <a:xfrm flipV="1">
            <a:off x="7399904" y="5123296"/>
            <a:ext cx="331063" cy="57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5C4FF76-FD14-4427-B4A3-8E1D0CDE13FA}"/>
              </a:ext>
            </a:extLst>
          </p:cNvPr>
          <p:cNvCxnSpPr>
            <a:cxnSpLocks/>
            <a:stCxn id="48" idx="3"/>
            <a:endCxn id="61" idx="1"/>
          </p:cNvCxnSpPr>
          <p:nvPr/>
        </p:nvCxnSpPr>
        <p:spPr>
          <a:xfrm>
            <a:off x="7417514" y="4552913"/>
            <a:ext cx="313453" cy="57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A566516-8C3D-436D-96FB-DAE6E6397190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9420426" y="5123296"/>
            <a:ext cx="351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Speech Bubble: Rectangle 70">
            <a:extLst>
              <a:ext uri="{FF2B5EF4-FFF2-40B4-BE49-F238E27FC236}">
                <a16:creationId xmlns:a16="http://schemas.microsoft.com/office/drawing/2014/main" id="{51B84355-2B32-4515-9C91-8B1184B6B6FE}"/>
              </a:ext>
            </a:extLst>
          </p:cNvPr>
          <p:cNvSpPr/>
          <p:nvPr/>
        </p:nvSpPr>
        <p:spPr>
          <a:xfrm>
            <a:off x="10103170" y="4114186"/>
            <a:ext cx="1187659" cy="222833"/>
          </a:xfrm>
          <a:prstGeom prst="wedgeRectCallout">
            <a:avLst>
              <a:gd name="adj1" fmla="val -26422"/>
              <a:gd name="adj2" fmla="val 17026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 flow</a:t>
            </a:r>
          </a:p>
        </p:txBody>
      </p:sp>
    </p:spTree>
    <p:extLst>
      <p:ext uri="{BB962C8B-B14F-4D97-AF65-F5344CB8AC3E}">
        <p14:creationId xmlns:p14="http://schemas.microsoft.com/office/powerpoint/2010/main" val="355604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4" grpId="0"/>
      <p:bldP spid="45" grpId="0"/>
      <p:bldP spid="46" grpId="0"/>
      <p:bldP spid="47" grpId="0" animBg="1"/>
      <p:bldP spid="48" grpId="0" animBg="1"/>
      <p:bldP spid="61" grpId="0" animBg="1"/>
      <p:bldP spid="62" grpId="0" animBg="1"/>
      <p:bldP spid="7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5A99-EA10-4211-A3DC-B4117BB23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Fair Spectral Clustering [</a:t>
            </a:r>
            <a:r>
              <a:rPr lang="en-US" sz="4400" dirty="0">
                <a:hlinkClick r:id="rId2"/>
              </a:rPr>
              <a:t>KSAM 19</a:t>
            </a:r>
            <a:r>
              <a:rPr lang="en-US" sz="4400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5">
                <a:extLst>
                  <a:ext uri="{FF2B5EF4-FFF2-40B4-BE49-F238E27FC236}">
                    <a16:creationId xmlns:a16="http://schemas.microsoft.com/office/drawing/2014/main" id="{8A1C4CB4-6B7B-4100-AAF8-59F5D7BDFF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1" y="1845733"/>
                <a:ext cx="5580610" cy="410739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Definition – Stochastic Block Model</a:t>
                </a:r>
              </a:p>
              <a:p>
                <a:pPr lvl="1"/>
                <a:r>
                  <a:rPr lang="en-US" dirty="0"/>
                  <a:t>There is a fair ground truth clustering</a:t>
                </a:r>
              </a:p>
              <a:p>
                <a:pPr lvl="1"/>
                <a:r>
                  <a:rPr lang="en-US" dirty="0"/>
                  <a:t>Generate edges of weight +1 according to color and ground truth cluster</a:t>
                </a:r>
              </a:p>
              <a:p>
                <a:pPr marL="0" indent="0">
                  <a:buNone/>
                </a:pPr>
                <a:r>
                  <a:rPr lang="en-US" b="1" dirty="0"/>
                  <a:t>Fair spectral clustering</a:t>
                </a:r>
              </a:p>
              <a:p>
                <a:pPr lvl="1"/>
                <a:r>
                  <a:rPr lang="en-US" dirty="0"/>
                  <a:t>Spectral clustering: create a clustering that minimizes the value of </a:t>
                </a:r>
                <a:r>
                  <a:rPr lang="en-US" dirty="0" err="1"/>
                  <a:t>RatioCut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𝑅𝑎𝑡𝑖𝑜𝐶𝑢𝑡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</m:t>
                                </m:r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/>
                  <a:t>, e.g., the sum of the ratios of the weights exiting a cluster to the size of the cluster</a:t>
                </a:r>
              </a:p>
              <a:p>
                <a:pPr lvl="1"/>
                <a:r>
                  <a:rPr lang="en-US" dirty="0"/>
                  <a:t>Proposes a new spectral clustering algorithm:</a:t>
                </a:r>
              </a:p>
              <a:p>
                <a:pPr lvl="2"/>
                <a:r>
                  <a:rPr lang="en-US" dirty="0"/>
                  <a:t>Bounds the error relative to the ground truth clustering</a:t>
                </a:r>
              </a:p>
              <a:p>
                <a:pPr lvl="2"/>
                <a:r>
                  <a:rPr lang="en-US" dirty="0"/>
                  <a:t>Uses </a:t>
                </a:r>
                <a:r>
                  <a:rPr lang="en-US" i="1" dirty="0"/>
                  <a:t>O(n</a:t>
                </a:r>
                <a:r>
                  <a:rPr lang="en-US" i="1" baseline="30000" dirty="0"/>
                  <a:t>3</a:t>
                </a:r>
                <a:r>
                  <a:rPr lang="en-US" i="1" dirty="0"/>
                  <a:t>) </a:t>
                </a:r>
                <a:r>
                  <a:rPr lang="en-US" dirty="0"/>
                  <a:t>time, </a:t>
                </a:r>
                <a:r>
                  <a:rPr lang="en-US" i="1" dirty="0"/>
                  <a:t>O(n</a:t>
                </a:r>
                <a:r>
                  <a:rPr lang="en-US" i="1" baseline="30000" dirty="0"/>
                  <a:t>2</a:t>
                </a:r>
                <a:r>
                  <a:rPr lang="en-US" i="1" dirty="0"/>
                  <a:t>) </a:t>
                </a:r>
                <a:r>
                  <a:rPr lang="en-US" dirty="0"/>
                  <a:t>space</a:t>
                </a:r>
              </a:p>
              <a:p>
                <a:pPr lvl="2"/>
                <a:endParaRPr lang="en-US" i="1" dirty="0"/>
              </a:p>
            </p:txBody>
          </p:sp>
        </mc:Choice>
        <mc:Fallback xmlns="">
          <p:sp>
            <p:nvSpPr>
              <p:cNvPr id="5" name="Content Placeholder 5">
                <a:extLst>
                  <a:ext uri="{FF2B5EF4-FFF2-40B4-BE49-F238E27FC236}">
                    <a16:creationId xmlns:a16="http://schemas.microsoft.com/office/drawing/2014/main" id="{8A1C4CB4-6B7B-4100-AAF8-59F5D7BDF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1" y="1845733"/>
                <a:ext cx="5580610" cy="4107391"/>
              </a:xfrm>
              <a:prstGeom prst="rect">
                <a:avLst/>
              </a:prstGeom>
              <a:blipFill>
                <a:blip r:embed="rId3"/>
                <a:stretch>
                  <a:fillRect l="-2732" t="-1632" r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56944FF7-57BA-4B23-AF41-1C55EB52AF9B}"/>
              </a:ext>
            </a:extLst>
          </p:cNvPr>
          <p:cNvSpPr/>
          <p:nvPr/>
        </p:nvSpPr>
        <p:spPr>
          <a:xfrm>
            <a:off x="9544425" y="4126900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5819177-D779-4690-AEA1-85C6A3D1A041}"/>
              </a:ext>
            </a:extLst>
          </p:cNvPr>
          <p:cNvSpPr/>
          <p:nvPr/>
        </p:nvSpPr>
        <p:spPr>
          <a:xfrm>
            <a:off x="8845549" y="4241540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D2F864-2C63-4838-9D97-39CE0378DF54}"/>
              </a:ext>
            </a:extLst>
          </p:cNvPr>
          <p:cNvSpPr/>
          <p:nvPr/>
        </p:nvSpPr>
        <p:spPr>
          <a:xfrm>
            <a:off x="9782979" y="2476429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C815362-4888-4AE3-9FF5-A749B8B6ABD7}"/>
              </a:ext>
            </a:extLst>
          </p:cNvPr>
          <p:cNvSpPr/>
          <p:nvPr/>
        </p:nvSpPr>
        <p:spPr>
          <a:xfrm>
            <a:off x="10234523" y="2754479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D05AD54-F665-416B-9435-09D529278C04}"/>
              </a:ext>
            </a:extLst>
          </p:cNvPr>
          <p:cNvSpPr/>
          <p:nvPr/>
        </p:nvSpPr>
        <p:spPr>
          <a:xfrm>
            <a:off x="8175069" y="2389637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8AC1B97-8187-4598-829F-4E786A938D8A}"/>
              </a:ext>
            </a:extLst>
          </p:cNvPr>
          <p:cNvSpPr/>
          <p:nvPr/>
        </p:nvSpPr>
        <p:spPr>
          <a:xfrm>
            <a:off x="7886677" y="2798391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661A090-AB9C-41C4-BAC1-924A6E5E7555}"/>
              </a:ext>
            </a:extLst>
          </p:cNvPr>
          <p:cNvSpPr/>
          <p:nvPr/>
        </p:nvSpPr>
        <p:spPr>
          <a:xfrm>
            <a:off x="9347216" y="3772789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88695F1-D986-4F86-9BAC-1AEEFBF56F1B}"/>
              </a:ext>
            </a:extLst>
          </p:cNvPr>
          <p:cNvSpPr/>
          <p:nvPr/>
        </p:nvSpPr>
        <p:spPr>
          <a:xfrm>
            <a:off x="10271309" y="2265497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07054D7-CD5A-47F9-9D4E-9A366E2E4CEA}"/>
              </a:ext>
            </a:extLst>
          </p:cNvPr>
          <p:cNvSpPr/>
          <p:nvPr/>
        </p:nvSpPr>
        <p:spPr>
          <a:xfrm>
            <a:off x="8532662" y="2713226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2B67543-508D-4FF9-BB9A-16E57EC23962}"/>
              </a:ext>
            </a:extLst>
          </p:cNvPr>
          <p:cNvSpPr/>
          <p:nvPr/>
        </p:nvSpPr>
        <p:spPr>
          <a:xfrm>
            <a:off x="9015878" y="3604153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969B1B6-E8D5-4F6B-98A4-AD3C4B7C1C64}"/>
              </a:ext>
            </a:extLst>
          </p:cNvPr>
          <p:cNvSpPr/>
          <p:nvPr/>
        </p:nvSpPr>
        <p:spPr>
          <a:xfrm>
            <a:off x="9311589" y="4411869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579AC4B-C3AD-4F62-92C8-3B0C5D114CFD}"/>
              </a:ext>
            </a:extLst>
          </p:cNvPr>
          <p:cNvSpPr/>
          <p:nvPr/>
        </p:nvSpPr>
        <p:spPr>
          <a:xfrm>
            <a:off x="8675220" y="3857954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F0F3D8-7AD8-4539-A56D-29087EAF533B}"/>
              </a:ext>
            </a:extLst>
          </p:cNvPr>
          <p:cNvCxnSpPr>
            <a:stCxn id="49" idx="7"/>
            <a:endCxn id="54" idx="3"/>
          </p:cNvCxnSpPr>
          <p:nvPr/>
        </p:nvCxnSpPr>
        <p:spPr>
          <a:xfrm flipV="1">
            <a:off x="8990934" y="3918174"/>
            <a:ext cx="381226" cy="348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B6D3161-F94A-444E-B16A-47B7851CBF3E}"/>
              </a:ext>
            </a:extLst>
          </p:cNvPr>
          <p:cNvCxnSpPr>
            <a:cxnSpLocks/>
            <a:stCxn id="63" idx="6"/>
            <a:endCxn id="54" idx="3"/>
          </p:cNvCxnSpPr>
          <p:nvPr/>
        </p:nvCxnSpPr>
        <p:spPr>
          <a:xfrm flipV="1">
            <a:off x="8845549" y="3918174"/>
            <a:ext cx="526611" cy="2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5F3594D-7539-4BFB-A1AE-2A36E20CADC8}"/>
              </a:ext>
            </a:extLst>
          </p:cNvPr>
          <p:cNvCxnSpPr>
            <a:cxnSpLocks/>
            <a:stCxn id="49" idx="7"/>
            <a:endCxn id="57" idx="4"/>
          </p:cNvCxnSpPr>
          <p:nvPr/>
        </p:nvCxnSpPr>
        <p:spPr>
          <a:xfrm flipV="1">
            <a:off x="8990934" y="3774482"/>
            <a:ext cx="110109" cy="492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068661-7119-424C-A574-EEB147FFDC5B}"/>
              </a:ext>
            </a:extLst>
          </p:cNvPr>
          <p:cNvCxnSpPr>
            <a:cxnSpLocks/>
            <a:stCxn id="63" idx="6"/>
            <a:endCxn id="49" idx="7"/>
          </p:cNvCxnSpPr>
          <p:nvPr/>
        </p:nvCxnSpPr>
        <p:spPr>
          <a:xfrm>
            <a:off x="8845549" y="3943119"/>
            <a:ext cx="145385" cy="323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26E8994-1726-4AAF-AFDA-9663639E69B8}"/>
              </a:ext>
            </a:extLst>
          </p:cNvPr>
          <p:cNvCxnSpPr>
            <a:cxnSpLocks/>
            <a:stCxn id="63" idx="6"/>
            <a:endCxn id="57" idx="4"/>
          </p:cNvCxnSpPr>
          <p:nvPr/>
        </p:nvCxnSpPr>
        <p:spPr>
          <a:xfrm flipV="1">
            <a:off x="8845549" y="3774482"/>
            <a:ext cx="255494" cy="16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E06C1EE-F538-4712-929D-BF0AE9FC4AC2}"/>
              </a:ext>
            </a:extLst>
          </p:cNvPr>
          <p:cNvCxnSpPr>
            <a:cxnSpLocks/>
            <a:stCxn id="54" idx="3"/>
            <a:endCxn id="57" idx="4"/>
          </p:cNvCxnSpPr>
          <p:nvPr/>
        </p:nvCxnSpPr>
        <p:spPr>
          <a:xfrm flipH="1" flipV="1">
            <a:off x="9101043" y="3774482"/>
            <a:ext cx="271117" cy="143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A728DD7-F14E-4EE7-99B2-68CBE7C81A1B}"/>
              </a:ext>
            </a:extLst>
          </p:cNvPr>
          <p:cNvCxnSpPr>
            <a:cxnSpLocks/>
            <a:stCxn id="43" idx="3"/>
            <a:endCxn id="58" idx="7"/>
          </p:cNvCxnSpPr>
          <p:nvPr/>
        </p:nvCxnSpPr>
        <p:spPr>
          <a:xfrm flipH="1">
            <a:off x="9456974" y="4272285"/>
            <a:ext cx="112395" cy="164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0D06579-00AA-4A22-9786-E95F97F3164A}"/>
              </a:ext>
            </a:extLst>
          </p:cNvPr>
          <p:cNvCxnSpPr>
            <a:cxnSpLocks/>
            <a:stCxn id="56" idx="2"/>
            <a:endCxn id="53" idx="6"/>
          </p:cNvCxnSpPr>
          <p:nvPr/>
        </p:nvCxnSpPr>
        <p:spPr>
          <a:xfrm flipH="1">
            <a:off x="8057006" y="2798391"/>
            <a:ext cx="475656" cy="85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BD6942B-9209-4502-99D2-FEE75911B850}"/>
              </a:ext>
            </a:extLst>
          </p:cNvPr>
          <p:cNvCxnSpPr>
            <a:cxnSpLocks/>
            <a:stCxn id="51" idx="1"/>
            <a:endCxn id="50" idx="5"/>
          </p:cNvCxnSpPr>
          <p:nvPr/>
        </p:nvCxnSpPr>
        <p:spPr>
          <a:xfrm flipH="1" flipV="1">
            <a:off x="9928364" y="2621814"/>
            <a:ext cx="331103" cy="157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31BE712-F405-4B55-A66F-9205E9F972AF}"/>
              </a:ext>
            </a:extLst>
          </p:cNvPr>
          <p:cNvCxnSpPr>
            <a:cxnSpLocks/>
          </p:cNvCxnSpPr>
          <p:nvPr/>
        </p:nvCxnSpPr>
        <p:spPr>
          <a:xfrm flipH="1">
            <a:off x="8086595" y="5034814"/>
            <a:ext cx="446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A39FFA0-3743-488C-80F2-E6FDC54068C5}"/>
              </a:ext>
            </a:extLst>
          </p:cNvPr>
          <p:cNvSpPr txBox="1"/>
          <p:nvPr/>
        </p:nvSpPr>
        <p:spPr>
          <a:xfrm>
            <a:off x="8493368" y="4889989"/>
            <a:ext cx="274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Same color, same cluster: prob </a:t>
            </a:r>
            <a:r>
              <a:rPr lang="en-US" sz="1200" i="1" dirty="0"/>
              <a:t>a</a:t>
            </a:r>
          </a:p>
          <a:p>
            <a:r>
              <a:rPr lang="en-US" sz="1200" dirty="0"/>
              <a:t>Same color, different cluster: prob </a:t>
            </a:r>
            <a:r>
              <a:rPr lang="en-US" sz="1200" i="1" dirty="0"/>
              <a:t>b</a:t>
            </a:r>
            <a:endParaRPr lang="en-US" sz="1200" dirty="0"/>
          </a:p>
          <a:p>
            <a:r>
              <a:rPr lang="en-US" sz="1200" dirty="0"/>
              <a:t>Same cluster, different color: prob </a:t>
            </a:r>
            <a:r>
              <a:rPr lang="en-US" sz="1200" i="1" dirty="0"/>
              <a:t>c</a:t>
            </a:r>
            <a:endParaRPr lang="en-US" sz="1200" dirty="0"/>
          </a:p>
          <a:p>
            <a:r>
              <a:rPr lang="en-US" sz="1200" dirty="0"/>
              <a:t>Different cluster, different color: prob </a:t>
            </a:r>
            <a:r>
              <a:rPr lang="en-US" sz="1200" i="1" dirty="0"/>
              <a:t>d</a:t>
            </a:r>
            <a:endParaRPr lang="en-US" sz="1200" dirty="0"/>
          </a:p>
          <a:p>
            <a:endParaRPr lang="en-US" sz="1200" dirty="0"/>
          </a:p>
          <a:p>
            <a:r>
              <a:rPr lang="en-US" sz="1200" i="1" dirty="0"/>
              <a:t>a &gt; b &gt; c &gt; d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4749463-633C-4C0D-82C3-82BE279BEA19}"/>
              </a:ext>
            </a:extLst>
          </p:cNvPr>
          <p:cNvCxnSpPr>
            <a:cxnSpLocks/>
            <a:stCxn id="43" idx="3"/>
            <a:endCxn id="54" idx="3"/>
          </p:cNvCxnSpPr>
          <p:nvPr/>
        </p:nvCxnSpPr>
        <p:spPr>
          <a:xfrm flipH="1" flipV="1">
            <a:off x="9372160" y="3918174"/>
            <a:ext cx="197209" cy="354111"/>
          </a:xfrm>
          <a:prstGeom prst="line">
            <a:avLst/>
          </a:prstGeom>
          <a:ln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175E9FE-D064-4827-BC9B-EC1846E1005C}"/>
              </a:ext>
            </a:extLst>
          </p:cNvPr>
          <p:cNvCxnSpPr>
            <a:cxnSpLocks/>
            <a:stCxn id="43" idx="3"/>
            <a:endCxn id="57" idx="4"/>
          </p:cNvCxnSpPr>
          <p:nvPr/>
        </p:nvCxnSpPr>
        <p:spPr>
          <a:xfrm flipH="1" flipV="1">
            <a:off x="9101043" y="3774482"/>
            <a:ext cx="468326" cy="497803"/>
          </a:xfrm>
          <a:prstGeom prst="line">
            <a:avLst/>
          </a:prstGeom>
          <a:ln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75181FA-538F-432C-A9F8-420ED0C44468}"/>
              </a:ext>
            </a:extLst>
          </p:cNvPr>
          <p:cNvCxnSpPr>
            <a:cxnSpLocks/>
            <a:stCxn id="43" idx="3"/>
            <a:endCxn id="63" idx="6"/>
          </p:cNvCxnSpPr>
          <p:nvPr/>
        </p:nvCxnSpPr>
        <p:spPr>
          <a:xfrm flipH="1" flipV="1">
            <a:off x="8845549" y="3943119"/>
            <a:ext cx="723820" cy="329166"/>
          </a:xfrm>
          <a:prstGeom prst="line">
            <a:avLst/>
          </a:prstGeom>
          <a:ln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C6AEC97-6492-4096-B80D-BDA480C0F0C9}"/>
              </a:ext>
            </a:extLst>
          </p:cNvPr>
          <p:cNvCxnSpPr>
            <a:cxnSpLocks/>
            <a:stCxn id="43" idx="3"/>
            <a:endCxn id="49" idx="7"/>
          </p:cNvCxnSpPr>
          <p:nvPr/>
        </p:nvCxnSpPr>
        <p:spPr>
          <a:xfrm flipH="1" flipV="1">
            <a:off x="8990934" y="4266484"/>
            <a:ext cx="578435" cy="5801"/>
          </a:xfrm>
          <a:prstGeom prst="line">
            <a:avLst/>
          </a:prstGeom>
          <a:ln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A3B9485-568F-4591-A2F0-82F1BD7A91CB}"/>
              </a:ext>
            </a:extLst>
          </p:cNvPr>
          <p:cNvCxnSpPr>
            <a:cxnSpLocks/>
            <a:stCxn id="58" idx="7"/>
            <a:endCxn id="54" idx="3"/>
          </p:cNvCxnSpPr>
          <p:nvPr/>
        </p:nvCxnSpPr>
        <p:spPr>
          <a:xfrm flipH="1" flipV="1">
            <a:off x="9372160" y="3918174"/>
            <a:ext cx="84814" cy="518639"/>
          </a:xfrm>
          <a:prstGeom prst="line">
            <a:avLst/>
          </a:prstGeom>
          <a:ln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D95F93E-BD1C-4956-BB88-B8BE9BD9136B}"/>
              </a:ext>
            </a:extLst>
          </p:cNvPr>
          <p:cNvCxnSpPr>
            <a:cxnSpLocks/>
            <a:stCxn id="58" idx="7"/>
            <a:endCxn id="57" idx="4"/>
          </p:cNvCxnSpPr>
          <p:nvPr/>
        </p:nvCxnSpPr>
        <p:spPr>
          <a:xfrm flipH="1" flipV="1">
            <a:off x="9101043" y="3774482"/>
            <a:ext cx="355931" cy="662331"/>
          </a:xfrm>
          <a:prstGeom prst="line">
            <a:avLst/>
          </a:prstGeom>
          <a:ln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8D0518A-8464-4499-A47F-AE159E26BB40}"/>
              </a:ext>
            </a:extLst>
          </p:cNvPr>
          <p:cNvCxnSpPr>
            <a:cxnSpLocks/>
            <a:stCxn id="58" idx="7"/>
            <a:endCxn id="63" idx="6"/>
          </p:cNvCxnSpPr>
          <p:nvPr/>
        </p:nvCxnSpPr>
        <p:spPr>
          <a:xfrm flipH="1" flipV="1">
            <a:off x="8845549" y="3943119"/>
            <a:ext cx="611425" cy="493694"/>
          </a:xfrm>
          <a:prstGeom prst="line">
            <a:avLst/>
          </a:prstGeom>
          <a:ln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AE13B6F-FFEC-4DFA-AEEA-2C22EBC15E8A}"/>
              </a:ext>
            </a:extLst>
          </p:cNvPr>
          <p:cNvCxnSpPr>
            <a:cxnSpLocks/>
            <a:stCxn id="58" idx="7"/>
            <a:endCxn id="49" idx="7"/>
          </p:cNvCxnSpPr>
          <p:nvPr/>
        </p:nvCxnSpPr>
        <p:spPr>
          <a:xfrm flipH="1" flipV="1">
            <a:off x="8990934" y="4266484"/>
            <a:ext cx="466040" cy="170329"/>
          </a:xfrm>
          <a:prstGeom prst="line">
            <a:avLst/>
          </a:prstGeom>
          <a:ln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B367E9A-CB72-4719-BE92-DAEA45F38908}"/>
              </a:ext>
            </a:extLst>
          </p:cNvPr>
          <p:cNvCxnSpPr>
            <a:cxnSpLocks/>
            <a:stCxn id="51" idx="1"/>
            <a:endCxn id="55" idx="3"/>
          </p:cNvCxnSpPr>
          <p:nvPr/>
        </p:nvCxnSpPr>
        <p:spPr>
          <a:xfrm flipV="1">
            <a:off x="10259467" y="2410882"/>
            <a:ext cx="36786" cy="368541"/>
          </a:xfrm>
          <a:prstGeom prst="line">
            <a:avLst/>
          </a:prstGeom>
          <a:ln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A78C7DB-5B87-404D-AF41-720405865EFD}"/>
              </a:ext>
            </a:extLst>
          </p:cNvPr>
          <p:cNvCxnSpPr>
            <a:cxnSpLocks/>
            <a:stCxn id="50" idx="5"/>
            <a:endCxn id="55" idx="3"/>
          </p:cNvCxnSpPr>
          <p:nvPr/>
        </p:nvCxnSpPr>
        <p:spPr>
          <a:xfrm flipV="1">
            <a:off x="9928364" y="2410882"/>
            <a:ext cx="367889" cy="210932"/>
          </a:xfrm>
          <a:prstGeom prst="line">
            <a:avLst/>
          </a:prstGeom>
          <a:ln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7AC3C8B-86DC-485C-A439-769A0967420B}"/>
              </a:ext>
            </a:extLst>
          </p:cNvPr>
          <p:cNvCxnSpPr>
            <a:cxnSpLocks/>
            <a:stCxn id="56" idx="2"/>
            <a:endCxn id="52" idx="4"/>
          </p:cNvCxnSpPr>
          <p:nvPr/>
        </p:nvCxnSpPr>
        <p:spPr>
          <a:xfrm flipH="1" flipV="1">
            <a:off x="8260234" y="2559966"/>
            <a:ext cx="272428" cy="238425"/>
          </a:xfrm>
          <a:prstGeom prst="line">
            <a:avLst/>
          </a:prstGeom>
          <a:ln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64117C7-989E-46A2-A66F-A66C074D24A1}"/>
              </a:ext>
            </a:extLst>
          </p:cNvPr>
          <p:cNvCxnSpPr>
            <a:cxnSpLocks/>
            <a:stCxn id="53" idx="6"/>
            <a:endCxn id="52" idx="4"/>
          </p:cNvCxnSpPr>
          <p:nvPr/>
        </p:nvCxnSpPr>
        <p:spPr>
          <a:xfrm flipV="1">
            <a:off x="8057006" y="2559966"/>
            <a:ext cx="203228" cy="323590"/>
          </a:xfrm>
          <a:prstGeom prst="line">
            <a:avLst/>
          </a:prstGeom>
          <a:ln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BBD386A-FB2E-43A7-BA47-98EDE961F10D}"/>
              </a:ext>
            </a:extLst>
          </p:cNvPr>
          <p:cNvCxnSpPr>
            <a:cxnSpLocks/>
          </p:cNvCxnSpPr>
          <p:nvPr/>
        </p:nvCxnSpPr>
        <p:spPr>
          <a:xfrm flipH="1">
            <a:off x="8086595" y="5213072"/>
            <a:ext cx="446067" cy="0"/>
          </a:xfrm>
          <a:prstGeom prst="line">
            <a:avLst/>
          </a:prstGeom>
          <a:ln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14A2868-DB3D-4EFA-923F-9DA7139E5A85}"/>
              </a:ext>
            </a:extLst>
          </p:cNvPr>
          <p:cNvCxnSpPr>
            <a:cxnSpLocks/>
            <a:stCxn id="63" idx="1"/>
            <a:endCxn id="53" idx="6"/>
          </p:cNvCxnSpPr>
          <p:nvPr/>
        </p:nvCxnSpPr>
        <p:spPr>
          <a:xfrm flipH="1" flipV="1">
            <a:off x="8057006" y="2883556"/>
            <a:ext cx="643158" cy="999342"/>
          </a:xfrm>
          <a:prstGeom prst="line">
            <a:avLst/>
          </a:prstGeom>
          <a:ln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C756CD3-3071-40F8-A87A-A4047A6CCA93}"/>
              </a:ext>
            </a:extLst>
          </p:cNvPr>
          <p:cNvCxnSpPr>
            <a:cxnSpLocks/>
            <a:stCxn id="63" idx="1"/>
            <a:endCxn id="56" idx="2"/>
          </p:cNvCxnSpPr>
          <p:nvPr/>
        </p:nvCxnSpPr>
        <p:spPr>
          <a:xfrm flipH="1" flipV="1">
            <a:off x="8532662" y="2798391"/>
            <a:ext cx="167502" cy="1084507"/>
          </a:xfrm>
          <a:prstGeom prst="line">
            <a:avLst/>
          </a:prstGeom>
          <a:ln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D5FDA53-A37D-4792-8B29-9BC3C814D38F}"/>
              </a:ext>
            </a:extLst>
          </p:cNvPr>
          <p:cNvCxnSpPr>
            <a:cxnSpLocks/>
            <a:stCxn id="57" idx="7"/>
            <a:endCxn id="50" idx="4"/>
          </p:cNvCxnSpPr>
          <p:nvPr/>
        </p:nvCxnSpPr>
        <p:spPr>
          <a:xfrm flipV="1">
            <a:off x="9161263" y="2646758"/>
            <a:ext cx="706881" cy="982339"/>
          </a:xfrm>
          <a:prstGeom prst="line">
            <a:avLst/>
          </a:prstGeom>
          <a:ln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1F89377-C833-49C5-ACCF-92D1B7DB6859}"/>
              </a:ext>
            </a:extLst>
          </p:cNvPr>
          <p:cNvCxnSpPr>
            <a:cxnSpLocks/>
            <a:stCxn id="57" idx="7"/>
            <a:endCxn id="51" idx="3"/>
          </p:cNvCxnSpPr>
          <p:nvPr/>
        </p:nvCxnSpPr>
        <p:spPr>
          <a:xfrm flipV="1">
            <a:off x="9161263" y="2899864"/>
            <a:ext cx="1098204" cy="729233"/>
          </a:xfrm>
          <a:prstGeom prst="line">
            <a:avLst/>
          </a:prstGeom>
          <a:ln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3C73556-C390-4D8E-9FF7-1701BA9597F5}"/>
              </a:ext>
            </a:extLst>
          </p:cNvPr>
          <p:cNvCxnSpPr>
            <a:cxnSpLocks/>
            <a:stCxn id="43" idx="7"/>
            <a:endCxn id="55" idx="3"/>
          </p:cNvCxnSpPr>
          <p:nvPr/>
        </p:nvCxnSpPr>
        <p:spPr>
          <a:xfrm flipV="1">
            <a:off x="9689810" y="2410882"/>
            <a:ext cx="606443" cy="1740962"/>
          </a:xfrm>
          <a:prstGeom prst="line">
            <a:avLst/>
          </a:prstGeom>
          <a:ln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0025DD1E-B40B-4048-833B-EB526C0E2FA6}"/>
              </a:ext>
            </a:extLst>
          </p:cNvPr>
          <p:cNvCxnSpPr>
            <a:cxnSpLocks/>
            <a:stCxn id="52" idx="6"/>
            <a:endCxn id="55" idx="2"/>
          </p:cNvCxnSpPr>
          <p:nvPr/>
        </p:nvCxnSpPr>
        <p:spPr>
          <a:xfrm flipV="1">
            <a:off x="8345398" y="2350662"/>
            <a:ext cx="1925911" cy="124140"/>
          </a:xfrm>
          <a:prstGeom prst="line">
            <a:avLst/>
          </a:prstGeom>
          <a:ln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E66EA817-44DC-4D82-8FD3-85527F24D09A}"/>
              </a:ext>
            </a:extLst>
          </p:cNvPr>
          <p:cNvCxnSpPr>
            <a:cxnSpLocks/>
            <a:stCxn id="56" idx="6"/>
            <a:endCxn id="50" idx="2"/>
          </p:cNvCxnSpPr>
          <p:nvPr/>
        </p:nvCxnSpPr>
        <p:spPr>
          <a:xfrm flipV="1">
            <a:off x="8702991" y="2561594"/>
            <a:ext cx="1079988" cy="236797"/>
          </a:xfrm>
          <a:prstGeom prst="line">
            <a:avLst/>
          </a:prstGeom>
          <a:ln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FD762A20-7AF1-4701-8E94-4C5386470E08}"/>
              </a:ext>
            </a:extLst>
          </p:cNvPr>
          <p:cNvCxnSpPr>
            <a:cxnSpLocks/>
          </p:cNvCxnSpPr>
          <p:nvPr/>
        </p:nvCxnSpPr>
        <p:spPr>
          <a:xfrm>
            <a:off x="8086595" y="5394325"/>
            <a:ext cx="446067" cy="0"/>
          </a:xfrm>
          <a:prstGeom prst="line">
            <a:avLst/>
          </a:prstGeom>
          <a:ln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880EA9B-DED1-4D5A-886B-DA8931978098}"/>
              </a:ext>
            </a:extLst>
          </p:cNvPr>
          <p:cNvCxnSpPr>
            <a:cxnSpLocks/>
            <a:stCxn id="43" idx="7"/>
            <a:endCxn id="51" idx="3"/>
          </p:cNvCxnSpPr>
          <p:nvPr/>
        </p:nvCxnSpPr>
        <p:spPr>
          <a:xfrm flipV="1">
            <a:off x="9689810" y="2899864"/>
            <a:ext cx="569657" cy="125198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4A9443A6-66EA-49E7-9837-737EB8D3BDCE}"/>
              </a:ext>
            </a:extLst>
          </p:cNvPr>
          <p:cNvCxnSpPr>
            <a:cxnSpLocks/>
            <a:stCxn id="43" idx="7"/>
            <a:endCxn id="50" idx="4"/>
          </p:cNvCxnSpPr>
          <p:nvPr/>
        </p:nvCxnSpPr>
        <p:spPr>
          <a:xfrm flipV="1">
            <a:off x="9689810" y="2646758"/>
            <a:ext cx="178334" cy="150508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000C2EAC-C854-4ED3-BC8E-A01BF28EF778}"/>
              </a:ext>
            </a:extLst>
          </p:cNvPr>
          <p:cNvCxnSpPr>
            <a:cxnSpLocks/>
            <a:stCxn id="50" idx="2"/>
            <a:endCxn id="52" idx="6"/>
          </p:cNvCxnSpPr>
          <p:nvPr/>
        </p:nvCxnSpPr>
        <p:spPr>
          <a:xfrm flipH="1" flipV="1">
            <a:off x="8345398" y="2474802"/>
            <a:ext cx="1437581" cy="8679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9EAB8BD-C9FB-41E3-A84D-32F330D7AE79}"/>
              </a:ext>
            </a:extLst>
          </p:cNvPr>
          <p:cNvCxnSpPr>
            <a:cxnSpLocks/>
            <a:stCxn id="51" idx="3"/>
            <a:endCxn id="52" idx="6"/>
          </p:cNvCxnSpPr>
          <p:nvPr/>
        </p:nvCxnSpPr>
        <p:spPr>
          <a:xfrm flipH="1" flipV="1">
            <a:off x="8345398" y="2474802"/>
            <a:ext cx="1914069" cy="42506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4FB4366F-125A-4399-99C6-6E4D1CD4F1B3}"/>
              </a:ext>
            </a:extLst>
          </p:cNvPr>
          <p:cNvCxnSpPr>
            <a:cxnSpLocks/>
            <a:stCxn id="63" idx="1"/>
            <a:endCxn id="52" idx="4"/>
          </p:cNvCxnSpPr>
          <p:nvPr/>
        </p:nvCxnSpPr>
        <p:spPr>
          <a:xfrm flipH="1" flipV="1">
            <a:off x="8260234" y="2559966"/>
            <a:ext cx="439930" cy="132293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E707B26C-E083-483C-B963-AB7084B83E77}"/>
              </a:ext>
            </a:extLst>
          </p:cNvPr>
          <p:cNvCxnSpPr>
            <a:cxnSpLocks/>
            <a:stCxn id="57" idx="1"/>
            <a:endCxn id="52" idx="4"/>
          </p:cNvCxnSpPr>
          <p:nvPr/>
        </p:nvCxnSpPr>
        <p:spPr>
          <a:xfrm flipH="1" flipV="1">
            <a:off x="8260234" y="2559966"/>
            <a:ext cx="780588" cy="106913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5C2E83C-738E-4503-96A5-474D3FBAB47E}"/>
              </a:ext>
            </a:extLst>
          </p:cNvPr>
          <p:cNvCxnSpPr>
            <a:cxnSpLocks/>
          </p:cNvCxnSpPr>
          <p:nvPr/>
        </p:nvCxnSpPr>
        <p:spPr>
          <a:xfrm>
            <a:off x="8086595" y="5575132"/>
            <a:ext cx="44662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909FDD16-BB6A-419A-99B0-61A6AA87F84E}"/>
              </a:ext>
            </a:extLst>
          </p:cNvPr>
          <p:cNvSpPr txBox="1"/>
          <p:nvPr/>
        </p:nvSpPr>
        <p:spPr>
          <a:xfrm>
            <a:off x="10043582" y="3499737"/>
            <a:ext cx="1239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Note: many edges omitted</a:t>
            </a:r>
          </a:p>
        </p:txBody>
      </p:sp>
    </p:spTree>
    <p:extLst>
      <p:ext uri="{BB962C8B-B14F-4D97-AF65-F5344CB8AC3E}">
        <p14:creationId xmlns:p14="http://schemas.microsoft.com/office/powerpoint/2010/main" val="72114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3" grpId="0" animBg="1"/>
      <p:bldP spid="104" grpId="0"/>
      <p:bldP spid="20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F606-55CC-41ED-9A38-7BAECDB3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-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29B91-70D2-46E2-B0AB-93DCC1958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introduced as a concept in 2018 [</a:t>
            </a:r>
            <a:r>
              <a:rPr lang="en-US" dirty="0">
                <a:hlinkClick r:id="rId2"/>
              </a:rPr>
              <a:t>CKLV 18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They also developed the “</a:t>
            </a:r>
            <a:r>
              <a:rPr lang="en-US" dirty="0" err="1"/>
              <a:t>fairlet</a:t>
            </a:r>
            <a:r>
              <a:rPr lang="en-US" dirty="0"/>
              <a:t> decomposition“ technique and came up with initial results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Many of the best approximations are from </a:t>
            </a:r>
            <a:r>
              <a:rPr lang="en-US" sz="2000" dirty="0"/>
              <a:t>[</a:t>
            </a:r>
            <a:r>
              <a:rPr lang="en-US" sz="2000" dirty="0">
                <a:hlinkClick r:id="rId3"/>
              </a:rPr>
              <a:t>BGKKRSS 19</a:t>
            </a:r>
            <a:r>
              <a:rPr lang="en-US" sz="2000" dirty="0"/>
              <a:t>], who stud</a:t>
            </a:r>
            <a:r>
              <a:rPr lang="en-US" dirty="0"/>
              <a:t>ied many clustering problems.</a:t>
            </a:r>
          </a:p>
          <a:p>
            <a:endParaRPr lang="en-US" dirty="0"/>
          </a:p>
          <a:p>
            <a:r>
              <a:rPr lang="en-US" dirty="0"/>
              <a:t>Variants explored:</a:t>
            </a:r>
          </a:p>
          <a:p>
            <a:pPr lvl="1"/>
            <a:r>
              <a:rPr lang="en-US" dirty="0"/>
              <a:t>With privacy [</a:t>
            </a:r>
            <a:r>
              <a:rPr lang="en-US" dirty="0">
                <a:hlinkClick r:id="rId4"/>
              </a:rPr>
              <a:t>RS 18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Spectral Clustering </a:t>
            </a:r>
            <a:r>
              <a:rPr lang="en-US" sz="1800" dirty="0"/>
              <a:t>[</a:t>
            </a:r>
            <a:r>
              <a:rPr lang="en-US" sz="1800" dirty="0">
                <a:hlinkClick r:id="rId5"/>
              </a:rPr>
              <a:t>KSAM 19</a:t>
            </a:r>
            <a:r>
              <a:rPr lang="en-US" sz="1800" dirty="0"/>
              <a:t>]</a:t>
            </a:r>
          </a:p>
          <a:p>
            <a:pPr lvl="1"/>
            <a:r>
              <a:rPr lang="en-US" dirty="0"/>
              <a:t>Essential fairness </a:t>
            </a:r>
            <a:r>
              <a:rPr lang="en-US" sz="1800" dirty="0"/>
              <a:t>[</a:t>
            </a:r>
            <a:r>
              <a:rPr lang="en-US" sz="1800" dirty="0">
                <a:hlinkClick r:id="rId3"/>
              </a:rPr>
              <a:t>BGKKRSS 19</a:t>
            </a:r>
            <a:r>
              <a:rPr lang="en-US" sz="1800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977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884</TotalTime>
  <Words>3311</Words>
  <Application>Microsoft Office PowerPoint</Application>
  <PresentationFormat>Widescreen</PresentationFormat>
  <Paragraphs>415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Wingdings</vt:lpstr>
      <vt:lpstr>Retrospect</vt:lpstr>
      <vt:lpstr>Demographic Fairness: Balance</vt:lpstr>
      <vt:lpstr>Inspiration</vt:lpstr>
      <vt:lpstr>Demographic Fairness - Balance</vt:lpstr>
      <vt:lpstr>Results for Balance [CKLV 18]</vt:lpstr>
      <vt:lpstr>Further Results for Balance [CKLV 18]</vt:lpstr>
      <vt:lpstr>Fairness and Privacy [RS 18]</vt:lpstr>
      <vt:lpstr>Fairness and Essential Fairness [BGKKRSS 19]</vt:lpstr>
      <vt:lpstr>Fair Spectral Clustering [KSAM 19]</vt:lpstr>
      <vt:lpstr>Summary - Balance</vt:lpstr>
      <vt:lpstr>Demographic Fairness: Bounded Representation</vt:lpstr>
      <vt:lpstr>Demographic Fairness – Bounded Representation [BGKKRSS 19]</vt:lpstr>
      <vt:lpstr>Mitigating Over-Representation [AEKM 19]</vt:lpstr>
      <vt:lpstr>Fair Correlation Clustering [AEKM 20]</vt:lpstr>
      <vt:lpstr>Fair Hierarchical Clustering [AEKKMMPVW 20]</vt:lpstr>
      <vt:lpstr>General Bounds, Overlapping Groups [BCFN 19]</vt:lpstr>
      <vt:lpstr>Probabilistic Fair Clustering [EBTD 20]</vt:lpstr>
      <vt:lpstr>Fixing a Bounded Cost [EBSD 21]</vt:lpstr>
      <vt:lpstr>Summary: Bounded Representation</vt:lpstr>
      <vt:lpstr>Demographic Fairness: Bounds on Chosen Centers</vt:lpstr>
      <vt:lpstr>Demographic Fairness – Bounds on Chosen Centers</vt:lpstr>
      <vt:lpstr>Data Summarization [KAM 19, JNN 20]</vt:lpstr>
      <vt:lpstr>Diversity-Aware k-Means [TOG 21]</vt:lpstr>
      <vt:lpstr>Demographic Fairness: Proportionality</vt:lpstr>
      <vt:lpstr>Demographic Fairness – Proportionality</vt:lpstr>
      <vt:lpstr>Proportionally Fair Clustering [CFLM 19]</vt:lpstr>
      <vt:lpstr>More Proportionally Fair Clustering [MS 20]</vt:lpstr>
      <vt:lpstr>(End slide)</vt:lpstr>
      <vt:lpstr>Demographically Fair Clustering with Outliers</vt:lpstr>
      <vt:lpstr>k-Clustering with Outliers</vt:lpstr>
      <vt:lpstr>Motivational Examples</vt:lpstr>
      <vt:lpstr>Bias in Clustering with Outliers</vt:lpstr>
      <vt:lpstr>Fair Clustering with Outliers</vt:lpstr>
      <vt:lpstr>Results</vt:lpstr>
      <vt:lpstr>Socially Fair k-Clustering</vt:lpstr>
      <vt:lpstr>Motivation</vt:lpstr>
      <vt:lpstr>Example of a Biased Solution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Demographic Fairness</dc:title>
  <dc:creator>Marina Knittel</dc:creator>
  <cp:lastModifiedBy>Λεωνιδας Τσεπενεκας</cp:lastModifiedBy>
  <cp:revision>6</cp:revision>
  <dcterms:created xsi:type="dcterms:W3CDTF">2022-02-11T18:38:37Z</dcterms:created>
  <dcterms:modified xsi:type="dcterms:W3CDTF">2022-02-22T16:38:37Z</dcterms:modified>
</cp:coreProperties>
</file>