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84" r:id="rId16"/>
    <p:sldId id="288" r:id="rId17"/>
    <p:sldId id="287" r:id="rId18"/>
    <p:sldId id="289" r:id="rId19"/>
    <p:sldId id="290" r:id="rId20"/>
    <p:sldId id="291" r:id="rId21"/>
    <p:sldId id="292" r:id="rId22"/>
    <p:sldId id="294" r:id="rId23"/>
    <p:sldId id="29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5E2E-8DD2-4571-83CB-ECDD7BD6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Fairness in Clustering</a:t>
            </a:r>
          </a:p>
        </p:txBody>
      </p:sp>
    </p:spTree>
    <p:extLst>
      <p:ext uri="{BB962C8B-B14F-4D97-AF65-F5344CB8AC3E}">
        <p14:creationId xmlns:p14="http://schemas.microsoft.com/office/powerpoint/2010/main" val="129395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0397-636D-44EA-963F-B6F41091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Individual Fairness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2B29DE-0EE2-4934-AE8C-F2884AD10C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sz="2100" dirty="0"/>
                  <a:t>Introduced by Anderson et al. (“Distributional Individual Fairness in Clustering” – </a:t>
                </a:r>
                <a:r>
                  <a:rPr lang="en-US" sz="2100" dirty="0" err="1"/>
                  <a:t>Arxiv</a:t>
                </a:r>
                <a:r>
                  <a:rPr lang="en-US" sz="2100" dirty="0"/>
                  <a:t> 2020).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100" dirty="0"/>
                  <a:t> Similarity defined exactly as in </a:t>
                </a:r>
                <a:r>
                  <a:rPr lang="en-US" sz="2100" dirty="0" err="1"/>
                  <a:t>Brubach</a:t>
                </a:r>
                <a:r>
                  <a:rPr lang="en-US" sz="2100" dirty="0"/>
                  <a:t> et al. That is with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1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endParaRPr lang="en-US" sz="21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100" dirty="0"/>
                  <a:t> Pick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1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1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100" dirty="0"/>
                  <a:t> For each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100" dirty="0"/>
                  <a:t> find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1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/>
                  <a:t> over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1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100" dirty="0"/>
                  <a:t> Fairness constraint: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900" dirty="0"/>
                  <a:t> Metric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900" dirty="0"/>
                  <a:t> measuring statistical proximity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900" dirty="0"/>
                  <a:t>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9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9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l-G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9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endParaRPr lang="en-US" sz="19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100" dirty="0"/>
                  <a:t> Difference with the model of </a:t>
                </a:r>
                <a:r>
                  <a:rPr lang="en-US" sz="2100" dirty="0" err="1"/>
                  <a:t>Brubach</a:t>
                </a:r>
                <a:r>
                  <a:rPr lang="en-US" sz="2100" dirty="0"/>
                  <a:t> et al.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900" dirty="0"/>
                  <a:t> </a:t>
                </a:r>
                <a:r>
                  <a:rPr lang="en-US" sz="1900" dirty="0" err="1"/>
                  <a:t>Brubach</a:t>
                </a:r>
                <a:r>
                  <a:rPr lang="en-US" sz="1900" dirty="0"/>
                  <a:t> et al. return an actual assignment </a:t>
                </a:r>
                <a14:m>
                  <m:oMath xmlns:m="http://schemas.openxmlformats.org/officeDocument/2006/math">
                    <m:r>
                      <a:rPr lang="el-GR" sz="19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90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900" dirty="0"/>
                  <a:t> </a:t>
                </a:r>
                <a:r>
                  <a:rPr lang="en-US" sz="1900" dirty="0" err="1"/>
                  <a:t>Brubach</a:t>
                </a:r>
                <a:r>
                  <a:rPr lang="en-US" sz="1900" dirty="0"/>
                  <a:t> et al. upper bound the separation probability </a:t>
                </a:r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US" sz="1500" dirty="0"/>
                  <a:t> Example: For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500" dirty="0"/>
                  <a:t>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5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5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5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sSup>
                          <m:sSup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1500" dirty="0"/>
                  <a:t> are the uniform distribution over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5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100" dirty="0"/>
                  <a:t> Anderson et al. give constant factor approximation algorithms for all k-center, k-median and k-means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2B29DE-0EE2-4934-AE8C-F2884AD10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48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3D64-EBA1-40C2-9D1C-B0EC2981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520"/>
            <a:ext cx="3200400" cy="750278"/>
          </a:xfrm>
        </p:spPr>
        <p:txBody>
          <a:bodyPr>
            <a:noAutofit/>
          </a:bodyPr>
          <a:lstStyle/>
          <a:p>
            <a:r>
              <a:rPr lang="en-US" sz="2800" dirty="0"/>
              <a:t>Similar Treatment is Terms of the Assignment Distance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F5FF72-F557-4DE3-94BB-36C04FA3D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0352" y="1481798"/>
            <a:ext cx="1924050" cy="36385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6CF3A09-804A-44F2-84FB-8B812111789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524001"/>
                <a:ext cx="3200400" cy="4781204"/>
              </a:xfrm>
            </p:spPr>
            <p:txBody>
              <a:bodyPr>
                <a:normAutofit fontScale="92500" lnSpcReduction="10000"/>
              </a:bodyPr>
              <a:lstStyle/>
              <a:p>
                <a:pPr marL="285750" indent="-285750"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In many applications the quantity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sz="1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l-G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br>
                  <a:rPr lang="en-US" sz="1800" b="0" dirty="0"/>
                </a:br>
                <a:r>
                  <a:rPr lang="en-US" sz="1800" b="0" dirty="0"/>
                  <a:t>(assignment distance) is what really matters</a:t>
                </a:r>
              </a:p>
              <a:p>
                <a:pPr marL="742950" lvl="1" indent="-285750">
                  <a:buClr>
                    <a:schemeClr val="bg1"/>
                  </a:buClr>
                  <a:buFont typeface="Wingdings" panose="05000000000000000000" pitchFamily="2" charset="2"/>
                  <a:buChar char="v"/>
                </a:pP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bg1"/>
                    </a:solidFill>
                  </a:rPr>
                  <a:t>Clustering: It measures how representative </a:t>
                </a:r>
                <a14:m>
                  <m:oMath xmlns:m="http://schemas.openxmlformats.org/officeDocument/2006/math">
                    <m:r>
                      <a:rPr lang="el-G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l-G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for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628650" lvl="1" indent="-171450">
                  <a:buClr>
                    <a:schemeClr val="bg1"/>
                  </a:buClr>
                  <a:buFont typeface="Wingdings" panose="05000000000000000000" pitchFamily="2" charset="2"/>
                  <a:buChar char="v"/>
                </a:pP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800" dirty="0">
                    <a:solidFill>
                      <a:schemeClr val="bg1"/>
                    </a:solidFill>
                  </a:rPr>
                  <a:t>Facility Location: It represents the distance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needs to travel in order to reach its service provider </a:t>
                </a:r>
                <a14:m>
                  <m:oMath xmlns:m="http://schemas.openxmlformats.org/officeDocument/2006/math">
                    <m:r>
                      <a:rPr lang="el-GR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l-GR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 The smaller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sz="1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l-G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is the more satisfied the point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 Suppose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/>
                  <a:t> is similar 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sz="1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l-G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l-G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l-G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US" sz="1800" dirty="0"/>
                </a:br>
                <a:endParaRPr lang="en-US" sz="1800" dirty="0"/>
              </a:p>
              <a:p>
                <a:pPr lvl="1" algn="ctr">
                  <a:buClr>
                    <a:schemeClr val="bg1"/>
                  </a:buClr>
                </a:pPr>
                <a:r>
                  <a:rPr lang="en-US" sz="1600" dirty="0"/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lang="en-US" sz="1800" dirty="0">
                    <a:solidFill>
                      <a:srgbClr val="FFFFFF"/>
                    </a:solidFill>
                    <a:latin typeface="Calibri" panose="020F0502020204030204"/>
                  </a:rPr>
                  <a:t>is justified to feel unfairly treated</a:t>
                </a:r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6CF3A09-804A-44F2-84FB-8B81211178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524001"/>
                <a:ext cx="3200400" cy="4781204"/>
              </a:xfrm>
              <a:blipFill>
                <a:blip r:embed="rId3"/>
                <a:stretch>
                  <a:fillRect l="-1143" t="-1276" r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E8FB889-5C1B-4EB7-9AAE-C076593F3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352" y="1481798"/>
            <a:ext cx="19240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3C78-8460-4157-9BD6-E97168C7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Motivational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7BB6C-F2A4-426A-B900-BBF735FF0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The points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correspond to users of an e-commerce site.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 measures how similar the profiles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are.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The website wants to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representative users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(according to some objective function) and construct an assignment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will receive recommendations based on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’s profile.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The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more relevant the recommendations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receives.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considers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as similar to itself, then it perceives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as unfair treatment.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7BB6C-F2A4-426A-B900-BBF735FF0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40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0479-BED7-450B-92C6-CA603AD9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α-</a:t>
            </a:r>
            <a:r>
              <a:rPr lang="en-US" dirty="0"/>
              <a:t>Equitable k-Center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C10FC-7923-46E7-86FA-58D7ABE30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800" dirty="0"/>
                  <a:t> Introduced by Chakrabarti et al. (“A New Notion of Individually Fair Clustering: α-Equitable k-Center” – AISTATS 2022)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800" dirty="0"/>
                  <a:t> Every point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800" dirty="0"/>
                  <a:t> has a set of other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3800" dirty="0"/>
                  <a:t> that it perceives as similar to itself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900" dirty="0"/>
                  <a:t> This is how similarity is modeled in this work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900" dirty="0"/>
                  <a:t> Has advantages over the modeling with the </a:t>
                </a:r>
                <a14:m>
                  <m:oMath xmlns:m="http://schemas.openxmlformats.org/officeDocument/2006/math">
                    <m:r>
                      <a:rPr lang="el-GR" sz="29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l-GR" sz="2900" dirty="0"/>
                  <a:t> </a:t>
                </a:r>
                <a:r>
                  <a:rPr lang="en-US" sz="2900" dirty="0"/>
                  <a:t>values: more easily constructable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800" dirty="0"/>
                  <a:t> We are also given a value </a:t>
                </a:r>
                <a14:m>
                  <m:oMath xmlns:m="http://schemas.openxmlformats.org/officeDocument/2006/math">
                    <m:r>
                      <a:rPr lang="el-GR" sz="3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sz="38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l-GR" sz="3800" dirty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l-GR" sz="3800" dirty="0"/>
                  <a:t> </a:t>
                </a:r>
                <a:r>
                  <a:rPr lang="en-US" sz="3800" dirty="0"/>
                  <a:t>Ask for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3800" dirty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800" dirty="0"/>
                  <a:t>) and assignment </a:t>
                </a:r>
                <a14:m>
                  <m:oMath xmlns:m="http://schemas.openxmlformats.org/officeDocument/2006/math">
                    <m:r>
                      <a:rPr lang="el-GR" sz="38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800" dirty="0"/>
                  <a:t> that minimize the k-center objective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sz="38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sz="3800" dirty="0"/>
                  <a:t> 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800" dirty="0"/>
                  <a:t> </a:t>
                </a:r>
                <a:r>
                  <a:rPr lang="en-US" sz="3800" b="1" dirty="0"/>
                  <a:t>Fairness Constraint: </a:t>
                </a:r>
                <a:r>
                  <a:rPr lang="en-US" sz="3800" dirty="0"/>
                  <a:t>For every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3800" b="1" dirty="0"/>
                  <a:t> </a:t>
                </a:r>
                <a:r>
                  <a:rPr lang="en-US" sz="3800" dirty="0"/>
                  <a:t>and</a:t>
                </a:r>
                <a:r>
                  <a:rPr lang="en-US" sz="3800" b="1" dirty="0"/>
                  <a:t>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3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800" b="1" dirty="0"/>
                  <a:t> </a:t>
                </a:r>
                <a:r>
                  <a:rPr lang="en-US" sz="3800" dirty="0"/>
                  <a:t>ensure that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sz="3800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l-GR" sz="3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38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3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l-GR" sz="3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sz="3800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l-GR" sz="3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l-GR" sz="3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3800" b="1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900" b="1" dirty="0"/>
                  <a:t> </a:t>
                </a:r>
                <a:r>
                  <a:rPr lang="en-US" sz="2900" dirty="0"/>
                  <a:t>The smaller </a:t>
                </a:r>
                <a:r>
                  <a:rPr lang="el-GR" sz="2900" dirty="0"/>
                  <a:t>α </a:t>
                </a:r>
                <a:r>
                  <a:rPr lang="en-US" sz="2900" dirty="0"/>
                  <a:t>is the smaller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l-GR" sz="29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l-GR" sz="2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l-GR" sz="29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9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l-GR" sz="29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l-GR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l-GR" sz="29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sz="2900" b="1" dirty="0"/>
                  <a:t> </a:t>
                </a:r>
                <a:r>
                  <a:rPr lang="en-US" sz="2900" dirty="0"/>
                  <a:t>remains</a:t>
                </a:r>
                <a:br>
                  <a:rPr lang="en-US" b="1" dirty="0"/>
                </a:b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C10FC-7923-46E7-86FA-58D7ABE30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879" r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53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3932-70AA-4936-AC0B-2E1842FD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parameter </a:t>
            </a:r>
            <a:r>
              <a:rPr lang="el-GR" dirty="0"/>
              <a:t>α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D3AF2-BC62-4E63-A3F2-838750DC76A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l-GR" sz="2000" dirty="0"/>
                  <a:t> </a:t>
                </a:r>
                <a:r>
                  <a:rPr lang="en-US" sz="2000" dirty="0"/>
                  <a:t>The smaller </a:t>
                </a:r>
                <a:r>
                  <a:rPr lang="el-GR" sz="2000" dirty="0"/>
                  <a:t>α </a:t>
                </a:r>
                <a:r>
                  <a:rPr lang="en-US" sz="2000" dirty="0"/>
                  <a:t>is the smaller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l-GR" sz="20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l-G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l-GR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l-GR" sz="20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l-G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l-GR" sz="2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remains</a:t>
                </a:r>
                <a:r>
                  <a:rPr lang="el-GR" sz="20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l-GR" dirty="0"/>
                  <a:t> α = 4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l-GR" dirty="0"/>
                  <a:t> α = 1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l-GR" dirty="0"/>
                  <a:t> </a:t>
                </a:r>
                <a:r>
                  <a:rPr lang="en-US" dirty="0"/>
                  <a:t>A value of </a:t>
                </a:r>
                <a:r>
                  <a:rPr lang="el-GR" dirty="0"/>
                  <a:t>α </a:t>
                </a:r>
                <a:r>
                  <a:rPr lang="en-US" dirty="0"/>
                  <a:t>close to 1 would give the most equitable</a:t>
                </a:r>
                <a:r>
                  <a:rPr lang="el-GR" dirty="0"/>
                  <a:t>/</a:t>
                </a:r>
                <a:r>
                  <a:rPr lang="en-US" dirty="0"/>
                  <a:t>fair solution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For what values of </a:t>
                </a:r>
                <a:r>
                  <a:rPr lang="el-GR" dirty="0"/>
                  <a:t>α</a:t>
                </a:r>
                <a:r>
                  <a:rPr lang="en-US" dirty="0"/>
                  <a:t> is the problem well-defined?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dirty="0"/>
                  <a:t> there exist instances that admit no feasible solution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we can always find a feasible solution</a:t>
                </a:r>
              </a:p>
              <a:p>
                <a:pPr marL="0" indent="0">
                  <a:buNone/>
                </a:pPr>
                <a:endParaRPr lang="el-GR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D3AF2-BC62-4E63-A3F2-838750DC76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63" r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3988FF-F9A6-4BE3-B94F-977D4AC193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41975" y="2038139"/>
            <a:ext cx="1924050" cy="36385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D51F9C-F6CD-4EC9-896F-355A724A6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975" y="2038139"/>
            <a:ext cx="19240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9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2AAD-C9F2-4AAC-BC2C-54401599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 of </a:t>
            </a:r>
            <a:r>
              <a:rPr lang="en-US" sz="4800" dirty="0"/>
              <a:t>Chakrabarti et al.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6B6FB6-3D1F-45DF-B135-F599CB1BCA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A very efficient algorithms that returns a solution of cost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is the value of the optimal solution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′)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201168" lvl="1" indent="0">
                  <a:buNone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is a good estimate of similarity: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Under some mild conditions on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the algorithm has bounded </a:t>
                </a:r>
                <a:r>
                  <a:rPr lang="en-US" sz="2400" dirty="0" err="1"/>
                  <a:t>PoF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6B6FB6-3D1F-45DF-B135-F599CB1BCA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3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BA2E-F88B-4769-9749-99E535CB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Notions of Individual Fairness in Clustering that do not follow the </a:t>
            </a:r>
            <a:r>
              <a:rPr lang="en-US" dirty="0" err="1"/>
              <a:t>Dwork</a:t>
            </a:r>
            <a:r>
              <a:rPr lang="en-US" dirty="0"/>
              <a:t> et al. paradigm</a:t>
            </a:r>
          </a:p>
        </p:txBody>
      </p:sp>
    </p:spTree>
    <p:extLst>
      <p:ext uri="{BB962C8B-B14F-4D97-AF65-F5344CB8AC3E}">
        <p14:creationId xmlns:p14="http://schemas.microsoft.com/office/powerpoint/2010/main" val="2489672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1668-C470-4583-B1C9-3FE8D942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Center in my Neighborhood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37362-24B8-4740-A9EC-E62BC9B7627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8" y="1845734"/>
                <a:ext cx="5228494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Suppose we want to solve a classical k-clustering problem on a set of points 𝒞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Find 𝑆⊆𝒞 (|𝑆|≤𝑘) and assignment 𝜑:𝒞→𝑆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𝒞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minimized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Even though the global objective function might be minimized, individual points may have different requirement in terms of 𝑑(𝑗,𝜑(𝑗))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Recall the vaccine site allocation example.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/>
                  <a:t>Each </a:t>
                </a:r>
                <a:r>
                  <a:rPr lang="en-US" dirty="0"/>
                  <a:t>𝑗 has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and we should make sure that 𝑑(𝑗,𝜑(𝑗))≤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37362-24B8-4740-A9EC-E62BC9B76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8" y="1845734"/>
                <a:ext cx="5228494" cy="4023360"/>
              </a:xfrm>
              <a:blipFill>
                <a:blip r:embed="rId2"/>
                <a:stretch>
                  <a:fillRect l="-2797" t="-1667" r="-3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205A61-79C7-4730-976A-3E3F32567B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91950" y="2436568"/>
            <a:ext cx="2305050" cy="24955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62A94B-9257-403D-9DFA-67FCE1A16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950" y="2436568"/>
            <a:ext cx="2305050" cy="2495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DAE09F-51E0-4F6A-BF67-46384187D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950" y="2436568"/>
            <a:ext cx="23050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6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FCA1-B68E-4F3A-9593-817BCC82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9932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7C18D-2A2E-43C2-B5C5-476CE00B7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Jung et al. (“A Center in Your Neighborhood: Fairness in Facility Location” – FORC 2020) introduced the problem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Important result: Even finding a feasible solution to the problem is NP-hard.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Goal: 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l-GR" dirty="0"/>
                  <a:t>-</a:t>
                </a:r>
                <a:r>
                  <a:rPr lang="en-US" dirty="0"/>
                  <a:t>bicriteria algorithms: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𝒞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 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OPT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𝑑(𝑗,𝜑(𝑗))≤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l-GR" dirty="0"/>
                  <a:t> </a:t>
                </a: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A series of papers gave increasingly better results:</a:t>
                </a:r>
              </a:p>
              <a:p>
                <a:pPr marL="544068" lvl="1" indent="-342900">
                  <a:buFont typeface="+mj-lt"/>
                  <a:buAutoNum type="arabicParenR"/>
                </a:pPr>
                <a:r>
                  <a:rPr lang="en-US" dirty="0" err="1"/>
                  <a:t>Mahabadi</a:t>
                </a:r>
                <a:r>
                  <a:rPr lang="en-US" dirty="0"/>
                  <a:t> and </a:t>
                </a:r>
                <a:r>
                  <a:rPr lang="en-US" dirty="0" err="1"/>
                  <a:t>Vakilian</a:t>
                </a:r>
                <a:r>
                  <a:rPr lang="en-US" dirty="0"/>
                  <a:t> (“Individual Fairness for k-Clustering”- ICML 2020).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,7)</m:t>
                    </m:r>
                  </m:oMath>
                </a14:m>
                <a:r>
                  <a:rPr lang="en-US" dirty="0"/>
                  <a:t>-bicriteria</a:t>
                </a:r>
              </a:p>
              <a:p>
                <a:pPr marL="544068" lvl="1" indent="-342900">
                  <a:buFont typeface="+mj-lt"/>
                  <a:buAutoNum type="arabicParenR"/>
                </a:pPr>
                <a:r>
                  <a:rPr lang="en-US" dirty="0"/>
                  <a:t>Chakrabarty and </a:t>
                </a:r>
                <a:r>
                  <a:rPr lang="en-US" dirty="0" err="1"/>
                  <a:t>Negahbani</a:t>
                </a:r>
                <a:r>
                  <a:rPr lang="en-US" dirty="0"/>
                  <a:t> (“Better Algorithms for Individually Fair k-Clustering” – </a:t>
                </a:r>
                <a:r>
                  <a:rPr lang="en-US" dirty="0" err="1"/>
                  <a:t>NeurIPS</a:t>
                </a:r>
                <a:r>
                  <a:rPr lang="en-US" dirty="0"/>
                  <a:t> 2021)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,8)</m:t>
                    </m:r>
                  </m:oMath>
                </a14:m>
                <a:r>
                  <a:rPr lang="en-US" dirty="0"/>
                  <a:t>-bicriteria</a:t>
                </a:r>
              </a:p>
              <a:p>
                <a:pPr marL="544068" lvl="1" indent="-342900">
                  <a:buFont typeface="+mj-lt"/>
                  <a:buAutoNum type="arabicParenR"/>
                </a:pPr>
                <a:r>
                  <a:rPr lang="en-US" dirty="0" err="1"/>
                  <a:t>Vakilian</a:t>
                </a:r>
                <a:r>
                  <a:rPr lang="en-US" dirty="0"/>
                  <a:t> and </a:t>
                </a:r>
                <a:r>
                  <a:rPr lang="en-US" dirty="0" err="1"/>
                  <a:t>Yalçıner</a:t>
                </a:r>
                <a:r>
                  <a:rPr lang="en-US" dirty="0"/>
                  <a:t> (“Improved Approximation Algorithms for Individually Fair Clustering” – AISTATS 2022)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,3)</m:t>
                    </m:r>
                  </m:oMath>
                </a14:m>
                <a:r>
                  <a:rPr lang="en-US" dirty="0"/>
                  <a:t>-bicriteria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7C18D-2A2E-43C2-B5C5-476CE00B7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273" r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36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945F-CEC7-41CB-AF0B-B395A912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Fairness in Clustering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E59B2-28F3-4FF7-9F4C-7F53B23DEE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/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(points to be clustered)</a:t>
                </a:r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800" b="1" dirty="0"/>
                  <a:t>Being an outlier is disadvantageous!!!</a:t>
                </a:r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We have seen how to protect against demographic bias</a:t>
                </a:r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What can be interpreted as bias against individuals?</a:t>
                </a:r>
              </a:p>
              <a:p>
                <a:pPr marL="0" indent="0" algn="ctr">
                  <a:buClr>
                    <a:schemeClr val="accent1">
                      <a:lumMod val="75000"/>
                    </a:schemeClr>
                  </a:buClr>
                  <a:buNone/>
                </a:pPr>
                <a:r>
                  <a:rPr lang="en-US" sz="2800" b="1" dirty="0"/>
                  <a:t>Deterministically be chosen as an outlier in every computed solution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E59B2-28F3-4FF7-9F4C-7F53B23DEE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04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2209-CBDB-49B1-80F0-63E817F1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E3408-4D70-44E5-83BA-F8F9CC63D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800" b="1" dirty="0"/>
              <a:t>Demographic Fairness: </a:t>
            </a:r>
            <a:r>
              <a:rPr lang="en-US" sz="1800" dirty="0"/>
              <a:t>Treat each group of points fairly, with respect to how other groups are being treated or with respect to the specific needs of the group at hand.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</a:t>
            </a:r>
            <a:r>
              <a:rPr lang="en-US" sz="1800" b="1" dirty="0"/>
              <a:t>Individual Fairness: </a:t>
            </a:r>
            <a:r>
              <a:rPr lang="en-US" sz="1800" dirty="0"/>
              <a:t>Treat each individual point fairly, with respect to how other points are being treated or with respect to its specific needs.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Does demographic fairness imply individual fairness?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 View each point as a singleton group.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 The concepts of group fairness become vague or ill-defined in this case: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Balance: Leads to a single cluster solution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Proportionality: Each point is entitled to each its own cluster?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Socially fair k-clustering: Reduces to k-center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 Demographic fairness cannot adequately capture any individual needs of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0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8D9A-CB7F-4D7C-B5DB-4F973CA7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Randomization saves the day: A lottery model for individually fair clustering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56F6D-5FAC-40DA-8C6B-5C382DF38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we are given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We want 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over solutions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that:</a:t>
                </a:r>
              </a:p>
              <a:p>
                <a:pPr marL="544068" lvl="1" indent="-342900">
                  <a:buFont typeface="+mj-lt"/>
                  <a:buAutoNum type="arabicParenR"/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drawn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44068" lvl="1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en-US" dirty="0"/>
              </a:p>
              <a:p>
                <a:pPr marL="544068" lvl="1" indent="-342900">
                  <a:buFont typeface="+mj-lt"/>
                  <a:buAutoNum type="arabicParenR"/>
                </a:pPr>
                <a:r>
                  <a:rPr lang="en-US" dirty="0"/>
                  <a:t>Some objective is minimized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We avoid scenarios where certain points are deterministically chosen as outliers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Through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we can capture a plethora of fairness concepts: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Equitable treatment: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same for all points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Preferential treatment: Points in greater need of service get a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56F6D-5FAC-40DA-8C6B-5C382DF38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9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C811-D838-4562-9A83-DE861893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78192C-A185-441C-9249-C755E896D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The problem has only been studied under the k-center objective.</a:t>
                </a:r>
                <a:br>
                  <a:rPr lang="en-US" dirty="0"/>
                </a:b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It was introduced by Harris et al. (“A Lottery Model for Center-Type Problems With Outliers” – APPROX-RANDOM 2017)</a:t>
                </a:r>
                <a:br>
                  <a:rPr lang="en-US" dirty="0"/>
                </a:b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Harris et al. gave a pseudo 2-approximation algorithm. 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In every solution drawn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dirty="0"/>
                  <a:t> the coverage guarantee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func>
                  </m:oMath>
                </a14:m>
                <a:br>
                  <a:rPr lang="en-US" dirty="0"/>
                </a:br>
                <a:endParaRPr lang="el-GR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l-GR" dirty="0"/>
                  <a:t> </a:t>
                </a:r>
                <a:r>
                  <a:rPr lang="en-US" dirty="0" err="1"/>
                  <a:t>Anegg</a:t>
                </a:r>
                <a:r>
                  <a:rPr lang="en-US" dirty="0"/>
                  <a:t> et al. (“A Technique for Obtaining True Approximations for k-Center with Covering Constraints”</a:t>
                </a:r>
                <a:r>
                  <a:rPr lang="el-GR" dirty="0"/>
                  <a:t> – </a:t>
                </a:r>
                <a:r>
                  <a:rPr lang="en-US" dirty="0"/>
                  <a:t>IPCO 2020) gave a true 4-approximation algorithm.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78192C-A185-441C-9249-C755E896D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16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68E3-A4B1-4E18-9BF3-DA319BEE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based on average distance to the points in your cluster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51E3-3ABD-4A8C-BF83-4418331A3B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b="1" dirty="0"/>
                  <a:t>Motivational Example:</a:t>
                </a:r>
                <a:endParaRPr lang="en-US" sz="240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Suppose a company wants to cluster its employees into k groups, based on their performance rating for some specific year.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Let’s assume that people in the first cluster will receive the highest amount of raise, the people in the second cluster the second highest raise, and so on.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Consider some employee X placed in some cluster C.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average distance of X to the rest of the points in C.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b="1" dirty="0"/>
                  <a:t> </a:t>
                </a:r>
                <a:r>
                  <a:rPr lang="en-US" sz="2000" dirty="0"/>
                  <a:t>If there exists cluster W,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average distance of X to the of the points in W,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000" b="1" dirty="0"/>
                  <a:t>, then X would arguably feel unfairly treated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51E3-3ABD-4A8C-BF83-4418331A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210" t="-2576"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00CBBC-164F-4032-AB99-EC4C5C05D4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12768" y="2177195"/>
            <a:ext cx="4019550" cy="2876550"/>
          </a:xfrm>
        </p:spPr>
      </p:pic>
    </p:spTree>
    <p:extLst>
      <p:ext uri="{BB962C8B-B14F-4D97-AF65-F5344CB8AC3E}">
        <p14:creationId xmlns:p14="http://schemas.microsoft.com/office/powerpoint/2010/main" val="1788871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7EF0-531E-4B2F-80E2-18F50A14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and Results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3EF30F-6A5C-4BB4-B897-DE24E8B25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Given a set of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partition it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such that: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and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𝒞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The problem was introduced by </a:t>
                </a:r>
                <a:r>
                  <a:rPr lang="en-US" dirty="0" err="1"/>
                  <a:t>Kleindessner</a:t>
                </a:r>
                <a:r>
                  <a:rPr lang="en-US" dirty="0"/>
                  <a:t> et al. (“A Notion of Individual Fairness for Clustering” – </a:t>
                </a:r>
                <a:r>
                  <a:rPr lang="en-US" dirty="0" err="1"/>
                  <a:t>Arxiv</a:t>
                </a:r>
                <a:r>
                  <a:rPr lang="en-US" dirty="0"/>
                  <a:t> 2020).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Main result: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, it is NP-hard to decide if such a clustering exists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When the metric space is the Euclidean line, the problem can be solved efficiently.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3EF30F-6A5C-4BB4-B897-DE24E8B25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59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26A6-6535-4B0F-9D2D-D8C2560C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Seminal Work of </a:t>
            </a:r>
            <a:r>
              <a:rPr lang="en-US" dirty="0" err="1"/>
              <a:t>Dwork</a:t>
            </a:r>
            <a:r>
              <a:rPr lang="en-US" dirty="0"/>
              <a:t>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2FDE7-1155-4610-B8CC-8579E422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 very important work in the area of Individual Fairness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Dwork</a:t>
            </a:r>
            <a:r>
              <a:rPr lang="en-US" dirty="0"/>
              <a:t> et al. (“Fairness Through Awareness” – ITCS 2012) introduced a ground breaking concept of individual fairness in the context of classification.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sz="2800" b="1" dirty="0"/>
              <a:t>Similar individuals should be treated similarly</a:t>
            </a:r>
          </a:p>
          <a:p>
            <a:pPr marL="0" indent="0" algn="ctr">
              <a:buNone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It will help us in our taxonomy of individually fair notions for clustering</a:t>
            </a:r>
          </a:p>
          <a:p>
            <a:pPr marL="544068" lvl="1" indent="-342900">
              <a:buFont typeface="+mj-lt"/>
              <a:buAutoNum type="arabicParenR"/>
            </a:pPr>
            <a:r>
              <a:rPr lang="en-US" dirty="0"/>
              <a:t>Definitions that follow the </a:t>
            </a:r>
            <a:r>
              <a:rPr lang="en-US" dirty="0" err="1"/>
              <a:t>Dwork</a:t>
            </a:r>
            <a:r>
              <a:rPr lang="en-US" dirty="0"/>
              <a:t> et al. paradigm</a:t>
            </a:r>
          </a:p>
          <a:p>
            <a:pPr marL="544068" lvl="1" indent="-342900">
              <a:buFont typeface="+mj-lt"/>
              <a:buAutoNum type="arabicParenR"/>
            </a:pPr>
            <a:r>
              <a:rPr lang="en-US" dirty="0"/>
              <a:t>Definitions that diverge from it</a:t>
            </a:r>
          </a:p>
        </p:txBody>
      </p:sp>
    </p:spTree>
    <p:extLst>
      <p:ext uri="{BB962C8B-B14F-4D97-AF65-F5344CB8AC3E}">
        <p14:creationId xmlns:p14="http://schemas.microsoft.com/office/powerpoint/2010/main" val="80836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BACF-5318-496B-AC9D-DD4115B4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Individually-Fair Clustering Models that Follow the </a:t>
            </a:r>
            <a:r>
              <a:rPr lang="en-US" dirty="0" err="1"/>
              <a:t>Dwork</a:t>
            </a:r>
            <a:r>
              <a:rPr lang="en-US" dirty="0"/>
              <a:t> et al. Paradigm</a:t>
            </a:r>
          </a:p>
        </p:txBody>
      </p:sp>
    </p:spTree>
    <p:extLst>
      <p:ext uri="{BB962C8B-B14F-4D97-AF65-F5344CB8AC3E}">
        <p14:creationId xmlns:p14="http://schemas.microsoft.com/office/powerpoint/2010/main" val="25588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30D2-879A-40BB-A31C-CDF02AD3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Dwork</a:t>
            </a:r>
            <a:r>
              <a:rPr lang="en-US" dirty="0"/>
              <a:t> et al. Paradigm in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77B60-080C-47C9-8BB1-663CBCF38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Similar individuals should be treated similarly</a:t>
            </a:r>
          </a:p>
          <a:p>
            <a:pPr algn="ctr"/>
            <a:endParaRPr lang="en-US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Two questions that need to be answered:</a:t>
            </a:r>
          </a:p>
          <a:p>
            <a:pPr marL="544068" lvl="1" indent="-342900">
              <a:buFont typeface="+mj-lt"/>
              <a:buAutoNum type="arabicParenR"/>
            </a:pPr>
            <a:r>
              <a:rPr lang="en-US" dirty="0"/>
              <a:t>How can we define similarity in the context of clustering?</a:t>
            </a:r>
          </a:p>
          <a:p>
            <a:pPr marL="544068" lvl="1" indent="-342900">
              <a:buFont typeface="+mj-lt"/>
              <a:buAutoNum type="arabicParenR"/>
            </a:pPr>
            <a:r>
              <a:rPr lang="en-US" dirty="0"/>
              <a:t>What constitutes similar treatment in a clustering setting?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first question is not really important.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second question is of much more significance.</a:t>
            </a:r>
          </a:p>
          <a:p>
            <a:pPr algn="ctr"/>
            <a:endParaRPr lang="en-US" sz="2800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737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3762-1682-45F8-96EB-A85CF58F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treatment in terms of same cluster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9B45C-8401-466E-98C8-8E6711D7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b="1" dirty="0"/>
              <a:t>Motivational Example: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Suppose a company wants to cluster its employees into k groups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People in the first cluster will receive the highest amount of raise, the people in the second cluster the second highest raise, and so 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Suppose that employee X is very similar to employee Y.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If Y is placed in a cluster that receives a better amount of raise, then X </a:t>
            </a:r>
            <a:r>
              <a:rPr lang="en-US" sz="2000" b="1" dirty="0"/>
              <a:t>would arguably feel unfairly treated.</a:t>
            </a:r>
          </a:p>
          <a:p>
            <a:pPr marL="201168" lvl="1" indent="0">
              <a:buNone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In such cases, similar points should be placed in the same cluster</a:t>
            </a:r>
          </a:p>
        </p:txBody>
      </p:sp>
    </p:spTree>
    <p:extLst>
      <p:ext uri="{BB962C8B-B14F-4D97-AF65-F5344CB8AC3E}">
        <p14:creationId xmlns:p14="http://schemas.microsoft.com/office/powerpoint/2010/main" val="139834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62ED-B4DA-4D2C-BCA8-B81D68A0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Pairwise Fairness – Definition of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155430-99EA-48C1-98B7-477CC960E7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sz="2400" dirty="0"/>
                  <a:t>Introduced by </a:t>
                </a:r>
                <a:r>
                  <a:rPr lang="en-US" sz="2400" dirty="0" err="1"/>
                  <a:t>Brubach</a:t>
                </a:r>
                <a:r>
                  <a:rPr lang="en-US" sz="2400" dirty="0"/>
                  <a:t> et al. (“A Pairwise Fair and Community-preserving Approach to k-Center Clustering” – ICML 2020)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Definition of similarity: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For every pair of points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/>
                  <a:t> we are given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sz="2000" dirty="0"/>
                  <a:t> indicating their true similarity.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The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000" dirty="0"/>
                  <a:t> is the more similar the two points.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The values </a:t>
                </a:r>
                <a14:m>
                  <m:oMath xmlns:m="http://schemas.openxmlformats.org/officeDocument/2006/math">
                    <m:r>
                      <a:rPr lang="el-GR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 can be different from the metric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544068" lvl="1" indent="-342900">
                  <a:buFont typeface="+mj-lt"/>
                  <a:buAutoNum type="arabicParenR"/>
                </a:pPr>
                <a:r>
                  <a:rPr lang="en-US" sz="2000" dirty="0"/>
                  <a:t>Encoding of redundant features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  <a:p>
                <a:pPr marL="544068" lvl="1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l-GR" sz="2000" dirty="0"/>
                  <a:t> </a:t>
                </a:r>
                <a:r>
                  <a:rPr lang="en-US" sz="2000" dirty="0"/>
                  <a:t>can be the similarity as perceived by the individuals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155430-99EA-48C1-98B7-477CC960E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8F98-CE96-4BCA-8ED1-7F455ADB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Pairwise Fairness – Definition of Similar Treatment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836670-1F75-49C8-BD52-F4C0FBD04B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How can we mitigate unfair behavior?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Avoid situations where two similar points are deterministically separated</a:t>
                </a:r>
              </a:p>
              <a:p>
                <a:pPr marL="0" indent="0" algn="ctr">
                  <a:buNone/>
                </a:pPr>
                <a:r>
                  <a:rPr lang="en-US" sz="2400" b="1" dirty="0"/>
                  <a:t>Randomization can imply fairness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Seek a randomized solution that separates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with probability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Construct efficiently sampleable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over assignments </a:t>
                </a:r>
                <a14:m>
                  <m:oMath xmlns:m="http://schemas.openxmlformats.org/officeDocument/2006/math"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l-GR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lim>
                      </m:limLow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)]≤</m:t>
                      </m:r>
                      <m:sSub>
                        <m:sSubPr>
                          <m:ctrlPr>
                            <a:rPr lang="el-G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Minimize some metric related objective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836670-1F75-49C8-BD52-F4C0FBD04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32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88AD-828F-4C95-84CF-52FC540E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Pairwise Fairness -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BAC941-089D-445E-B5B7-EC4CE73A9D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 err="1"/>
                  <a:t>Brubach</a:t>
                </a:r>
                <a:r>
                  <a:rPr lang="en-US" dirty="0"/>
                  <a:t> et al. (“A Pairwise Fair and Community-preserving Approach to k-Center Clustering” – ICML 2020) introduced the problem and gave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𝑙𝑜𝑔𝑘</m:t>
                    </m:r>
                  </m:oMath>
                </a14:m>
                <a:r>
                  <a:rPr lang="en-US" dirty="0"/>
                  <a:t>-approximation algorithm for the k-center objective.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The algorithm works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,1}</m:t>
                    </m:r>
                  </m:oMath>
                </a14:m>
                <a:r>
                  <a:rPr lang="en-US" dirty="0"/>
                  <a:t> ,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Very efficient algorithm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Bounded </a:t>
                </a:r>
                <a:r>
                  <a:rPr lang="en-US" dirty="0" err="1"/>
                  <a:t>PoF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 err="1"/>
                  <a:t>Brubach</a:t>
                </a:r>
                <a:r>
                  <a:rPr lang="en-US" dirty="0"/>
                  <a:t> et al. (“Fairness, Semi-Supervised Learning, and More: A General Framework for Clustering with Stochastic Pairwise Constraints” – AAAI 2021) gave constant factor approximations for all k-center, k-median and k-means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dirty="0"/>
                  <a:t> are arbitrary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Not that efficient – LP based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BAC941-089D-445E-B5B7-EC4CE73A9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2762</TotalTime>
  <Words>2100</Words>
  <Application>Microsoft Office PowerPoint</Application>
  <PresentationFormat>Widescreen</PresentationFormat>
  <Paragraphs>170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Cambria Math</vt:lpstr>
      <vt:lpstr>Wingdings</vt:lpstr>
      <vt:lpstr>Retrospect</vt:lpstr>
      <vt:lpstr>Individual Fairness in Clustering</vt:lpstr>
      <vt:lpstr>High-Level Motivation</vt:lpstr>
      <vt:lpstr>The Seminal Work of Dwork et al.</vt:lpstr>
      <vt:lpstr>Individually-Fair Clustering Models that Follow the Dwork et al. Paradigm</vt:lpstr>
      <vt:lpstr>The Dwork et al. Paradigm in Clustering</vt:lpstr>
      <vt:lpstr>Similar treatment in terms of same cluster placement</vt:lpstr>
      <vt:lpstr>Probabilistic Pairwise Fairness – Definition of Similarity</vt:lpstr>
      <vt:lpstr>Probabilistic Pairwise Fairness – Definition of Similar Treatment</vt:lpstr>
      <vt:lpstr>Probabilistic Pairwise Fairness - Results</vt:lpstr>
      <vt:lpstr>Distributional Individual Fairness</vt:lpstr>
      <vt:lpstr>Similar Treatment is Terms of the Assignment Distance</vt:lpstr>
      <vt:lpstr>Motivational Example</vt:lpstr>
      <vt:lpstr>α-Equitable k-Center</vt:lpstr>
      <vt:lpstr>The parameter α</vt:lpstr>
      <vt:lpstr>The results of Chakrabarti et al. </vt:lpstr>
      <vt:lpstr>Notions of Individual Fairness in Clustering that do not follow the Dwork et al. paradigm</vt:lpstr>
      <vt:lpstr>A Center in my Neighborhood</vt:lpstr>
      <vt:lpstr>Results</vt:lpstr>
      <vt:lpstr>Individual Fairness in Clustering with Outliers</vt:lpstr>
      <vt:lpstr>Randomization saves the day: A lottery model for individually fair clustering with outliers</vt:lpstr>
      <vt:lpstr>Results </vt:lpstr>
      <vt:lpstr>Fairness based on average distance to the points in your cluster</vt:lpstr>
      <vt:lpstr>Formal Definition and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Knittel</dc:creator>
  <cp:lastModifiedBy>Λεωνιδας Τσεπενεκας</cp:lastModifiedBy>
  <cp:revision>117</cp:revision>
  <dcterms:created xsi:type="dcterms:W3CDTF">2022-01-30T18:35:35Z</dcterms:created>
  <dcterms:modified xsi:type="dcterms:W3CDTF">2022-02-22T16:25:39Z</dcterms:modified>
</cp:coreProperties>
</file>