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3" r:id="rId2"/>
  </p:sldMasterIdLst>
  <p:notesMasterIdLst>
    <p:notesMasterId r:id="rId57"/>
  </p:notesMasterIdLst>
  <p:sldIdLst>
    <p:sldId id="257" r:id="rId3"/>
    <p:sldId id="307" r:id="rId4"/>
    <p:sldId id="381" r:id="rId5"/>
    <p:sldId id="308" r:id="rId6"/>
    <p:sldId id="382" r:id="rId7"/>
    <p:sldId id="329" r:id="rId8"/>
    <p:sldId id="330" r:id="rId9"/>
    <p:sldId id="331" r:id="rId10"/>
    <p:sldId id="332" r:id="rId11"/>
    <p:sldId id="333" r:id="rId12"/>
    <p:sldId id="336" r:id="rId13"/>
    <p:sldId id="339" r:id="rId14"/>
    <p:sldId id="340" r:id="rId15"/>
    <p:sldId id="338" r:id="rId16"/>
    <p:sldId id="342" r:id="rId17"/>
    <p:sldId id="343" r:id="rId18"/>
    <p:sldId id="345" r:id="rId19"/>
    <p:sldId id="348" r:id="rId20"/>
    <p:sldId id="346" r:id="rId21"/>
    <p:sldId id="350" r:id="rId22"/>
    <p:sldId id="349" r:id="rId23"/>
    <p:sldId id="351" r:id="rId24"/>
    <p:sldId id="353" r:id="rId25"/>
    <p:sldId id="391" r:id="rId26"/>
    <p:sldId id="393" r:id="rId27"/>
    <p:sldId id="392" r:id="rId28"/>
    <p:sldId id="394" r:id="rId29"/>
    <p:sldId id="395" r:id="rId30"/>
    <p:sldId id="358" r:id="rId31"/>
    <p:sldId id="402" r:id="rId32"/>
    <p:sldId id="357" r:id="rId33"/>
    <p:sldId id="404" r:id="rId34"/>
    <p:sldId id="405" r:id="rId35"/>
    <p:sldId id="361" r:id="rId36"/>
    <p:sldId id="362" r:id="rId37"/>
    <p:sldId id="363" r:id="rId38"/>
    <p:sldId id="407" r:id="rId39"/>
    <p:sldId id="408" r:id="rId40"/>
    <p:sldId id="365" r:id="rId41"/>
    <p:sldId id="366" r:id="rId42"/>
    <p:sldId id="370" r:id="rId43"/>
    <p:sldId id="376" r:id="rId44"/>
    <p:sldId id="378" r:id="rId45"/>
    <p:sldId id="379" r:id="rId46"/>
    <p:sldId id="371" r:id="rId47"/>
    <p:sldId id="373" r:id="rId48"/>
    <p:sldId id="374" r:id="rId49"/>
    <p:sldId id="372" r:id="rId50"/>
    <p:sldId id="409" r:id="rId51"/>
    <p:sldId id="410" r:id="rId52"/>
    <p:sldId id="415" r:id="rId53"/>
    <p:sldId id="411" r:id="rId54"/>
    <p:sldId id="412" r:id="rId55"/>
    <p:sldId id="414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FF"/>
    <a:srgbClr val="00BB00"/>
    <a:srgbClr val="00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F5D90-CD4A-E546-85D0-95ED7513A2C1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741F0-6CE8-AD42-8A64-BC080B12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75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42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25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65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35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21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2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5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26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18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93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56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92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8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9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3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3A73-FEC4-40AA-9ABF-21E96CF6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/>
              <a:t>Fair Clustering Tutorial</a:t>
            </a:r>
          </a:p>
        </p:txBody>
      </p:sp>
    </p:spTree>
    <p:extLst>
      <p:ext uri="{BB962C8B-B14F-4D97-AF65-F5344CB8AC3E}">
        <p14:creationId xmlns:p14="http://schemas.microsoft.com/office/powerpoint/2010/main" val="131386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92564"/>
            <a:ext cx="10058400" cy="1450757"/>
          </a:xfrm>
        </p:spPr>
        <p:txBody>
          <a:bodyPr/>
          <a:lstStyle/>
          <a:p>
            <a:r>
              <a:rPr lang="en-US" dirty="0"/>
              <a:t>Clustering: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Clustering (</a:t>
            </a:r>
            <a:r>
              <a:rPr lang="en-US" sz="2400" b="1" dirty="0">
                <a:solidFill>
                  <a:srgbClr val="0039FF"/>
                </a:solidFill>
              </a:rPr>
              <a:t>ML + Data Analysis</a:t>
            </a:r>
            <a:r>
              <a:rPr lang="en-US" sz="2400" dirty="0"/>
              <a:t>)</a:t>
            </a:r>
          </a:p>
          <a:p>
            <a:pPr marL="201168" lvl="1" indent="0">
              <a:buNone/>
            </a:pPr>
            <a:r>
              <a:rPr lang="en-US" sz="2200" dirty="0"/>
              <a:t>Explore the data, Reveal existing structure, group similar points to one another, </a:t>
            </a:r>
            <a:r>
              <a:rPr lang="en-US" sz="2200" dirty="0" err="1"/>
              <a:t>etc</a:t>
            </a:r>
            <a:r>
              <a:rPr lang="en-US" sz="2200" dirty="0"/>
              <a:t>  </a:t>
            </a:r>
          </a:p>
          <a:p>
            <a:pPr marL="201168" lvl="1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Clustering (</a:t>
            </a:r>
            <a:r>
              <a:rPr lang="en-US" sz="2400" b="1" dirty="0">
                <a:solidFill>
                  <a:srgbClr val="0039FF"/>
                </a:solidFill>
              </a:rPr>
              <a:t>Operations Research</a:t>
            </a:r>
            <a:r>
              <a:rPr lang="en-US" sz="2400" dirty="0"/>
              <a:t>) ‘</a:t>
            </a:r>
          </a:p>
          <a:p>
            <a:pPr marL="201168" lvl="1" indent="0">
              <a:buNone/>
            </a:pPr>
            <a:r>
              <a:rPr lang="en-US" sz="2200" dirty="0"/>
              <a:t>Allocating a collection of facilities or fire stations for a collection of users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9E4EDF-E06A-6C4B-8BD4-D0D8003FB95A}"/>
              </a:ext>
            </a:extLst>
          </p:cNvPr>
          <p:cNvGrpSpPr/>
          <p:nvPr/>
        </p:nvGrpSpPr>
        <p:grpSpPr>
          <a:xfrm>
            <a:off x="1097277" y="5075193"/>
            <a:ext cx="3617810" cy="913289"/>
            <a:chOff x="2219319" y="3516613"/>
            <a:chExt cx="6381109" cy="161086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9DB32E-F430-2D43-B9E3-974B5E9CE10B}"/>
                </a:ext>
              </a:extLst>
            </p:cNvPr>
            <p:cNvSpPr/>
            <p:nvPr/>
          </p:nvSpPr>
          <p:spPr>
            <a:xfrm flipH="1">
              <a:off x="7336403" y="3516613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A5FDD4-CE10-BC4D-A98B-840609A130A2}"/>
                </a:ext>
              </a:extLst>
            </p:cNvPr>
            <p:cNvSpPr/>
            <p:nvPr/>
          </p:nvSpPr>
          <p:spPr>
            <a:xfrm flipH="1">
              <a:off x="3069578" y="4294677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C009A4-6E4D-C244-B8E6-623E19137D8D}"/>
                </a:ext>
              </a:extLst>
            </p:cNvPr>
            <p:cNvSpPr/>
            <p:nvPr/>
          </p:nvSpPr>
          <p:spPr>
            <a:xfrm flipH="1">
              <a:off x="2219319" y="3938957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267AF19-AF05-8546-B3D6-CA6DC17F819C}"/>
                </a:ext>
              </a:extLst>
            </p:cNvPr>
            <p:cNvSpPr/>
            <p:nvPr/>
          </p:nvSpPr>
          <p:spPr>
            <a:xfrm flipH="1">
              <a:off x="3648767" y="3985540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95799C-C37C-7E44-B6BC-73B33CAAAC9C}"/>
                </a:ext>
              </a:extLst>
            </p:cNvPr>
            <p:cNvSpPr/>
            <p:nvPr/>
          </p:nvSpPr>
          <p:spPr>
            <a:xfrm flipH="1">
              <a:off x="3069578" y="3567464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477DC3-B525-0944-937B-216CDBC00E69}"/>
                </a:ext>
              </a:extLst>
            </p:cNvPr>
            <p:cNvSpPr/>
            <p:nvPr/>
          </p:nvSpPr>
          <p:spPr>
            <a:xfrm flipH="1">
              <a:off x="3175164" y="4916304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F3597DD-6265-BB4E-A5A6-F7169C3626D0}"/>
                </a:ext>
              </a:extLst>
            </p:cNvPr>
            <p:cNvSpPr/>
            <p:nvPr/>
          </p:nvSpPr>
          <p:spPr>
            <a:xfrm flipH="1">
              <a:off x="2324905" y="4827980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FAF538-6256-244B-9E95-6B0B07287C8C}"/>
                </a:ext>
              </a:extLst>
            </p:cNvPr>
            <p:cNvSpPr/>
            <p:nvPr/>
          </p:nvSpPr>
          <p:spPr>
            <a:xfrm flipH="1">
              <a:off x="6591730" y="3727785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0F93635-70E8-C54A-8ABF-9B488F10AF0E}"/>
                </a:ext>
              </a:extLst>
            </p:cNvPr>
            <p:cNvSpPr/>
            <p:nvPr/>
          </p:nvSpPr>
          <p:spPr>
            <a:xfrm flipH="1">
              <a:off x="8014303" y="4114973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D1B6F7-F8A9-6D49-A36A-C4D95E64ABE8}"/>
                </a:ext>
              </a:extLst>
            </p:cNvPr>
            <p:cNvSpPr/>
            <p:nvPr/>
          </p:nvSpPr>
          <p:spPr>
            <a:xfrm flipH="1">
              <a:off x="8389256" y="3673050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28B3C4A-6C8A-0046-941C-223FC5A1B4C5}"/>
                </a:ext>
              </a:extLst>
            </p:cNvPr>
            <p:cNvSpPr/>
            <p:nvPr/>
          </p:nvSpPr>
          <p:spPr>
            <a:xfrm flipH="1">
              <a:off x="7349404" y="4400263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7DBBA5-33F1-DD46-BD1A-CE738061B928}"/>
                </a:ext>
              </a:extLst>
            </p:cNvPr>
            <p:cNvSpPr/>
            <p:nvPr/>
          </p:nvSpPr>
          <p:spPr>
            <a:xfrm flipH="1">
              <a:off x="6816508" y="4141230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C48B45-EF91-6042-927A-68E9BF4E4FF5}"/>
                  </a:ext>
                </a:extLst>
              </p:cNvPr>
              <p:cNvSpPr txBox="1"/>
              <p:nvPr/>
            </p:nvSpPr>
            <p:spPr>
              <a:xfrm>
                <a:off x="5286593" y="5095998"/>
                <a:ext cx="27632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clustering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=2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C48B45-EF91-6042-927A-68E9BF4E4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593" y="5095998"/>
                <a:ext cx="2763246" cy="646331"/>
              </a:xfrm>
              <a:prstGeom prst="rect">
                <a:avLst/>
              </a:prstGeom>
              <a:blipFill>
                <a:blip r:embed="rId2"/>
                <a:stretch>
                  <a:fillRect l="-1826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>
            <a:extLst>
              <a:ext uri="{FF2B5EF4-FFF2-40B4-BE49-F238E27FC236}">
                <a16:creationId xmlns:a16="http://schemas.microsoft.com/office/drawing/2014/main" id="{7BEAC87A-8A53-0B49-A1B6-C00BC77C2740}"/>
              </a:ext>
            </a:extLst>
          </p:cNvPr>
          <p:cNvSpPr/>
          <p:nvPr/>
        </p:nvSpPr>
        <p:spPr>
          <a:xfrm>
            <a:off x="5545457" y="5411811"/>
            <a:ext cx="1498666" cy="328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BAB81-ABF1-0A4C-9384-EBE4A32D81D2}"/>
              </a:ext>
            </a:extLst>
          </p:cNvPr>
          <p:cNvSpPr txBox="1"/>
          <p:nvPr/>
        </p:nvSpPr>
        <p:spPr>
          <a:xfrm>
            <a:off x="240955" y="4442175"/>
            <a:ext cx="230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of Possible Locations:</a:t>
            </a:r>
          </a:p>
        </p:txBody>
      </p:sp>
    </p:spTree>
    <p:extLst>
      <p:ext uri="{BB962C8B-B14F-4D97-AF65-F5344CB8AC3E}">
        <p14:creationId xmlns:p14="http://schemas.microsoft.com/office/powerpoint/2010/main" val="64730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111402"/>
            <a:ext cx="10058400" cy="1450757"/>
          </a:xfrm>
        </p:spPr>
        <p:txBody>
          <a:bodyPr/>
          <a:lstStyle/>
          <a:p>
            <a:r>
              <a:rPr lang="en-US" dirty="0"/>
              <a:t>Clustering: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Clustering (</a:t>
            </a:r>
            <a:r>
              <a:rPr lang="en-US" sz="2400" b="1" dirty="0">
                <a:solidFill>
                  <a:srgbClr val="0039FF"/>
                </a:solidFill>
              </a:rPr>
              <a:t>ML + Data Analysis</a:t>
            </a:r>
            <a:r>
              <a:rPr lang="en-US" sz="2400" dirty="0"/>
              <a:t>)</a:t>
            </a:r>
          </a:p>
          <a:p>
            <a:pPr marL="201168" lvl="1" indent="0">
              <a:buNone/>
            </a:pPr>
            <a:r>
              <a:rPr lang="en-US" sz="2200" dirty="0"/>
              <a:t>Explore the data, Reveal existing structure, group similar points to one another, </a:t>
            </a:r>
            <a:r>
              <a:rPr lang="en-US" sz="2200" dirty="0" err="1"/>
              <a:t>etc</a:t>
            </a:r>
            <a:r>
              <a:rPr lang="en-US" sz="2200" dirty="0"/>
              <a:t>  </a:t>
            </a:r>
          </a:p>
          <a:p>
            <a:pPr marL="201168" lvl="1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Clustering (</a:t>
            </a:r>
            <a:r>
              <a:rPr lang="en-US" sz="2400" b="1" dirty="0">
                <a:solidFill>
                  <a:srgbClr val="0039FF"/>
                </a:solidFill>
              </a:rPr>
              <a:t>Operations Research</a:t>
            </a:r>
            <a:r>
              <a:rPr lang="en-US" sz="2400" dirty="0"/>
              <a:t>) ‘</a:t>
            </a:r>
          </a:p>
          <a:p>
            <a:pPr marL="201168" lvl="1" indent="0">
              <a:buNone/>
            </a:pPr>
            <a:r>
              <a:rPr lang="en-US" sz="2200" dirty="0"/>
              <a:t>Allocating a collection of facilities or fire stations for a collection of users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9E4EDF-E06A-6C4B-8BD4-D0D8003FB95A}"/>
              </a:ext>
            </a:extLst>
          </p:cNvPr>
          <p:cNvGrpSpPr/>
          <p:nvPr/>
        </p:nvGrpSpPr>
        <p:grpSpPr>
          <a:xfrm>
            <a:off x="1097277" y="5075193"/>
            <a:ext cx="3617810" cy="913289"/>
            <a:chOff x="2219319" y="3516613"/>
            <a:chExt cx="6381109" cy="161086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9DB32E-F430-2D43-B9E3-974B5E9CE10B}"/>
                </a:ext>
              </a:extLst>
            </p:cNvPr>
            <p:cNvSpPr/>
            <p:nvPr/>
          </p:nvSpPr>
          <p:spPr>
            <a:xfrm flipH="1">
              <a:off x="7336403" y="3516613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A5FDD4-CE10-BC4D-A98B-840609A130A2}"/>
                </a:ext>
              </a:extLst>
            </p:cNvPr>
            <p:cNvSpPr/>
            <p:nvPr/>
          </p:nvSpPr>
          <p:spPr>
            <a:xfrm flipH="1">
              <a:off x="3069578" y="4294677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C009A4-6E4D-C244-B8E6-623E19137D8D}"/>
                </a:ext>
              </a:extLst>
            </p:cNvPr>
            <p:cNvSpPr/>
            <p:nvPr/>
          </p:nvSpPr>
          <p:spPr>
            <a:xfrm flipH="1">
              <a:off x="2219319" y="3938957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267AF19-AF05-8546-B3D6-CA6DC17F819C}"/>
                </a:ext>
              </a:extLst>
            </p:cNvPr>
            <p:cNvSpPr/>
            <p:nvPr/>
          </p:nvSpPr>
          <p:spPr>
            <a:xfrm flipH="1">
              <a:off x="3648767" y="3985540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95799C-C37C-7E44-B6BC-73B33CAAAC9C}"/>
                </a:ext>
              </a:extLst>
            </p:cNvPr>
            <p:cNvSpPr/>
            <p:nvPr/>
          </p:nvSpPr>
          <p:spPr>
            <a:xfrm flipH="1">
              <a:off x="3069578" y="3567464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477DC3-B525-0944-937B-216CDBC00E69}"/>
                </a:ext>
              </a:extLst>
            </p:cNvPr>
            <p:cNvSpPr/>
            <p:nvPr/>
          </p:nvSpPr>
          <p:spPr>
            <a:xfrm flipH="1">
              <a:off x="3175164" y="4916304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F3597DD-6265-BB4E-A5A6-F7169C3626D0}"/>
                </a:ext>
              </a:extLst>
            </p:cNvPr>
            <p:cNvSpPr/>
            <p:nvPr/>
          </p:nvSpPr>
          <p:spPr>
            <a:xfrm flipH="1">
              <a:off x="2324905" y="4827980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FAF538-6256-244B-9E95-6B0B07287C8C}"/>
                </a:ext>
              </a:extLst>
            </p:cNvPr>
            <p:cNvSpPr/>
            <p:nvPr/>
          </p:nvSpPr>
          <p:spPr>
            <a:xfrm flipH="1">
              <a:off x="6591730" y="3727785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0F93635-70E8-C54A-8ABF-9B488F10AF0E}"/>
                </a:ext>
              </a:extLst>
            </p:cNvPr>
            <p:cNvSpPr/>
            <p:nvPr/>
          </p:nvSpPr>
          <p:spPr>
            <a:xfrm flipH="1">
              <a:off x="8014303" y="4114973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D1B6F7-F8A9-6D49-A36A-C4D95E64ABE8}"/>
                </a:ext>
              </a:extLst>
            </p:cNvPr>
            <p:cNvSpPr/>
            <p:nvPr/>
          </p:nvSpPr>
          <p:spPr>
            <a:xfrm flipH="1">
              <a:off x="8389256" y="3673050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28B3C4A-6C8A-0046-941C-223FC5A1B4C5}"/>
                </a:ext>
              </a:extLst>
            </p:cNvPr>
            <p:cNvSpPr/>
            <p:nvPr/>
          </p:nvSpPr>
          <p:spPr>
            <a:xfrm flipH="1">
              <a:off x="7349404" y="4400263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7DBBA5-33F1-DD46-BD1A-CE738061B928}"/>
                </a:ext>
              </a:extLst>
            </p:cNvPr>
            <p:cNvSpPr/>
            <p:nvPr/>
          </p:nvSpPr>
          <p:spPr>
            <a:xfrm flipH="1">
              <a:off x="6816508" y="4141230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C48B45-EF91-6042-927A-68E9BF4E4FF5}"/>
                  </a:ext>
                </a:extLst>
              </p:cNvPr>
              <p:cNvSpPr txBox="1"/>
              <p:nvPr/>
            </p:nvSpPr>
            <p:spPr>
              <a:xfrm>
                <a:off x="5286593" y="5095998"/>
                <a:ext cx="27632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clustering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=2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C48B45-EF91-6042-927A-68E9BF4E4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593" y="5095998"/>
                <a:ext cx="2763246" cy="646331"/>
              </a:xfrm>
              <a:prstGeom prst="rect">
                <a:avLst/>
              </a:prstGeom>
              <a:blipFill>
                <a:blip r:embed="rId2"/>
                <a:stretch>
                  <a:fillRect l="-1826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>
            <a:extLst>
              <a:ext uri="{FF2B5EF4-FFF2-40B4-BE49-F238E27FC236}">
                <a16:creationId xmlns:a16="http://schemas.microsoft.com/office/drawing/2014/main" id="{7BEAC87A-8A53-0B49-A1B6-C00BC77C2740}"/>
              </a:ext>
            </a:extLst>
          </p:cNvPr>
          <p:cNvSpPr/>
          <p:nvPr/>
        </p:nvSpPr>
        <p:spPr>
          <a:xfrm>
            <a:off x="5545457" y="5411811"/>
            <a:ext cx="1498666" cy="328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B039A0-6045-2E42-8048-E85AD97E8C89}"/>
              </a:ext>
            </a:extLst>
          </p:cNvPr>
          <p:cNvGrpSpPr/>
          <p:nvPr/>
        </p:nvGrpSpPr>
        <p:grpSpPr>
          <a:xfrm>
            <a:off x="7814743" y="5059676"/>
            <a:ext cx="3617810" cy="913289"/>
            <a:chOff x="2219319" y="3516613"/>
            <a:chExt cx="6381109" cy="161086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3EBA70-5BAC-8143-A267-890094C71FA3}"/>
                </a:ext>
              </a:extLst>
            </p:cNvPr>
            <p:cNvSpPr/>
            <p:nvPr/>
          </p:nvSpPr>
          <p:spPr>
            <a:xfrm flipH="1">
              <a:off x="7336403" y="3516613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D978D81-85B5-CB48-8F33-8CA44FC70ADC}"/>
                </a:ext>
              </a:extLst>
            </p:cNvPr>
            <p:cNvSpPr/>
            <p:nvPr/>
          </p:nvSpPr>
          <p:spPr>
            <a:xfrm flipH="1">
              <a:off x="3069578" y="4294677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6C5645-5BBE-C241-97B2-98C5863919D4}"/>
                </a:ext>
              </a:extLst>
            </p:cNvPr>
            <p:cNvSpPr/>
            <p:nvPr/>
          </p:nvSpPr>
          <p:spPr>
            <a:xfrm flipH="1">
              <a:off x="2219319" y="3938957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6173F1C-737C-2040-B89B-7E6CFB396281}"/>
                </a:ext>
              </a:extLst>
            </p:cNvPr>
            <p:cNvSpPr/>
            <p:nvPr/>
          </p:nvSpPr>
          <p:spPr>
            <a:xfrm flipH="1">
              <a:off x="3648767" y="3985540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110043-E76E-3F4A-B688-CE8A7DF6BE3A}"/>
                </a:ext>
              </a:extLst>
            </p:cNvPr>
            <p:cNvSpPr/>
            <p:nvPr/>
          </p:nvSpPr>
          <p:spPr>
            <a:xfrm flipH="1">
              <a:off x="3069578" y="3567464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391C7F6-53A2-9042-A04F-78A99A18F83C}"/>
                </a:ext>
              </a:extLst>
            </p:cNvPr>
            <p:cNvSpPr/>
            <p:nvPr/>
          </p:nvSpPr>
          <p:spPr>
            <a:xfrm flipH="1">
              <a:off x="3175164" y="4916304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956D12-B1DA-C94E-AB86-1FB1F0B309CD}"/>
                </a:ext>
              </a:extLst>
            </p:cNvPr>
            <p:cNvSpPr/>
            <p:nvPr/>
          </p:nvSpPr>
          <p:spPr>
            <a:xfrm flipH="1">
              <a:off x="2324905" y="4827980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EA0CB40-9321-1049-80B0-B9ECDA8EAB41}"/>
                </a:ext>
              </a:extLst>
            </p:cNvPr>
            <p:cNvSpPr/>
            <p:nvPr/>
          </p:nvSpPr>
          <p:spPr>
            <a:xfrm flipH="1">
              <a:off x="6591730" y="3727785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698D306-B428-4044-96B9-5DF762AAAEC4}"/>
                </a:ext>
              </a:extLst>
            </p:cNvPr>
            <p:cNvSpPr/>
            <p:nvPr/>
          </p:nvSpPr>
          <p:spPr>
            <a:xfrm flipH="1">
              <a:off x="8014303" y="4114973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47BEBF7-DD73-4447-A0AA-1D63B4AD67E8}"/>
                </a:ext>
              </a:extLst>
            </p:cNvPr>
            <p:cNvSpPr/>
            <p:nvPr/>
          </p:nvSpPr>
          <p:spPr>
            <a:xfrm flipH="1">
              <a:off x="8389256" y="3673050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04E9F2E-D765-F440-97C9-20E44F89D727}"/>
                </a:ext>
              </a:extLst>
            </p:cNvPr>
            <p:cNvSpPr/>
            <p:nvPr/>
          </p:nvSpPr>
          <p:spPr>
            <a:xfrm flipH="1">
              <a:off x="7349404" y="4400263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D9B4AF4-B504-1447-B76D-8810508D07F4}"/>
                </a:ext>
              </a:extLst>
            </p:cNvPr>
            <p:cNvSpPr/>
            <p:nvPr/>
          </p:nvSpPr>
          <p:spPr>
            <a:xfrm flipH="1">
              <a:off x="6816508" y="4141230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5424074C-5B15-754D-A438-6E4502C19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172730" y="5364301"/>
            <a:ext cx="402187" cy="479168"/>
          </a:xfrm>
          <a:prstGeom prst="rect">
            <a:avLst/>
          </a:prstGeom>
        </p:spPr>
      </p:pic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11E59813-3095-0845-A23B-B58A0C4BD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02961" y="4913494"/>
            <a:ext cx="402187" cy="47916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25BAB81-ABF1-0A4C-9384-EBE4A32D81D2}"/>
              </a:ext>
            </a:extLst>
          </p:cNvPr>
          <p:cNvSpPr txBox="1"/>
          <p:nvPr/>
        </p:nvSpPr>
        <p:spPr>
          <a:xfrm>
            <a:off x="240955" y="4442175"/>
            <a:ext cx="230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of Possible Locations:</a:t>
            </a:r>
          </a:p>
        </p:txBody>
      </p:sp>
    </p:spTree>
    <p:extLst>
      <p:ext uri="{BB962C8B-B14F-4D97-AF65-F5344CB8AC3E}">
        <p14:creationId xmlns:p14="http://schemas.microsoft.com/office/powerpoint/2010/main" val="421157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3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Center-Based Clustering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Spectral Clustering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Correlation Clustering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Hierarchical Clustering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3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Center-Based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7" y="1845734"/>
                <a:ext cx="10614559" cy="4417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2200" dirty="0"/>
                  <a:t> the cluster is decided by choosing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b="1" i="1" dirty="0"/>
                  <a:t>centers </a:t>
                </a:r>
                <a:r>
                  <a:rPr lang="en-US" sz="2200" b="1" i="1" dirty="0">
                    <a:sym typeface="Wingdings" pitchFamily="2" charset="2"/>
                  </a:rPr>
                  <a:t></a:t>
                </a:r>
                <a:r>
                  <a:rPr lang="en-US" sz="2200" b="1" i="1" dirty="0"/>
                  <a:t> </a:t>
                </a:r>
                <a:r>
                  <a:rPr lang="en-US" sz="2200" dirty="0"/>
                  <a:t>each point is then assigned to </a:t>
                </a:r>
                <a:r>
                  <a:rPr lang="en-US" sz="2200" b="1" i="1" dirty="0"/>
                  <a:t>its closest center</a:t>
                </a:r>
              </a:p>
              <a:p>
                <a:pPr marL="0" indent="0">
                  <a:buNone/>
                </a:pPr>
                <a:endParaRPr lang="en-US" sz="25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500" dirty="0"/>
                  <a:t>Includes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500" dirty="0"/>
                  <a:t>-means,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500" dirty="0"/>
                  <a:t>-median,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500" dirty="0"/>
                  <a:t>-center clustering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7" y="1845734"/>
                <a:ext cx="10614559" cy="4417280"/>
              </a:xfrm>
              <a:prstGeom prst="rect">
                <a:avLst/>
              </a:prstGeom>
              <a:blipFill>
                <a:blip r:embed="rId2"/>
                <a:stretch>
                  <a:fillRect l="-836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56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Center-Based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7" y="1845734"/>
                <a:ext cx="10614559" cy="4417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Font typeface="Wingdings" pitchFamily="2" charset="2"/>
                  <a:buChar char="§"/>
                </a:pPr>
                <a:r>
                  <a:rPr lang="en-US" sz="2200" dirty="0"/>
                  <a:t> </a:t>
                </a:r>
                <a:r>
                  <a:rPr lang="en-US" sz="2600" i="1" dirty="0"/>
                  <a:t>Input: </a:t>
                </a:r>
              </a:p>
              <a:p>
                <a:pPr lvl="2"/>
                <a:r>
                  <a:rPr lang="en-US" sz="2400" u="sng" dirty="0"/>
                  <a:t>Set of points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US" sz="2400" dirty="0"/>
              </a:p>
              <a:p>
                <a:pPr marL="384048" lvl="2" indent="0">
                  <a:buNone/>
                </a:pPr>
                <a:endParaRPr lang="en-US" sz="2400" dirty="0"/>
              </a:p>
              <a:p>
                <a:pPr lvl="2"/>
                <a:r>
                  <a:rPr lang="en-US" sz="2400" u="sng" dirty="0"/>
                  <a:t>Distance between points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we have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(which is a </a:t>
                </a:r>
                <a:r>
                  <a:rPr lang="en-US" sz="2400" b="1" i="1" dirty="0"/>
                  <a:t>Metric</a:t>
                </a:r>
                <a:r>
                  <a:rPr lang="en-US" sz="2400" dirty="0"/>
                  <a:t>)</a:t>
                </a:r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u="sng" dirty="0"/>
                  <a:t>Number of Clusters: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marL="384048" lvl="2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7" y="1845734"/>
                <a:ext cx="10614559" cy="4417280"/>
              </a:xfrm>
              <a:prstGeom prst="rect">
                <a:avLst/>
              </a:prstGeom>
              <a:blipFill>
                <a:blip r:embed="rId2"/>
                <a:stretch>
                  <a:fillRect t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Center-Based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7" y="1845734"/>
                <a:ext cx="10614559" cy="441728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Font typeface="Wingdings" pitchFamily="2" charset="2"/>
                  <a:buChar char="§"/>
                </a:pPr>
                <a:r>
                  <a:rPr lang="en-US" sz="2200" dirty="0"/>
                  <a:t> </a:t>
                </a:r>
                <a:r>
                  <a:rPr lang="en-US" sz="2600" i="1" dirty="0"/>
                  <a:t>Input: </a:t>
                </a:r>
              </a:p>
              <a:p>
                <a:pPr lvl="2"/>
                <a:r>
                  <a:rPr lang="en-US" sz="2400" u="sng" dirty="0"/>
                  <a:t>Set of points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US" sz="2400" dirty="0"/>
              </a:p>
              <a:p>
                <a:pPr marL="384048" lvl="2" indent="0">
                  <a:buNone/>
                </a:pPr>
                <a:endParaRPr lang="en-US" sz="2400" dirty="0"/>
              </a:p>
              <a:p>
                <a:pPr lvl="2"/>
                <a:r>
                  <a:rPr lang="en-US" sz="2400" u="sng" dirty="0"/>
                  <a:t>Distance between points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we have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(which is a </a:t>
                </a:r>
                <a:r>
                  <a:rPr lang="en-US" sz="2400" b="1" i="1" dirty="0"/>
                  <a:t>Metric</a:t>
                </a:r>
                <a:r>
                  <a:rPr lang="en-US" sz="2400" dirty="0"/>
                  <a:t>)</a:t>
                </a:r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u="sng" dirty="0"/>
                  <a:t>Number of Clusters: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marL="384048" lvl="2" indent="0">
                  <a:buNone/>
                </a:pPr>
                <a:endParaRPr lang="en-US" sz="2400" dirty="0"/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600" i="1" dirty="0"/>
                  <a:t>Output: </a:t>
                </a:r>
              </a:p>
              <a:p>
                <a:pPr lvl="2"/>
                <a:r>
                  <a:rPr lang="en-US" sz="2400" u="sng" dirty="0"/>
                  <a:t>Set of centers: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u="sng" dirty="0"/>
                  <a:t>Assignment Function: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(assigning points to centers)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7" y="1845734"/>
                <a:ext cx="10614559" cy="4417280"/>
              </a:xfrm>
              <a:prstGeom prst="rect">
                <a:avLst/>
              </a:prstGeom>
              <a:blipFill>
                <a:blip r:embed="rId2"/>
                <a:stretch>
                  <a:fillRect t="-2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9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725379"/>
            <a:ext cx="10058400" cy="1450757"/>
          </a:xfrm>
        </p:spPr>
        <p:txBody>
          <a:bodyPr/>
          <a:lstStyle/>
          <a:p>
            <a:r>
              <a:rPr lang="en-US" dirty="0"/>
              <a:t>Formalizing Center-Based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8689" y="1163789"/>
                <a:ext cx="11504298" cy="55376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u="sng" dirty="0"/>
                  <a:t>Objective Functions</a:t>
                </a:r>
                <a:r>
                  <a:rPr lang="en-US" sz="3000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0432FF"/>
                    </a:solidFill>
                  </a:rPr>
                  <a:t>-center: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lim>
                    </m:limLow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300" dirty="0"/>
              </a:p>
              <a:p>
                <a:pPr marL="201168" lvl="1" indent="0">
                  <a:buNone/>
                </a:pPr>
                <a:endParaRPr lang="en-US" sz="2300" dirty="0"/>
              </a:p>
              <a:p>
                <a:pPr lvl="2"/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89" y="1163789"/>
                <a:ext cx="11504298" cy="5537636"/>
              </a:xfrm>
              <a:prstGeom prst="rect">
                <a:avLst/>
              </a:prstGeom>
              <a:blipFill>
                <a:blip r:embed="rId2"/>
                <a:stretch>
                  <a:fillRect l="-44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3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725379"/>
            <a:ext cx="10058400" cy="1450757"/>
          </a:xfrm>
        </p:spPr>
        <p:txBody>
          <a:bodyPr/>
          <a:lstStyle/>
          <a:p>
            <a:r>
              <a:rPr lang="en-US" dirty="0"/>
              <a:t>Formalizing Center-Based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8689" y="1163789"/>
                <a:ext cx="11504298" cy="55376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u="sng" dirty="0"/>
                  <a:t>Objective Functions</a:t>
                </a:r>
                <a:r>
                  <a:rPr lang="en-US" sz="3000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0432FF"/>
                    </a:solidFill>
                  </a:rPr>
                  <a:t>-center: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lim>
                    </m:limLow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300" dirty="0"/>
              </a:p>
              <a:p>
                <a:pPr marL="201168" lvl="1" indent="0">
                  <a:buNone/>
                </a:pPr>
                <a:r>
                  <a:rPr lang="en-US" sz="2300" dirty="0"/>
                  <a:t>   Minimizes the maximum distance (</a:t>
                </a:r>
                <a:r>
                  <a:rPr lang="en-US" sz="2300" dirty="0">
                    <a:solidFill>
                      <a:srgbClr val="00BE00"/>
                    </a:solidFill>
                  </a:rPr>
                  <a:t>sensitive to outliers</a:t>
                </a:r>
                <a:r>
                  <a:rPr lang="en-US" sz="2300" dirty="0"/>
                  <a:t>)</a:t>
                </a:r>
              </a:p>
              <a:p>
                <a:pPr lvl="2"/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89" y="1163789"/>
                <a:ext cx="11504298" cy="5537636"/>
              </a:xfrm>
              <a:prstGeom prst="rect">
                <a:avLst/>
              </a:prstGeom>
              <a:blipFill>
                <a:blip r:embed="rId2"/>
                <a:stretch>
                  <a:fillRect l="-44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54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725379"/>
            <a:ext cx="10058400" cy="1450757"/>
          </a:xfrm>
        </p:spPr>
        <p:txBody>
          <a:bodyPr/>
          <a:lstStyle/>
          <a:p>
            <a:r>
              <a:rPr lang="en-US" dirty="0"/>
              <a:t>Formalizing Center-Based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8689" y="1163789"/>
                <a:ext cx="11504298" cy="55376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u="sng" dirty="0"/>
                  <a:t>Objective Functions</a:t>
                </a:r>
                <a:r>
                  <a:rPr lang="en-US" sz="3000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0432FF"/>
                    </a:solidFill>
                  </a:rPr>
                  <a:t>-center: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lim>
                    </m:limLow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300" dirty="0"/>
              </a:p>
              <a:p>
                <a:pPr marL="201168" lvl="1" indent="0">
                  <a:buNone/>
                </a:pPr>
                <a:r>
                  <a:rPr lang="en-US" sz="2300" dirty="0"/>
                  <a:t> Minimizes the maximum distance (</a:t>
                </a:r>
                <a:r>
                  <a:rPr lang="en-US" sz="2300" dirty="0">
                    <a:solidFill>
                      <a:srgbClr val="00BE00"/>
                    </a:solidFill>
                  </a:rPr>
                  <a:t>sensitive to outliers</a:t>
                </a:r>
                <a:r>
                  <a:rPr lang="en-US" sz="2300" dirty="0"/>
                  <a:t>)</a:t>
                </a: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0432FF"/>
                    </a:solidFill>
                  </a:rPr>
                  <a:t>-median: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r>
                      <a:rPr lang="en-US" sz="2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600" dirty="0"/>
                  <a:t> 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89" y="1163789"/>
                <a:ext cx="11504298" cy="5537636"/>
              </a:xfrm>
              <a:prstGeom prst="rect">
                <a:avLst/>
              </a:prstGeom>
              <a:blipFill>
                <a:blip r:embed="rId2"/>
                <a:stretch>
                  <a:fillRect l="-44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8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Clustering paradigms</a:t>
            </a:r>
            <a:r>
              <a:rPr lang="en-US" dirty="0"/>
              <a:t> + short introduction to </a:t>
            </a:r>
            <a:r>
              <a:rPr lang="en-US" b="1" dirty="0"/>
              <a:t>algorithmic fairness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Demographic</a:t>
            </a:r>
            <a:r>
              <a:rPr lang="en-US" dirty="0"/>
              <a:t> (group) fairness in clustering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Individual</a:t>
            </a:r>
            <a:r>
              <a:rPr lang="en-US" dirty="0"/>
              <a:t> fairness in clustering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Algorithmic Aspect: The </a:t>
            </a:r>
            <a:r>
              <a:rPr lang="en-US" b="1" dirty="0"/>
              <a:t>two-stage approach</a:t>
            </a:r>
            <a:r>
              <a:rPr lang="en-US" dirty="0"/>
              <a:t> for solving fair clustering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Overlooked issues </a:t>
            </a:r>
            <a:r>
              <a:rPr lang="en-US" dirty="0">
                <a:solidFill>
                  <a:schemeClr val="tx1"/>
                </a:solidFill>
              </a:rPr>
              <a:t>in fair clustering.</a:t>
            </a:r>
          </a:p>
          <a:p>
            <a:pPr marL="201168" lvl="1" indent="0">
              <a:buNone/>
            </a:pPr>
            <a:endParaRPr lang="en-US" dirty="0">
              <a:solidFill>
                <a:srgbClr val="003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56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725379"/>
            <a:ext cx="10058400" cy="1450757"/>
          </a:xfrm>
        </p:spPr>
        <p:txBody>
          <a:bodyPr/>
          <a:lstStyle/>
          <a:p>
            <a:r>
              <a:rPr lang="en-US" dirty="0"/>
              <a:t>Formalizing Center-Based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8689" y="1163789"/>
                <a:ext cx="11504298" cy="55376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u="sng" dirty="0"/>
                  <a:t>Objective Functions</a:t>
                </a:r>
                <a:r>
                  <a:rPr lang="en-US" sz="3000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0432FF"/>
                    </a:solidFill>
                  </a:rPr>
                  <a:t>-center: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lim>
                    </m:limLow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300" dirty="0"/>
              </a:p>
              <a:p>
                <a:pPr marL="201168" lvl="1" indent="0">
                  <a:buNone/>
                </a:pPr>
                <a:r>
                  <a:rPr lang="en-US" sz="2300" dirty="0"/>
                  <a:t> Minimizes the maximum distance (</a:t>
                </a:r>
                <a:r>
                  <a:rPr lang="en-US" sz="2300" dirty="0">
                    <a:solidFill>
                      <a:srgbClr val="00BE00"/>
                    </a:solidFill>
                  </a:rPr>
                  <a:t>sensitive to outliers</a:t>
                </a:r>
                <a:r>
                  <a:rPr lang="en-US" sz="2300" dirty="0"/>
                  <a:t>)</a:t>
                </a: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0432FF"/>
                    </a:solidFill>
                  </a:rPr>
                  <a:t>-median: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r>
                      <a:rPr lang="en-US" sz="2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600" dirty="0"/>
                  <a:t> </a:t>
                </a:r>
              </a:p>
              <a:p>
                <a:pPr marL="201168" lvl="1" indent="0">
                  <a:buNone/>
                </a:pPr>
                <a:r>
                  <a:rPr lang="en-US" sz="2300" dirty="0"/>
                  <a:t>   Minimizes the sum of the distances (</a:t>
                </a:r>
                <a:r>
                  <a:rPr lang="en-US" sz="2300" dirty="0">
                    <a:solidFill>
                      <a:srgbClr val="00BE00"/>
                    </a:solidFill>
                  </a:rPr>
                  <a:t>more noise-tolerant</a:t>
                </a:r>
                <a:r>
                  <a:rPr lang="en-US" sz="2300" dirty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89" y="1163789"/>
                <a:ext cx="11504298" cy="5537636"/>
              </a:xfrm>
              <a:prstGeom prst="rect">
                <a:avLst/>
              </a:prstGeom>
              <a:blipFill>
                <a:blip r:embed="rId2"/>
                <a:stretch>
                  <a:fillRect l="-44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26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725379"/>
            <a:ext cx="10058400" cy="1450757"/>
          </a:xfrm>
        </p:spPr>
        <p:txBody>
          <a:bodyPr/>
          <a:lstStyle/>
          <a:p>
            <a:r>
              <a:rPr lang="en-US" dirty="0"/>
              <a:t>Formalizing Center-Based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8689" y="1163789"/>
                <a:ext cx="11504298" cy="55376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u="sng" dirty="0"/>
                  <a:t>Objective Functions</a:t>
                </a:r>
                <a:r>
                  <a:rPr lang="en-US" sz="3000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0432FF"/>
                    </a:solidFill>
                  </a:rPr>
                  <a:t>-center: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lim>
                    </m:limLow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300" dirty="0"/>
              </a:p>
              <a:p>
                <a:pPr marL="201168" lvl="1" indent="0">
                  <a:buNone/>
                </a:pPr>
                <a:r>
                  <a:rPr lang="en-US" sz="2300" dirty="0"/>
                  <a:t> Minimizes the maximum distance (</a:t>
                </a:r>
                <a:r>
                  <a:rPr lang="en-US" sz="2300" dirty="0">
                    <a:solidFill>
                      <a:srgbClr val="00BE00"/>
                    </a:solidFill>
                  </a:rPr>
                  <a:t>sensitive to outliers</a:t>
                </a:r>
                <a:r>
                  <a:rPr lang="en-US" sz="2300" dirty="0"/>
                  <a:t>)</a:t>
                </a: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0432FF"/>
                    </a:solidFill>
                  </a:rPr>
                  <a:t>-median: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r>
                      <a:rPr lang="en-US" sz="2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600" dirty="0"/>
                  <a:t> </a:t>
                </a:r>
              </a:p>
              <a:p>
                <a:pPr marL="201168" lvl="1" indent="0">
                  <a:buNone/>
                </a:pPr>
                <a:r>
                  <a:rPr lang="en-US" sz="2300" dirty="0"/>
                  <a:t>   Minimizes the sum of the distances (</a:t>
                </a:r>
                <a:r>
                  <a:rPr lang="en-US" sz="2300" dirty="0">
                    <a:solidFill>
                      <a:srgbClr val="00BE00"/>
                    </a:solidFill>
                  </a:rPr>
                  <a:t>more noise-tolerant</a:t>
                </a:r>
                <a:r>
                  <a:rPr lang="en-US" sz="2300" dirty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0432FF"/>
                    </a:solidFill>
                  </a:rPr>
                  <a:t>-means: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89" y="1163789"/>
                <a:ext cx="11504298" cy="5537636"/>
              </a:xfrm>
              <a:prstGeom prst="rect">
                <a:avLst/>
              </a:prstGeom>
              <a:blipFill>
                <a:blip r:embed="rId2"/>
                <a:stretch>
                  <a:fillRect l="-44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90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725379"/>
            <a:ext cx="10058400" cy="1450757"/>
          </a:xfrm>
        </p:spPr>
        <p:txBody>
          <a:bodyPr/>
          <a:lstStyle/>
          <a:p>
            <a:r>
              <a:rPr lang="en-US" dirty="0"/>
              <a:t>Formalizing Center-Based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8689" y="1163789"/>
                <a:ext cx="11504298" cy="55376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u="sng" dirty="0"/>
                  <a:t>Objective Functions</a:t>
                </a:r>
                <a:r>
                  <a:rPr lang="en-US" sz="3000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0432FF"/>
                    </a:solidFill>
                  </a:rPr>
                  <a:t>-center: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lim>
                    </m:limLow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300" dirty="0"/>
              </a:p>
              <a:p>
                <a:pPr marL="201168" lvl="1" indent="0">
                  <a:buNone/>
                </a:pPr>
                <a:r>
                  <a:rPr lang="en-US" sz="2300" dirty="0"/>
                  <a:t> Minimizes the maximum distance (</a:t>
                </a:r>
                <a:r>
                  <a:rPr lang="en-US" sz="2300" dirty="0">
                    <a:solidFill>
                      <a:srgbClr val="00BE00"/>
                    </a:solidFill>
                  </a:rPr>
                  <a:t>sensitive to outliers</a:t>
                </a:r>
                <a:r>
                  <a:rPr lang="en-US" sz="2300" dirty="0"/>
                  <a:t>)</a:t>
                </a: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0432FF"/>
                    </a:solidFill>
                  </a:rPr>
                  <a:t>-median: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r>
                      <a:rPr lang="en-US" sz="2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600" dirty="0"/>
                  <a:t> </a:t>
                </a:r>
              </a:p>
              <a:p>
                <a:pPr marL="201168" lvl="1" indent="0">
                  <a:buNone/>
                </a:pPr>
                <a:r>
                  <a:rPr lang="en-US" sz="2300" dirty="0"/>
                  <a:t>   Minimizes the sum of the distances (</a:t>
                </a:r>
                <a:r>
                  <a:rPr lang="en-US" sz="2300" dirty="0">
                    <a:solidFill>
                      <a:srgbClr val="00BE00"/>
                    </a:solidFill>
                  </a:rPr>
                  <a:t>more noise-tolerant</a:t>
                </a:r>
                <a:r>
                  <a:rPr lang="en-US" sz="2300" dirty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0432FF"/>
                    </a:solidFill>
                  </a:rPr>
                  <a:t>-means: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384048" lvl="2" indent="0">
                  <a:buNone/>
                </a:pPr>
                <a:r>
                  <a:rPr lang="en-US" sz="2300" dirty="0"/>
                  <a:t>Minimizes the sum of the square of the distances (</a:t>
                </a:r>
                <a:r>
                  <a:rPr lang="en-US" sz="2300" dirty="0">
                    <a:solidFill>
                      <a:srgbClr val="00BE00"/>
                    </a:solidFill>
                  </a:rPr>
                  <a:t>more weight on outliers because of squaring</a:t>
                </a:r>
                <a:r>
                  <a:rPr lang="en-US" sz="2300" dirty="0"/>
                  <a:t>)</a:t>
                </a:r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89" y="1163789"/>
                <a:ext cx="11504298" cy="5537636"/>
              </a:xfrm>
              <a:prstGeom prst="rect">
                <a:avLst/>
              </a:prstGeom>
              <a:blipFill>
                <a:blip r:embed="rId2"/>
                <a:stretch>
                  <a:fillRect l="-44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93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725379"/>
            <a:ext cx="10058400" cy="1450757"/>
          </a:xfrm>
        </p:spPr>
        <p:txBody>
          <a:bodyPr/>
          <a:lstStyle/>
          <a:p>
            <a:r>
              <a:rPr lang="en-US" dirty="0"/>
              <a:t>Formalizing Center-Based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702" y="863751"/>
                <a:ext cx="11504298" cy="5537636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u="sng" dirty="0"/>
                  <a:t>Objective Functions</a:t>
                </a:r>
                <a:r>
                  <a:rPr lang="en-US" sz="3000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0432FF"/>
                    </a:solidFill>
                  </a:rPr>
                  <a:t>-center: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lim>
                    </m:limLow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300" dirty="0"/>
              </a:p>
              <a:p>
                <a:pPr marL="201168" lvl="1" indent="0">
                  <a:buNone/>
                </a:pPr>
                <a:r>
                  <a:rPr lang="en-US" sz="2300" dirty="0"/>
                  <a:t> Minimizes the maximum distance (</a:t>
                </a:r>
                <a:r>
                  <a:rPr lang="en-US" sz="2300" dirty="0">
                    <a:solidFill>
                      <a:srgbClr val="00BE00"/>
                    </a:solidFill>
                  </a:rPr>
                  <a:t>sensitive to outliers</a:t>
                </a:r>
                <a:r>
                  <a:rPr lang="en-US" sz="2300" dirty="0"/>
                  <a:t>)</a:t>
                </a: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0432FF"/>
                    </a:solidFill>
                  </a:rPr>
                  <a:t>-median: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r>
                      <a:rPr lang="en-US" sz="2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600" dirty="0"/>
                  <a:t> </a:t>
                </a:r>
              </a:p>
              <a:p>
                <a:pPr marL="201168" lvl="1" indent="0">
                  <a:buNone/>
                </a:pPr>
                <a:r>
                  <a:rPr lang="en-US" sz="2300" dirty="0"/>
                  <a:t>   Minimizes the sum of the distances (</a:t>
                </a:r>
                <a:r>
                  <a:rPr lang="en-US" sz="2300" dirty="0">
                    <a:solidFill>
                      <a:srgbClr val="00BE00"/>
                    </a:solidFill>
                  </a:rPr>
                  <a:t>more noise-tolerant</a:t>
                </a:r>
                <a:r>
                  <a:rPr lang="en-US" sz="2300" dirty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0432FF"/>
                    </a:solidFill>
                  </a:rPr>
                  <a:t>-means: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384048" lvl="2" indent="0">
                  <a:buNone/>
                </a:pPr>
                <a:r>
                  <a:rPr lang="en-US" sz="2300" dirty="0"/>
                  <a:t>Minimizes the sum of the square of the distances (</a:t>
                </a:r>
                <a:r>
                  <a:rPr lang="en-US" sz="2300" dirty="0">
                    <a:solidFill>
                      <a:srgbClr val="00BE00"/>
                    </a:solidFill>
                  </a:rPr>
                  <a:t>more weight on outliers because of squaring</a:t>
                </a:r>
                <a:r>
                  <a:rPr lang="en-US" sz="2300" dirty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800" dirty="0">
                    <a:solidFill>
                      <a:srgbClr val="0432FF"/>
                    </a:solidFill>
                  </a:rPr>
                  <a:t>In General: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,…, 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432FF"/>
                  </a:solidFill>
                </a:endParaRPr>
              </a:p>
              <a:p>
                <a:pPr marL="384048" lvl="2" indent="0">
                  <a:buNone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=∞→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-center,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=1→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-median,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=2→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-means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2" y="863751"/>
                <a:ext cx="11504298" cy="5537636"/>
              </a:xfrm>
              <a:prstGeom prst="rect">
                <a:avLst/>
              </a:prstGeom>
              <a:blipFill>
                <a:blip r:embed="rId2"/>
                <a:stretch>
                  <a:fillRect l="-331" t="-2746" b="-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94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25E4-E29D-254C-BB6D-9D1B763C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8E9D-3726-B342-828A-3485A0BA4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898" y="280116"/>
            <a:ext cx="10515600" cy="4351338"/>
          </a:xfrm>
        </p:spPr>
        <p:txBody>
          <a:bodyPr/>
          <a:lstStyle/>
          <a:p>
            <a:r>
              <a:rPr lang="en-US" b="1" dirty="0"/>
              <a:t>	</a:t>
            </a:r>
          </a:p>
          <a:p>
            <a:pPr lvl="1"/>
            <a:r>
              <a:rPr lang="en-US" dirty="0"/>
              <a:t>In the </a:t>
            </a:r>
            <a:r>
              <a:rPr lang="en-US" i="1" u="sng" dirty="0"/>
              <a:t>absence of constraints</a:t>
            </a:r>
            <a:r>
              <a:rPr lang="en-US" dirty="0"/>
              <a:t>, the assignment function is </a:t>
            </a:r>
            <a:r>
              <a:rPr lang="en-US" u="sng" dirty="0"/>
              <a:t>trivial</a:t>
            </a:r>
            <a:r>
              <a:rPr lang="en-US" dirty="0"/>
              <a:t> (assign each point to its nearest center)</a:t>
            </a:r>
          </a:p>
          <a:p>
            <a:pPr lvl="1"/>
            <a:endParaRPr lang="en-US" b="1" u="sng" dirty="0"/>
          </a:p>
          <a:p>
            <a:pPr marL="457200" lvl="1" indent="0">
              <a:buNone/>
            </a:pPr>
            <a:endParaRPr lang="en-US" b="1" u="sng" dirty="0"/>
          </a:p>
          <a:p>
            <a:pPr marL="457200" lvl="1" indent="0">
              <a:buNone/>
            </a:pPr>
            <a:endParaRPr lang="en-US" b="1" u="sng" dirty="0"/>
          </a:p>
          <a:p>
            <a:pPr marL="457200" lvl="1" indent="0">
              <a:buNone/>
            </a:pPr>
            <a:endParaRPr lang="en-US" b="1" u="sng" dirty="0"/>
          </a:p>
          <a:p>
            <a:pPr lvl="1"/>
            <a:endParaRPr lang="en-US" i="1" u="sng" dirty="0"/>
          </a:p>
          <a:p>
            <a:pPr lvl="1"/>
            <a:endParaRPr lang="en-US" i="1" u="sng" dirty="0"/>
          </a:p>
          <a:p>
            <a:pPr lvl="1"/>
            <a:endParaRPr lang="en-US" i="1" u="sng" dirty="0"/>
          </a:p>
          <a:p>
            <a:pPr marL="201168" lvl="1" indent="0">
              <a:buNone/>
            </a:pPr>
            <a:endParaRPr lang="en-US" i="1" u="sng" dirty="0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08455670-064A-F24B-9F6D-6909EBE346BE}"/>
              </a:ext>
            </a:extLst>
          </p:cNvPr>
          <p:cNvSpPr/>
          <p:nvPr/>
        </p:nvSpPr>
        <p:spPr>
          <a:xfrm>
            <a:off x="4572837" y="2629727"/>
            <a:ext cx="2009290" cy="328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83706F-34A6-5343-850B-EC59F6DA28BF}"/>
                  </a:ext>
                </a:extLst>
              </p:cNvPr>
              <p:cNvSpPr txBox="1"/>
              <p:nvPr/>
            </p:nvSpPr>
            <p:spPr>
              <a:xfrm>
                <a:off x="4533589" y="2351497"/>
                <a:ext cx="27632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clustering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=2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83706F-34A6-5343-850B-EC59F6DA2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89" y="2351497"/>
                <a:ext cx="2763246" cy="646331"/>
              </a:xfrm>
              <a:prstGeom prst="rect">
                <a:avLst/>
              </a:prstGeom>
              <a:blipFill>
                <a:blip r:embed="rId2"/>
                <a:stretch>
                  <a:fillRect l="-2294" t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12FAA3E8-492E-4B4E-B6A0-078FEAB38052}"/>
              </a:ext>
            </a:extLst>
          </p:cNvPr>
          <p:cNvSpPr/>
          <p:nvPr/>
        </p:nvSpPr>
        <p:spPr>
          <a:xfrm flipH="1">
            <a:off x="83763" y="2161304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87E328B-ED21-BB4F-B736-3802BB5C4492}"/>
              </a:ext>
            </a:extLst>
          </p:cNvPr>
          <p:cNvSpPr/>
          <p:nvPr/>
        </p:nvSpPr>
        <p:spPr>
          <a:xfrm flipH="1">
            <a:off x="1391984" y="2000983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7B289F4-98AC-9748-BEED-E29FFA1D813F}"/>
              </a:ext>
            </a:extLst>
          </p:cNvPr>
          <p:cNvSpPr/>
          <p:nvPr/>
        </p:nvSpPr>
        <p:spPr>
          <a:xfrm flipH="1">
            <a:off x="1112506" y="1802337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D9B6D53-D6BE-2647-A433-DA84D8C8C462}"/>
              </a:ext>
            </a:extLst>
          </p:cNvPr>
          <p:cNvSpPr/>
          <p:nvPr/>
        </p:nvSpPr>
        <p:spPr>
          <a:xfrm flipH="1">
            <a:off x="1024917" y="2290900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ACE05DC-368B-C144-ABC2-73564F486817}"/>
              </a:ext>
            </a:extLst>
          </p:cNvPr>
          <p:cNvSpPr/>
          <p:nvPr/>
        </p:nvSpPr>
        <p:spPr>
          <a:xfrm flipH="1">
            <a:off x="380712" y="2465649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D2E3AE6-C31C-EF46-98CA-E9E059A22E90}"/>
              </a:ext>
            </a:extLst>
          </p:cNvPr>
          <p:cNvSpPr/>
          <p:nvPr/>
        </p:nvSpPr>
        <p:spPr>
          <a:xfrm flipH="1">
            <a:off x="653880" y="1895397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0D1996D-ADD3-A24F-A38B-AFEDC02A2D54}"/>
              </a:ext>
            </a:extLst>
          </p:cNvPr>
          <p:cNvSpPr/>
          <p:nvPr/>
        </p:nvSpPr>
        <p:spPr>
          <a:xfrm flipH="1">
            <a:off x="747779" y="2596737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3E3F3CB-038A-6C41-BCAF-E8E917475004}"/>
              </a:ext>
            </a:extLst>
          </p:cNvPr>
          <p:cNvSpPr/>
          <p:nvPr/>
        </p:nvSpPr>
        <p:spPr>
          <a:xfrm flipH="1">
            <a:off x="1989464" y="2225244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7E00486-9C17-CB4D-BBC5-7B3A269E1B82}"/>
              </a:ext>
            </a:extLst>
          </p:cNvPr>
          <p:cNvSpPr/>
          <p:nvPr/>
        </p:nvSpPr>
        <p:spPr>
          <a:xfrm flipH="1">
            <a:off x="1475991" y="2626125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0E13A99-6BE5-954D-93EB-2BF11CC1EF26}"/>
              </a:ext>
            </a:extLst>
          </p:cNvPr>
          <p:cNvSpPr/>
          <p:nvPr/>
        </p:nvSpPr>
        <p:spPr>
          <a:xfrm flipH="1">
            <a:off x="4205353" y="1964560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3981DC-343B-AB40-ADA1-8F67A85C6890}"/>
              </a:ext>
            </a:extLst>
          </p:cNvPr>
          <p:cNvSpPr/>
          <p:nvPr/>
        </p:nvSpPr>
        <p:spPr>
          <a:xfrm flipH="1">
            <a:off x="4117764" y="2254477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2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25E4-E29D-254C-BB6D-9D1B763C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8E9D-3726-B342-828A-3485A0BA4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898" y="280116"/>
            <a:ext cx="10515600" cy="4351338"/>
          </a:xfrm>
        </p:spPr>
        <p:txBody>
          <a:bodyPr/>
          <a:lstStyle/>
          <a:p>
            <a:r>
              <a:rPr lang="en-US" b="1" dirty="0"/>
              <a:t>	</a:t>
            </a:r>
          </a:p>
          <a:p>
            <a:pPr lvl="1"/>
            <a:r>
              <a:rPr lang="en-US" dirty="0"/>
              <a:t>In the </a:t>
            </a:r>
            <a:r>
              <a:rPr lang="en-US" i="1" u="sng" dirty="0"/>
              <a:t>absence of constraints</a:t>
            </a:r>
            <a:r>
              <a:rPr lang="en-US" dirty="0"/>
              <a:t>, the assignment function is </a:t>
            </a:r>
            <a:r>
              <a:rPr lang="en-US" u="sng" dirty="0"/>
              <a:t>trivial</a:t>
            </a:r>
            <a:r>
              <a:rPr lang="en-US" dirty="0"/>
              <a:t> (assign each point to its nearest center)</a:t>
            </a:r>
          </a:p>
          <a:p>
            <a:pPr lvl="1"/>
            <a:endParaRPr lang="en-US" b="1" u="sng" dirty="0"/>
          </a:p>
          <a:p>
            <a:pPr marL="457200" lvl="1" indent="0">
              <a:buNone/>
            </a:pPr>
            <a:endParaRPr lang="en-US" b="1" u="sng" dirty="0"/>
          </a:p>
          <a:p>
            <a:pPr marL="457200" lvl="1" indent="0">
              <a:buNone/>
            </a:pPr>
            <a:endParaRPr lang="en-US" b="1" u="sng" dirty="0"/>
          </a:p>
          <a:p>
            <a:pPr marL="457200" lvl="1" indent="0">
              <a:buNone/>
            </a:pPr>
            <a:endParaRPr lang="en-US" b="1" u="sng" dirty="0"/>
          </a:p>
          <a:p>
            <a:pPr lvl="1"/>
            <a:endParaRPr lang="en-US" i="1" u="sng" dirty="0"/>
          </a:p>
          <a:p>
            <a:pPr lvl="1"/>
            <a:endParaRPr lang="en-US" i="1" u="sng" dirty="0"/>
          </a:p>
          <a:p>
            <a:pPr lvl="1"/>
            <a:endParaRPr lang="en-US" i="1" u="sng" dirty="0"/>
          </a:p>
          <a:p>
            <a:pPr marL="201168" lvl="1" indent="0">
              <a:buNone/>
            </a:pPr>
            <a:endParaRPr lang="en-US" i="1" u="sng" dirty="0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08455670-064A-F24B-9F6D-6909EBE346BE}"/>
              </a:ext>
            </a:extLst>
          </p:cNvPr>
          <p:cNvSpPr/>
          <p:nvPr/>
        </p:nvSpPr>
        <p:spPr>
          <a:xfrm>
            <a:off x="4572837" y="2629727"/>
            <a:ext cx="2009290" cy="328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>
            <a:extLst>
              <a:ext uri="{FF2B5EF4-FFF2-40B4-BE49-F238E27FC236}">
                <a16:creationId xmlns:a16="http://schemas.microsoft.com/office/drawing/2014/main" id="{511D020C-37ED-7243-9F4F-64C0ED5744E3}"/>
              </a:ext>
            </a:extLst>
          </p:cNvPr>
          <p:cNvSpPr/>
          <p:nvPr/>
        </p:nvSpPr>
        <p:spPr>
          <a:xfrm>
            <a:off x="7923576" y="2261970"/>
            <a:ext cx="313046" cy="277543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>
            <a:extLst>
              <a:ext uri="{FF2B5EF4-FFF2-40B4-BE49-F238E27FC236}">
                <a16:creationId xmlns:a16="http://schemas.microsoft.com/office/drawing/2014/main" id="{47CF7482-E6DB-E440-AD8D-2D4508250CA1}"/>
              </a:ext>
            </a:extLst>
          </p:cNvPr>
          <p:cNvSpPr/>
          <p:nvPr/>
        </p:nvSpPr>
        <p:spPr>
          <a:xfrm>
            <a:off x="11044590" y="2247662"/>
            <a:ext cx="267065" cy="236778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83706F-34A6-5343-850B-EC59F6DA28BF}"/>
                  </a:ext>
                </a:extLst>
              </p:cNvPr>
              <p:cNvSpPr txBox="1"/>
              <p:nvPr/>
            </p:nvSpPr>
            <p:spPr>
              <a:xfrm>
                <a:off x="4533589" y="2351497"/>
                <a:ext cx="27632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clustering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=2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83706F-34A6-5343-850B-EC59F6DA2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89" y="2351497"/>
                <a:ext cx="2763246" cy="646331"/>
              </a:xfrm>
              <a:prstGeom prst="rect">
                <a:avLst/>
              </a:prstGeom>
              <a:blipFill>
                <a:blip r:embed="rId2"/>
                <a:stretch>
                  <a:fillRect l="-2294" t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12FAA3E8-492E-4B4E-B6A0-078FEAB38052}"/>
              </a:ext>
            </a:extLst>
          </p:cNvPr>
          <p:cNvSpPr/>
          <p:nvPr/>
        </p:nvSpPr>
        <p:spPr>
          <a:xfrm flipH="1">
            <a:off x="83763" y="2161304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87E328B-ED21-BB4F-B736-3802BB5C4492}"/>
              </a:ext>
            </a:extLst>
          </p:cNvPr>
          <p:cNvSpPr/>
          <p:nvPr/>
        </p:nvSpPr>
        <p:spPr>
          <a:xfrm flipH="1">
            <a:off x="1391984" y="2000983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7B289F4-98AC-9748-BEED-E29FFA1D813F}"/>
              </a:ext>
            </a:extLst>
          </p:cNvPr>
          <p:cNvSpPr/>
          <p:nvPr/>
        </p:nvSpPr>
        <p:spPr>
          <a:xfrm flipH="1">
            <a:off x="1112506" y="1802337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D9B6D53-D6BE-2647-A433-DA84D8C8C462}"/>
              </a:ext>
            </a:extLst>
          </p:cNvPr>
          <p:cNvSpPr/>
          <p:nvPr/>
        </p:nvSpPr>
        <p:spPr>
          <a:xfrm flipH="1">
            <a:off x="1024917" y="2290900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ACE05DC-368B-C144-ABC2-73564F486817}"/>
              </a:ext>
            </a:extLst>
          </p:cNvPr>
          <p:cNvSpPr/>
          <p:nvPr/>
        </p:nvSpPr>
        <p:spPr>
          <a:xfrm flipH="1">
            <a:off x="380712" y="2465649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D2E3AE6-C31C-EF46-98CA-E9E059A22E90}"/>
              </a:ext>
            </a:extLst>
          </p:cNvPr>
          <p:cNvSpPr/>
          <p:nvPr/>
        </p:nvSpPr>
        <p:spPr>
          <a:xfrm flipH="1">
            <a:off x="653880" y="1895397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0D1996D-ADD3-A24F-A38B-AFEDC02A2D54}"/>
              </a:ext>
            </a:extLst>
          </p:cNvPr>
          <p:cNvSpPr/>
          <p:nvPr/>
        </p:nvSpPr>
        <p:spPr>
          <a:xfrm flipH="1">
            <a:off x="747779" y="2596737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3E3F3CB-038A-6C41-BCAF-E8E917475004}"/>
              </a:ext>
            </a:extLst>
          </p:cNvPr>
          <p:cNvSpPr/>
          <p:nvPr/>
        </p:nvSpPr>
        <p:spPr>
          <a:xfrm flipH="1">
            <a:off x="1989464" y="2225244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7E00486-9C17-CB4D-BBC5-7B3A269E1B82}"/>
              </a:ext>
            </a:extLst>
          </p:cNvPr>
          <p:cNvSpPr/>
          <p:nvPr/>
        </p:nvSpPr>
        <p:spPr>
          <a:xfrm flipH="1">
            <a:off x="1475991" y="2626125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0E13A99-6BE5-954D-93EB-2BF11CC1EF26}"/>
              </a:ext>
            </a:extLst>
          </p:cNvPr>
          <p:cNvSpPr/>
          <p:nvPr/>
        </p:nvSpPr>
        <p:spPr>
          <a:xfrm flipH="1">
            <a:off x="4205353" y="1964560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3981DC-343B-AB40-ADA1-8F67A85C6890}"/>
              </a:ext>
            </a:extLst>
          </p:cNvPr>
          <p:cNvSpPr/>
          <p:nvPr/>
        </p:nvSpPr>
        <p:spPr>
          <a:xfrm flipH="1">
            <a:off x="4117764" y="2254477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9093655-525C-EB44-80CC-FE20FA2ACD88}"/>
              </a:ext>
            </a:extLst>
          </p:cNvPr>
          <p:cNvSpPr/>
          <p:nvPr/>
        </p:nvSpPr>
        <p:spPr>
          <a:xfrm flipH="1">
            <a:off x="7038536" y="2159215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96D7C1A-003E-2144-A3FF-39B4B5C720EC}"/>
              </a:ext>
            </a:extLst>
          </p:cNvPr>
          <p:cNvSpPr/>
          <p:nvPr/>
        </p:nvSpPr>
        <p:spPr>
          <a:xfrm flipH="1">
            <a:off x="8346757" y="1998894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B33E0672-A0F9-E54E-AA68-8403F5CC1DF0}"/>
              </a:ext>
            </a:extLst>
          </p:cNvPr>
          <p:cNvSpPr/>
          <p:nvPr/>
        </p:nvSpPr>
        <p:spPr>
          <a:xfrm flipH="1">
            <a:off x="8067279" y="1800248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3434A9D-EEF2-7E48-8156-FFB57A54F4ED}"/>
              </a:ext>
            </a:extLst>
          </p:cNvPr>
          <p:cNvSpPr/>
          <p:nvPr/>
        </p:nvSpPr>
        <p:spPr>
          <a:xfrm flipH="1">
            <a:off x="7979690" y="2288811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D249E821-289D-D241-A95B-20BD9C347FF0}"/>
              </a:ext>
            </a:extLst>
          </p:cNvPr>
          <p:cNvSpPr/>
          <p:nvPr/>
        </p:nvSpPr>
        <p:spPr>
          <a:xfrm flipH="1">
            <a:off x="7335485" y="2463560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B46272F-5860-0E4E-A2BB-6FA049F47DD9}"/>
              </a:ext>
            </a:extLst>
          </p:cNvPr>
          <p:cNvSpPr/>
          <p:nvPr/>
        </p:nvSpPr>
        <p:spPr>
          <a:xfrm flipH="1">
            <a:off x="7608653" y="1893308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BC4408F5-7973-014D-9D77-513C40CCD25C}"/>
              </a:ext>
            </a:extLst>
          </p:cNvPr>
          <p:cNvSpPr/>
          <p:nvPr/>
        </p:nvSpPr>
        <p:spPr>
          <a:xfrm flipH="1">
            <a:off x="7702552" y="2594648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98DFF9E2-0E98-1B46-A9C6-D428E053A58A}"/>
              </a:ext>
            </a:extLst>
          </p:cNvPr>
          <p:cNvSpPr/>
          <p:nvPr/>
        </p:nvSpPr>
        <p:spPr>
          <a:xfrm flipH="1">
            <a:off x="8944237" y="2223155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257EF355-801A-4848-96F3-10BF304F52E0}"/>
              </a:ext>
            </a:extLst>
          </p:cNvPr>
          <p:cNvSpPr/>
          <p:nvPr/>
        </p:nvSpPr>
        <p:spPr>
          <a:xfrm flipH="1">
            <a:off x="8430764" y="2624036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83985F5-A15B-3D4B-BF07-A0DEC962A6D3}"/>
              </a:ext>
            </a:extLst>
          </p:cNvPr>
          <p:cNvSpPr/>
          <p:nvPr/>
        </p:nvSpPr>
        <p:spPr>
          <a:xfrm flipH="1">
            <a:off x="11160126" y="1962471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175E2992-0B77-3443-81EF-0C201561F5D3}"/>
              </a:ext>
            </a:extLst>
          </p:cNvPr>
          <p:cNvSpPr/>
          <p:nvPr/>
        </p:nvSpPr>
        <p:spPr>
          <a:xfrm flipH="1">
            <a:off x="11072537" y="2252388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FEDE631-7CAB-7D4F-B1EA-DAAB814001F8}"/>
              </a:ext>
            </a:extLst>
          </p:cNvPr>
          <p:cNvSpPr/>
          <p:nvPr/>
        </p:nvSpPr>
        <p:spPr>
          <a:xfrm>
            <a:off x="10738785" y="1738219"/>
            <a:ext cx="1120300" cy="1018886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DF471395-2356-A942-B892-7E8AA5D2A31A}"/>
              </a:ext>
            </a:extLst>
          </p:cNvPr>
          <p:cNvSpPr/>
          <p:nvPr/>
        </p:nvSpPr>
        <p:spPr>
          <a:xfrm>
            <a:off x="6863954" y="1554819"/>
            <a:ext cx="2474223" cy="1635313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83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25E4-E29D-254C-BB6D-9D1B763C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8E9D-3726-B342-828A-3485A0BA4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898" y="280116"/>
            <a:ext cx="10515600" cy="4351338"/>
          </a:xfrm>
        </p:spPr>
        <p:txBody>
          <a:bodyPr/>
          <a:lstStyle/>
          <a:p>
            <a:r>
              <a:rPr lang="en-US" b="1" dirty="0"/>
              <a:t>	</a:t>
            </a:r>
          </a:p>
          <a:p>
            <a:pPr lvl="1"/>
            <a:r>
              <a:rPr lang="en-US" dirty="0"/>
              <a:t>In the </a:t>
            </a:r>
            <a:r>
              <a:rPr lang="en-US" i="1" u="sng" dirty="0"/>
              <a:t>absence of constraints</a:t>
            </a:r>
            <a:r>
              <a:rPr lang="en-US" dirty="0"/>
              <a:t>, the assignment function is </a:t>
            </a:r>
            <a:r>
              <a:rPr lang="en-US" u="sng" dirty="0"/>
              <a:t>trivial</a:t>
            </a:r>
            <a:r>
              <a:rPr lang="en-US" dirty="0"/>
              <a:t> (assign each point to its nearest center)</a:t>
            </a:r>
          </a:p>
          <a:p>
            <a:pPr lvl="1"/>
            <a:endParaRPr lang="en-US" b="1" u="sng" dirty="0"/>
          </a:p>
          <a:p>
            <a:pPr marL="457200" lvl="1" indent="0">
              <a:buNone/>
            </a:pPr>
            <a:endParaRPr lang="en-US" b="1" u="sng" dirty="0"/>
          </a:p>
          <a:p>
            <a:pPr marL="457200" lvl="1" indent="0">
              <a:buNone/>
            </a:pPr>
            <a:endParaRPr lang="en-US" b="1" u="sng" dirty="0"/>
          </a:p>
          <a:p>
            <a:pPr marL="457200" lvl="1" indent="0">
              <a:buNone/>
            </a:pPr>
            <a:endParaRPr lang="en-US" b="1" u="sng" dirty="0"/>
          </a:p>
          <a:p>
            <a:pPr lvl="1"/>
            <a:endParaRPr lang="en-US" i="1" u="sng" dirty="0"/>
          </a:p>
          <a:p>
            <a:pPr lvl="1"/>
            <a:endParaRPr lang="en-US" i="1" u="sng" dirty="0"/>
          </a:p>
          <a:p>
            <a:pPr lvl="1"/>
            <a:endParaRPr lang="en-US" i="1" u="sng" dirty="0"/>
          </a:p>
          <a:p>
            <a:pPr marL="201168" lvl="1" indent="0">
              <a:buNone/>
            </a:pPr>
            <a:endParaRPr lang="en-US" i="1" u="sng" dirty="0"/>
          </a:p>
          <a:p>
            <a:pPr lvl="1"/>
            <a:r>
              <a:rPr lang="en-US" i="1" u="sng" dirty="0"/>
              <a:t>Constraints</a:t>
            </a:r>
            <a:r>
              <a:rPr lang="en-US" i="1" dirty="0"/>
              <a:t> can make the assignment non-trivial</a:t>
            </a:r>
            <a:endParaRPr lang="en-US" b="1" dirty="0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08455670-064A-F24B-9F6D-6909EBE346BE}"/>
              </a:ext>
            </a:extLst>
          </p:cNvPr>
          <p:cNvSpPr/>
          <p:nvPr/>
        </p:nvSpPr>
        <p:spPr>
          <a:xfrm>
            <a:off x="4572837" y="2629727"/>
            <a:ext cx="2009290" cy="328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>
            <a:extLst>
              <a:ext uri="{FF2B5EF4-FFF2-40B4-BE49-F238E27FC236}">
                <a16:creationId xmlns:a16="http://schemas.microsoft.com/office/drawing/2014/main" id="{511D020C-37ED-7243-9F4F-64C0ED5744E3}"/>
              </a:ext>
            </a:extLst>
          </p:cNvPr>
          <p:cNvSpPr/>
          <p:nvPr/>
        </p:nvSpPr>
        <p:spPr>
          <a:xfrm>
            <a:off x="7923576" y="2261970"/>
            <a:ext cx="313046" cy="277543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>
            <a:extLst>
              <a:ext uri="{FF2B5EF4-FFF2-40B4-BE49-F238E27FC236}">
                <a16:creationId xmlns:a16="http://schemas.microsoft.com/office/drawing/2014/main" id="{47CF7482-E6DB-E440-AD8D-2D4508250CA1}"/>
              </a:ext>
            </a:extLst>
          </p:cNvPr>
          <p:cNvSpPr/>
          <p:nvPr/>
        </p:nvSpPr>
        <p:spPr>
          <a:xfrm>
            <a:off x="11044590" y="2247662"/>
            <a:ext cx="267065" cy="236778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83706F-34A6-5343-850B-EC59F6DA28BF}"/>
                  </a:ext>
                </a:extLst>
              </p:cNvPr>
              <p:cNvSpPr txBox="1"/>
              <p:nvPr/>
            </p:nvSpPr>
            <p:spPr>
              <a:xfrm>
                <a:off x="4533589" y="2351497"/>
                <a:ext cx="27632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clustering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=2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83706F-34A6-5343-850B-EC59F6DA2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89" y="2351497"/>
                <a:ext cx="2763246" cy="646331"/>
              </a:xfrm>
              <a:prstGeom prst="rect">
                <a:avLst/>
              </a:prstGeom>
              <a:blipFill>
                <a:blip r:embed="rId2"/>
                <a:stretch>
                  <a:fillRect l="-2294" t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4DCF4345-AB4A-E841-AA9D-AE1FA672D190}"/>
              </a:ext>
            </a:extLst>
          </p:cNvPr>
          <p:cNvSpPr txBox="1"/>
          <p:nvPr/>
        </p:nvSpPr>
        <p:spPr>
          <a:xfrm>
            <a:off x="4495139" y="3950779"/>
            <a:ext cx="2568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9FF"/>
                </a:solidFill>
              </a:rPr>
              <a:t>Constraint</a:t>
            </a:r>
            <a:r>
              <a:rPr lang="en-US" dirty="0"/>
              <a:t>: </a:t>
            </a:r>
            <a:r>
              <a:rPr lang="en-US" b="1" i="1" dirty="0"/>
              <a:t>at least 3 points </a:t>
            </a:r>
            <a:r>
              <a:rPr lang="en-US" dirty="0"/>
              <a:t>in each cluster </a:t>
            </a:r>
          </a:p>
          <a:p>
            <a:endParaRPr lang="en-US" dirty="0"/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2AF21F8F-E924-C74C-BAEC-B3E269343A56}"/>
              </a:ext>
            </a:extLst>
          </p:cNvPr>
          <p:cNvSpPr/>
          <p:nvPr/>
        </p:nvSpPr>
        <p:spPr>
          <a:xfrm>
            <a:off x="4645668" y="4517393"/>
            <a:ext cx="2156790" cy="328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853B231-308D-6D46-ADD3-158DB385BEAA}"/>
              </a:ext>
            </a:extLst>
          </p:cNvPr>
          <p:cNvSpPr/>
          <p:nvPr/>
        </p:nvSpPr>
        <p:spPr>
          <a:xfrm flipH="1">
            <a:off x="15178" y="4451729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F5DE507-321C-D84C-91E7-F784337C783D}"/>
              </a:ext>
            </a:extLst>
          </p:cNvPr>
          <p:cNvSpPr/>
          <p:nvPr/>
        </p:nvSpPr>
        <p:spPr>
          <a:xfrm flipH="1">
            <a:off x="1323399" y="4291408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3AF6BF1-69FE-954C-AF61-22C0B774E76F}"/>
              </a:ext>
            </a:extLst>
          </p:cNvPr>
          <p:cNvSpPr/>
          <p:nvPr/>
        </p:nvSpPr>
        <p:spPr>
          <a:xfrm flipH="1">
            <a:off x="1043921" y="4092762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C2B16D6-65A1-B649-8DA1-268936255A66}"/>
              </a:ext>
            </a:extLst>
          </p:cNvPr>
          <p:cNvSpPr/>
          <p:nvPr/>
        </p:nvSpPr>
        <p:spPr>
          <a:xfrm flipH="1">
            <a:off x="956332" y="4581325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320AD2D-061D-014E-BF22-793A7AD679E3}"/>
              </a:ext>
            </a:extLst>
          </p:cNvPr>
          <p:cNvSpPr/>
          <p:nvPr/>
        </p:nvSpPr>
        <p:spPr>
          <a:xfrm flipH="1">
            <a:off x="312127" y="4756074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92AB9C2-25CF-A842-808A-CCA32E765193}"/>
              </a:ext>
            </a:extLst>
          </p:cNvPr>
          <p:cNvSpPr/>
          <p:nvPr/>
        </p:nvSpPr>
        <p:spPr>
          <a:xfrm flipH="1">
            <a:off x="585295" y="4185822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FBD7459-3C19-5E4D-AD39-D53AA298BC99}"/>
              </a:ext>
            </a:extLst>
          </p:cNvPr>
          <p:cNvSpPr/>
          <p:nvPr/>
        </p:nvSpPr>
        <p:spPr>
          <a:xfrm flipH="1">
            <a:off x="679194" y="4887162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E3F4208-1391-CD4C-8461-26EE509933A0}"/>
              </a:ext>
            </a:extLst>
          </p:cNvPr>
          <p:cNvSpPr/>
          <p:nvPr/>
        </p:nvSpPr>
        <p:spPr>
          <a:xfrm flipH="1">
            <a:off x="1920879" y="4515669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6F6B395-81AC-DC40-97A7-E8BDA2BA8BB3}"/>
              </a:ext>
            </a:extLst>
          </p:cNvPr>
          <p:cNvSpPr/>
          <p:nvPr/>
        </p:nvSpPr>
        <p:spPr>
          <a:xfrm flipH="1">
            <a:off x="1407406" y="4916550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C0B0062-5D58-2B4E-9D7B-189B9CD83859}"/>
              </a:ext>
            </a:extLst>
          </p:cNvPr>
          <p:cNvSpPr/>
          <p:nvPr/>
        </p:nvSpPr>
        <p:spPr>
          <a:xfrm flipH="1">
            <a:off x="4136768" y="4254985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5AC31E4-7658-5448-BCD5-33BF4A5DEBFF}"/>
              </a:ext>
            </a:extLst>
          </p:cNvPr>
          <p:cNvSpPr/>
          <p:nvPr/>
        </p:nvSpPr>
        <p:spPr>
          <a:xfrm flipH="1">
            <a:off x="4049179" y="4544902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2FAA3E8-492E-4B4E-B6A0-078FEAB38052}"/>
              </a:ext>
            </a:extLst>
          </p:cNvPr>
          <p:cNvSpPr/>
          <p:nvPr/>
        </p:nvSpPr>
        <p:spPr>
          <a:xfrm flipH="1">
            <a:off x="83763" y="2161304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87E328B-ED21-BB4F-B736-3802BB5C4492}"/>
              </a:ext>
            </a:extLst>
          </p:cNvPr>
          <p:cNvSpPr/>
          <p:nvPr/>
        </p:nvSpPr>
        <p:spPr>
          <a:xfrm flipH="1">
            <a:off x="1391984" y="2000983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7B289F4-98AC-9748-BEED-E29FFA1D813F}"/>
              </a:ext>
            </a:extLst>
          </p:cNvPr>
          <p:cNvSpPr/>
          <p:nvPr/>
        </p:nvSpPr>
        <p:spPr>
          <a:xfrm flipH="1">
            <a:off x="1112506" y="1802337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D9B6D53-D6BE-2647-A433-DA84D8C8C462}"/>
              </a:ext>
            </a:extLst>
          </p:cNvPr>
          <p:cNvSpPr/>
          <p:nvPr/>
        </p:nvSpPr>
        <p:spPr>
          <a:xfrm flipH="1">
            <a:off x="1024917" y="2290900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ACE05DC-368B-C144-ABC2-73564F486817}"/>
              </a:ext>
            </a:extLst>
          </p:cNvPr>
          <p:cNvSpPr/>
          <p:nvPr/>
        </p:nvSpPr>
        <p:spPr>
          <a:xfrm flipH="1">
            <a:off x="380712" y="2465649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D2E3AE6-C31C-EF46-98CA-E9E059A22E90}"/>
              </a:ext>
            </a:extLst>
          </p:cNvPr>
          <p:cNvSpPr/>
          <p:nvPr/>
        </p:nvSpPr>
        <p:spPr>
          <a:xfrm flipH="1">
            <a:off x="653880" y="1895397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0D1996D-ADD3-A24F-A38B-AFEDC02A2D54}"/>
              </a:ext>
            </a:extLst>
          </p:cNvPr>
          <p:cNvSpPr/>
          <p:nvPr/>
        </p:nvSpPr>
        <p:spPr>
          <a:xfrm flipH="1">
            <a:off x="747779" y="2596737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3E3F3CB-038A-6C41-BCAF-E8E917475004}"/>
              </a:ext>
            </a:extLst>
          </p:cNvPr>
          <p:cNvSpPr/>
          <p:nvPr/>
        </p:nvSpPr>
        <p:spPr>
          <a:xfrm flipH="1">
            <a:off x="1989464" y="2225244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7E00486-9C17-CB4D-BBC5-7B3A269E1B82}"/>
              </a:ext>
            </a:extLst>
          </p:cNvPr>
          <p:cNvSpPr/>
          <p:nvPr/>
        </p:nvSpPr>
        <p:spPr>
          <a:xfrm flipH="1">
            <a:off x="1475991" y="2626125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0E13A99-6BE5-954D-93EB-2BF11CC1EF26}"/>
              </a:ext>
            </a:extLst>
          </p:cNvPr>
          <p:cNvSpPr/>
          <p:nvPr/>
        </p:nvSpPr>
        <p:spPr>
          <a:xfrm flipH="1">
            <a:off x="4205353" y="1964560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3981DC-343B-AB40-ADA1-8F67A85C6890}"/>
              </a:ext>
            </a:extLst>
          </p:cNvPr>
          <p:cNvSpPr/>
          <p:nvPr/>
        </p:nvSpPr>
        <p:spPr>
          <a:xfrm flipH="1">
            <a:off x="4117764" y="2254477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9093655-525C-EB44-80CC-FE20FA2ACD88}"/>
              </a:ext>
            </a:extLst>
          </p:cNvPr>
          <p:cNvSpPr/>
          <p:nvPr/>
        </p:nvSpPr>
        <p:spPr>
          <a:xfrm flipH="1">
            <a:off x="7038536" y="2159215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96D7C1A-003E-2144-A3FF-39B4B5C720EC}"/>
              </a:ext>
            </a:extLst>
          </p:cNvPr>
          <p:cNvSpPr/>
          <p:nvPr/>
        </p:nvSpPr>
        <p:spPr>
          <a:xfrm flipH="1">
            <a:off x="8346757" y="1998894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B33E0672-A0F9-E54E-AA68-8403F5CC1DF0}"/>
              </a:ext>
            </a:extLst>
          </p:cNvPr>
          <p:cNvSpPr/>
          <p:nvPr/>
        </p:nvSpPr>
        <p:spPr>
          <a:xfrm flipH="1">
            <a:off x="8067279" y="1800248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3434A9D-EEF2-7E48-8156-FFB57A54F4ED}"/>
              </a:ext>
            </a:extLst>
          </p:cNvPr>
          <p:cNvSpPr/>
          <p:nvPr/>
        </p:nvSpPr>
        <p:spPr>
          <a:xfrm flipH="1">
            <a:off x="7979690" y="2288811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D249E821-289D-D241-A95B-20BD9C347FF0}"/>
              </a:ext>
            </a:extLst>
          </p:cNvPr>
          <p:cNvSpPr/>
          <p:nvPr/>
        </p:nvSpPr>
        <p:spPr>
          <a:xfrm flipH="1">
            <a:off x="7335485" y="2463560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B46272F-5860-0E4E-A2BB-6FA049F47DD9}"/>
              </a:ext>
            </a:extLst>
          </p:cNvPr>
          <p:cNvSpPr/>
          <p:nvPr/>
        </p:nvSpPr>
        <p:spPr>
          <a:xfrm flipH="1">
            <a:off x="7608653" y="1893308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BC4408F5-7973-014D-9D77-513C40CCD25C}"/>
              </a:ext>
            </a:extLst>
          </p:cNvPr>
          <p:cNvSpPr/>
          <p:nvPr/>
        </p:nvSpPr>
        <p:spPr>
          <a:xfrm flipH="1">
            <a:off x="7702552" y="2594648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98DFF9E2-0E98-1B46-A9C6-D428E053A58A}"/>
              </a:ext>
            </a:extLst>
          </p:cNvPr>
          <p:cNvSpPr/>
          <p:nvPr/>
        </p:nvSpPr>
        <p:spPr>
          <a:xfrm flipH="1">
            <a:off x="8944237" y="2223155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257EF355-801A-4848-96F3-10BF304F52E0}"/>
              </a:ext>
            </a:extLst>
          </p:cNvPr>
          <p:cNvSpPr/>
          <p:nvPr/>
        </p:nvSpPr>
        <p:spPr>
          <a:xfrm flipH="1">
            <a:off x="8430764" y="2624036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83985F5-A15B-3D4B-BF07-A0DEC962A6D3}"/>
              </a:ext>
            </a:extLst>
          </p:cNvPr>
          <p:cNvSpPr/>
          <p:nvPr/>
        </p:nvSpPr>
        <p:spPr>
          <a:xfrm flipH="1">
            <a:off x="11160126" y="1962471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175E2992-0B77-3443-81EF-0C201561F5D3}"/>
              </a:ext>
            </a:extLst>
          </p:cNvPr>
          <p:cNvSpPr/>
          <p:nvPr/>
        </p:nvSpPr>
        <p:spPr>
          <a:xfrm flipH="1">
            <a:off x="11072537" y="2252388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FEDE631-7CAB-7D4F-B1EA-DAAB814001F8}"/>
              </a:ext>
            </a:extLst>
          </p:cNvPr>
          <p:cNvSpPr/>
          <p:nvPr/>
        </p:nvSpPr>
        <p:spPr>
          <a:xfrm>
            <a:off x="10738785" y="1738219"/>
            <a:ext cx="1120300" cy="1018886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DF471395-2356-A942-B892-7E8AA5D2A31A}"/>
              </a:ext>
            </a:extLst>
          </p:cNvPr>
          <p:cNvSpPr/>
          <p:nvPr/>
        </p:nvSpPr>
        <p:spPr>
          <a:xfrm>
            <a:off x="6863954" y="1554819"/>
            <a:ext cx="2474223" cy="1635313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07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25E4-E29D-254C-BB6D-9D1B763C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8E9D-3726-B342-828A-3485A0BA4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898" y="280116"/>
            <a:ext cx="10515600" cy="4351338"/>
          </a:xfrm>
        </p:spPr>
        <p:txBody>
          <a:bodyPr/>
          <a:lstStyle/>
          <a:p>
            <a:r>
              <a:rPr lang="en-US" b="1" dirty="0"/>
              <a:t>	</a:t>
            </a:r>
          </a:p>
          <a:p>
            <a:pPr lvl="1"/>
            <a:r>
              <a:rPr lang="en-US" dirty="0"/>
              <a:t>In the </a:t>
            </a:r>
            <a:r>
              <a:rPr lang="en-US" i="1" u="sng" dirty="0"/>
              <a:t>absence of constraints</a:t>
            </a:r>
            <a:r>
              <a:rPr lang="en-US" dirty="0"/>
              <a:t>, the assignment function is </a:t>
            </a:r>
            <a:r>
              <a:rPr lang="en-US" u="sng" dirty="0"/>
              <a:t>trivial</a:t>
            </a:r>
            <a:r>
              <a:rPr lang="en-US" dirty="0"/>
              <a:t> (assign each point to its nearest center)</a:t>
            </a:r>
          </a:p>
          <a:p>
            <a:pPr lvl="1"/>
            <a:endParaRPr lang="en-US" b="1" u="sng" dirty="0"/>
          </a:p>
          <a:p>
            <a:pPr marL="457200" lvl="1" indent="0">
              <a:buNone/>
            </a:pPr>
            <a:endParaRPr lang="en-US" b="1" u="sng" dirty="0"/>
          </a:p>
          <a:p>
            <a:pPr marL="457200" lvl="1" indent="0">
              <a:buNone/>
            </a:pPr>
            <a:endParaRPr lang="en-US" b="1" u="sng" dirty="0"/>
          </a:p>
          <a:p>
            <a:pPr marL="457200" lvl="1" indent="0">
              <a:buNone/>
            </a:pPr>
            <a:endParaRPr lang="en-US" b="1" u="sng" dirty="0"/>
          </a:p>
          <a:p>
            <a:pPr lvl="1"/>
            <a:endParaRPr lang="en-US" i="1" u="sng" dirty="0"/>
          </a:p>
          <a:p>
            <a:pPr lvl="1"/>
            <a:endParaRPr lang="en-US" i="1" u="sng" dirty="0"/>
          </a:p>
          <a:p>
            <a:pPr lvl="1"/>
            <a:endParaRPr lang="en-US" i="1" u="sng" dirty="0"/>
          </a:p>
          <a:p>
            <a:pPr marL="201168" lvl="1" indent="0">
              <a:buNone/>
            </a:pPr>
            <a:endParaRPr lang="en-US" i="1" u="sng" dirty="0"/>
          </a:p>
          <a:p>
            <a:pPr lvl="1"/>
            <a:r>
              <a:rPr lang="en-US" i="1" u="sng" dirty="0"/>
              <a:t>Constraints</a:t>
            </a:r>
            <a:r>
              <a:rPr lang="en-US" i="1" dirty="0"/>
              <a:t> can make the assignment non-trivial</a:t>
            </a:r>
            <a:endParaRPr lang="en-US" b="1" dirty="0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08455670-064A-F24B-9F6D-6909EBE346BE}"/>
              </a:ext>
            </a:extLst>
          </p:cNvPr>
          <p:cNvSpPr/>
          <p:nvPr/>
        </p:nvSpPr>
        <p:spPr>
          <a:xfrm>
            <a:off x="4572837" y="2629727"/>
            <a:ext cx="2009290" cy="328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>
            <a:extLst>
              <a:ext uri="{FF2B5EF4-FFF2-40B4-BE49-F238E27FC236}">
                <a16:creationId xmlns:a16="http://schemas.microsoft.com/office/drawing/2014/main" id="{511D020C-37ED-7243-9F4F-64C0ED5744E3}"/>
              </a:ext>
            </a:extLst>
          </p:cNvPr>
          <p:cNvSpPr/>
          <p:nvPr/>
        </p:nvSpPr>
        <p:spPr>
          <a:xfrm>
            <a:off x="7923576" y="2261970"/>
            <a:ext cx="313046" cy="277543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>
            <a:extLst>
              <a:ext uri="{FF2B5EF4-FFF2-40B4-BE49-F238E27FC236}">
                <a16:creationId xmlns:a16="http://schemas.microsoft.com/office/drawing/2014/main" id="{47CF7482-E6DB-E440-AD8D-2D4508250CA1}"/>
              </a:ext>
            </a:extLst>
          </p:cNvPr>
          <p:cNvSpPr/>
          <p:nvPr/>
        </p:nvSpPr>
        <p:spPr>
          <a:xfrm>
            <a:off x="11044590" y="2247662"/>
            <a:ext cx="267065" cy="236778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83706F-34A6-5343-850B-EC59F6DA28BF}"/>
                  </a:ext>
                </a:extLst>
              </p:cNvPr>
              <p:cNvSpPr txBox="1"/>
              <p:nvPr/>
            </p:nvSpPr>
            <p:spPr>
              <a:xfrm>
                <a:off x="4533589" y="2351497"/>
                <a:ext cx="27632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clustering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=2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83706F-34A6-5343-850B-EC59F6DA2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89" y="2351497"/>
                <a:ext cx="2763246" cy="646331"/>
              </a:xfrm>
              <a:prstGeom prst="rect">
                <a:avLst/>
              </a:prstGeom>
              <a:blipFill>
                <a:blip r:embed="rId2"/>
                <a:stretch>
                  <a:fillRect l="-2294" t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782249B3-ED09-0A45-9868-D0579C6421D1}"/>
              </a:ext>
            </a:extLst>
          </p:cNvPr>
          <p:cNvSpPr/>
          <p:nvPr/>
        </p:nvSpPr>
        <p:spPr>
          <a:xfrm flipH="1">
            <a:off x="7024847" y="4346143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009D78-AB5C-B14C-B55B-56B0404A434D}"/>
              </a:ext>
            </a:extLst>
          </p:cNvPr>
          <p:cNvSpPr/>
          <p:nvPr/>
        </p:nvSpPr>
        <p:spPr>
          <a:xfrm flipH="1">
            <a:off x="8333068" y="4185822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162CC82-1DFF-D541-A9F4-04C29A1597E0}"/>
              </a:ext>
            </a:extLst>
          </p:cNvPr>
          <p:cNvSpPr/>
          <p:nvPr/>
        </p:nvSpPr>
        <p:spPr>
          <a:xfrm flipH="1">
            <a:off x="8053590" y="3987176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7C07752-A6C3-CC49-8ABD-B1FDEF3424E3}"/>
              </a:ext>
            </a:extLst>
          </p:cNvPr>
          <p:cNvSpPr/>
          <p:nvPr/>
        </p:nvSpPr>
        <p:spPr>
          <a:xfrm flipH="1">
            <a:off x="7966001" y="4475739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5D679C-1A81-6C4F-844C-29DD83F06286}"/>
              </a:ext>
            </a:extLst>
          </p:cNvPr>
          <p:cNvSpPr/>
          <p:nvPr/>
        </p:nvSpPr>
        <p:spPr>
          <a:xfrm flipH="1">
            <a:off x="7321796" y="4650488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05E2837-59F7-9D4A-A4AC-A35EC4BA95F3}"/>
              </a:ext>
            </a:extLst>
          </p:cNvPr>
          <p:cNvSpPr/>
          <p:nvPr/>
        </p:nvSpPr>
        <p:spPr>
          <a:xfrm flipH="1">
            <a:off x="7594964" y="4080236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92CBB80-2737-254F-807D-C6EBBDF972D0}"/>
              </a:ext>
            </a:extLst>
          </p:cNvPr>
          <p:cNvSpPr/>
          <p:nvPr/>
        </p:nvSpPr>
        <p:spPr>
          <a:xfrm flipH="1">
            <a:off x="7688863" y="4781576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109A844-AF43-0B4B-B29D-15FA19E6CCCF}"/>
              </a:ext>
            </a:extLst>
          </p:cNvPr>
          <p:cNvSpPr/>
          <p:nvPr/>
        </p:nvSpPr>
        <p:spPr>
          <a:xfrm flipH="1">
            <a:off x="8930548" y="4410083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0B0170C-07A5-8C45-9F97-B2278D45D22C}"/>
              </a:ext>
            </a:extLst>
          </p:cNvPr>
          <p:cNvSpPr/>
          <p:nvPr/>
        </p:nvSpPr>
        <p:spPr>
          <a:xfrm flipH="1">
            <a:off x="8417075" y="4810964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4A48CF2-9579-AE48-9C40-7D29C3DFB537}"/>
              </a:ext>
            </a:extLst>
          </p:cNvPr>
          <p:cNvSpPr/>
          <p:nvPr/>
        </p:nvSpPr>
        <p:spPr>
          <a:xfrm flipH="1">
            <a:off x="11146437" y="4149399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AA9FCEC-3285-724C-B372-486B6A1FA79A}"/>
              </a:ext>
            </a:extLst>
          </p:cNvPr>
          <p:cNvSpPr/>
          <p:nvPr/>
        </p:nvSpPr>
        <p:spPr>
          <a:xfrm flipH="1">
            <a:off x="11058848" y="4439316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CF4345-AB4A-E841-AA9D-AE1FA672D190}"/>
              </a:ext>
            </a:extLst>
          </p:cNvPr>
          <p:cNvSpPr txBox="1"/>
          <p:nvPr/>
        </p:nvSpPr>
        <p:spPr>
          <a:xfrm>
            <a:off x="4495139" y="3950779"/>
            <a:ext cx="2568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9FF"/>
                </a:solidFill>
              </a:rPr>
              <a:t>Constraint</a:t>
            </a:r>
            <a:r>
              <a:rPr lang="en-US" dirty="0"/>
              <a:t>: </a:t>
            </a:r>
            <a:r>
              <a:rPr lang="en-US" b="1" i="1" dirty="0"/>
              <a:t>at least 3 points </a:t>
            </a:r>
            <a:r>
              <a:rPr lang="en-US" dirty="0"/>
              <a:t>in each cluster </a:t>
            </a:r>
          </a:p>
          <a:p>
            <a:endParaRPr lang="en-US" dirty="0"/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2AF21F8F-E924-C74C-BAEC-B3E269343A56}"/>
              </a:ext>
            </a:extLst>
          </p:cNvPr>
          <p:cNvSpPr/>
          <p:nvPr/>
        </p:nvSpPr>
        <p:spPr>
          <a:xfrm>
            <a:off x="4645668" y="4517393"/>
            <a:ext cx="2156790" cy="328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>
            <a:extLst>
              <a:ext uri="{FF2B5EF4-FFF2-40B4-BE49-F238E27FC236}">
                <a16:creationId xmlns:a16="http://schemas.microsoft.com/office/drawing/2014/main" id="{1AF3C728-0F23-4B49-9CE9-F07FEF917C12}"/>
              </a:ext>
            </a:extLst>
          </p:cNvPr>
          <p:cNvSpPr/>
          <p:nvPr/>
        </p:nvSpPr>
        <p:spPr>
          <a:xfrm>
            <a:off x="7914684" y="4443697"/>
            <a:ext cx="313046" cy="277543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>
            <a:extLst>
              <a:ext uri="{FF2B5EF4-FFF2-40B4-BE49-F238E27FC236}">
                <a16:creationId xmlns:a16="http://schemas.microsoft.com/office/drawing/2014/main" id="{EE6D1A1A-C5B2-984B-973F-F78BBE55ECF2}"/>
              </a:ext>
            </a:extLst>
          </p:cNvPr>
          <p:cNvSpPr/>
          <p:nvPr/>
        </p:nvSpPr>
        <p:spPr>
          <a:xfrm>
            <a:off x="11030901" y="4426123"/>
            <a:ext cx="267065" cy="236778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7EA601-D66C-9449-A467-9A61487A80B8}"/>
              </a:ext>
            </a:extLst>
          </p:cNvPr>
          <p:cNvSpPr/>
          <p:nvPr/>
        </p:nvSpPr>
        <p:spPr>
          <a:xfrm>
            <a:off x="8848774" y="3973862"/>
            <a:ext cx="3293802" cy="1018886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C67FCE6-EBA8-F24A-911A-B5B3700EC00D}"/>
              </a:ext>
            </a:extLst>
          </p:cNvPr>
          <p:cNvSpPr/>
          <p:nvPr/>
        </p:nvSpPr>
        <p:spPr>
          <a:xfrm>
            <a:off x="6924719" y="3917390"/>
            <a:ext cx="1887751" cy="1385791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853B231-308D-6D46-ADD3-158DB385BEAA}"/>
              </a:ext>
            </a:extLst>
          </p:cNvPr>
          <p:cNvSpPr/>
          <p:nvPr/>
        </p:nvSpPr>
        <p:spPr>
          <a:xfrm flipH="1">
            <a:off x="15178" y="4451729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F5DE507-321C-D84C-91E7-F784337C783D}"/>
              </a:ext>
            </a:extLst>
          </p:cNvPr>
          <p:cNvSpPr/>
          <p:nvPr/>
        </p:nvSpPr>
        <p:spPr>
          <a:xfrm flipH="1">
            <a:off x="1323399" y="4291408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3AF6BF1-69FE-954C-AF61-22C0B774E76F}"/>
              </a:ext>
            </a:extLst>
          </p:cNvPr>
          <p:cNvSpPr/>
          <p:nvPr/>
        </p:nvSpPr>
        <p:spPr>
          <a:xfrm flipH="1">
            <a:off x="1043921" y="4092762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C2B16D6-65A1-B649-8DA1-268936255A66}"/>
              </a:ext>
            </a:extLst>
          </p:cNvPr>
          <p:cNvSpPr/>
          <p:nvPr/>
        </p:nvSpPr>
        <p:spPr>
          <a:xfrm flipH="1">
            <a:off x="956332" y="4581325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320AD2D-061D-014E-BF22-793A7AD679E3}"/>
              </a:ext>
            </a:extLst>
          </p:cNvPr>
          <p:cNvSpPr/>
          <p:nvPr/>
        </p:nvSpPr>
        <p:spPr>
          <a:xfrm flipH="1">
            <a:off x="312127" y="4756074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92AB9C2-25CF-A842-808A-CCA32E765193}"/>
              </a:ext>
            </a:extLst>
          </p:cNvPr>
          <p:cNvSpPr/>
          <p:nvPr/>
        </p:nvSpPr>
        <p:spPr>
          <a:xfrm flipH="1">
            <a:off x="585295" y="4185822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FBD7459-3C19-5E4D-AD39-D53AA298BC99}"/>
              </a:ext>
            </a:extLst>
          </p:cNvPr>
          <p:cNvSpPr/>
          <p:nvPr/>
        </p:nvSpPr>
        <p:spPr>
          <a:xfrm flipH="1">
            <a:off x="679194" y="4887162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E3F4208-1391-CD4C-8461-26EE509933A0}"/>
              </a:ext>
            </a:extLst>
          </p:cNvPr>
          <p:cNvSpPr/>
          <p:nvPr/>
        </p:nvSpPr>
        <p:spPr>
          <a:xfrm flipH="1">
            <a:off x="1920879" y="4515669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6F6B395-81AC-DC40-97A7-E8BDA2BA8BB3}"/>
              </a:ext>
            </a:extLst>
          </p:cNvPr>
          <p:cNvSpPr/>
          <p:nvPr/>
        </p:nvSpPr>
        <p:spPr>
          <a:xfrm flipH="1">
            <a:off x="1407406" y="4916550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C0B0062-5D58-2B4E-9D7B-189B9CD83859}"/>
              </a:ext>
            </a:extLst>
          </p:cNvPr>
          <p:cNvSpPr/>
          <p:nvPr/>
        </p:nvSpPr>
        <p:spPr>
          <a:xfrm flipH="1">
            <a:off x="4136768" y="4254985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5AC31E4-7658-5448-BCD5-33BF4A5DEBFF}"/>
              </a:ext>
            </a:extLst>
          </p:cNvPr>
          <p:cNvSpPr/>
          <p:nvPr/>
        </p:nvSpPr>
        <p:spPr>
          <a:xfrm flipH="1">
            <a:off x="4049179" y="4544902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2FAA3E8-492E-4B4E-B6A0-078FEAB38052}"/>
              </a:ext>
            </a:extLst>
          </p:cNvPr>
          <p:cNvSpPr/>
          <p:nvPr/>
        </p:nvSpPr>
        <p:spPr>
          <a:xfrm flipH="1">
            <a:off x="83763" y="2161304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87E328B-ED21-BB4F-B736-3802BB5C4492}"/>
              </a:ext>
            </a:extLst>
          </p:cNvPr>
          <p:cNvSpPr/>
          <p:nvPr/>
        </p:nvSpPr>
        <p:spPr>
          <a:xfrm flipH="1">
            <a:off x="1391984" y="2000983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7B289F4-98AC-9748-BEED-E29FFA1D813F}"/>
              </a:ext>
            </a:extLst>
          </p:cNvPr>
          <p:cNvSpPr/>
          <p:nvPr/>
        </p:nvSpPr>
        <p:spPr>
          <a:xfrm flipH="1">
            <a:off x="1112506" y="1802337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D9B6D53-D6BE-2647-A433-DA84D8C8C462}"/>
              </a:ext>
            </a:extLst>
          </p:cNvPr>
          <p:cNvSpPr/>
          <p:nvPr/>
        </p:nvSpPr>
        <p:spPr>
          <a:xfrm flipH="1">
            <a:off x="1024917" y="2290900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ACE05DC-368B-C144-ABC2-73564F486817}"/>
              </a:ext>
            </a:extLst>
          </p:cNvPr>
          <p:cNvSpPr/>
          <p:nvPr/>
        </p:nvSpPr>
        <p:spPr>
          <a:xfrm flipH="1">
            <a:off x="380712" y="2465649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D2E3AE6-C31C-EF46-98CA-E9E059A22E90}"/>
              </a:ext>
            </a:extLst>
          </p:cNvPr>
          <p:cNvSpPr/>
          <p:nvPr/>
        </p:nvSpPr>
        <p:spPr>
          <a:xfrm flipH="1">
            <a:off x="653880" y="1895397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0D1996D-ADD3-A24F-A38B-AFEDC02A2D54}"/>
              </a:ext>
            </a:extLst>
          </p:cNvPr>
          <p:cNvSpPr/>
          <p:nvPr/>
        </p:nvSpPr>
        <p:spPr>
          <a:xfrm flipH="1">
            <a:off x="747779" y="2596737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3E3F3CB-038A-6C41-BCAF-E8E917475004}"/>
              </a:ext>
            </a:extLst>
          </p:cNvPr>
          <p:cNvSpPr/>
          <p:nvPr/>
        </p:nvSpPr>
        <p:spPr>
          <a:xfrm flipH="1">
            <a:off x="1989464" y="2225244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7E00486-9C17-CB4D-BBC5-7B3A269E1B82}"/>
              </a:ext>
            </a:extLst>
          </p:cNvPr>
          <p:cNvSpPr/>
          <p:nvPr/>
        </p:nvSpPr>
        <p:spPr>
          <a:xfrm flipH="1">
            <a:off x="1475991" y="2626125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0E13A99-6BE5-954D-93EB-2BF11CC1EF26}"/>
              </a:ext>
            </a:extLst>
          </p:cNvPr>
          <p:cNvSpPr/>
          <p:nvPr/>
        </p:nvSpPr>
        <p:spPr>
          <a:xfrm flipH="1">
            <a:off x="4205353" y="1964560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3981DC-343B-AB40-ADA1-8F67A85C6890}"/>
              </a:ext>
            </a:extLst>
          </p:cNvPr>
          <p:cNvSpPr/>
          <p:nvPr/>
        </p:nvSpPr>
        <p:spPr>
          <a:xfrm flipH="1">
            <a:off x="4117764" y="2254477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9093655-525C-EB44-80CC-FE20FA2ACD88}"/>
              </a:ext>
            </a:extLst>
          </p:cNvPr>
          <p:cNvSpPr/>
          <p:nvPr/>
        </p:nvSpPr>
        <p:spPr>
          <a:xfrm flipH="1">
            <a:off x="7038536" y="2159215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96D7C1A-003E-2144-A3FF-39B4B5C720EC}"/>
              </a:ext>
            </a:extLst>
          </p:cNvPr>
          <p:cNvSpPr/>
          <p:nvPr/>
        </p:nvSpPr>
        <p:spPr>
          <a:xfrm flipH="1">
            <a:off x="8346757" y="1998894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B33E0672-A0F9-E54E-AA68-8403F5CC1DF0}"/>
              </a:ext>
            </a:extLst>
          </p:cNvPr>
          <p:cNvSpPr/>
          <p:nvPr/>
        </p:nvSpPr>
        <p:spPr>
          <a:xfrm flipH="1">
            <a:off x="8067279" y="1800248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3434A9D-EEF2-7E48-8156-FFB57A54F4ED}"/>
              </a:ext>
            </a:extLst>
          </p:cNvPr>
          <p:cNvSpPr/>
          <p:nvPr/>
        </p:nvSpPr>
        <p:spPr>
          <a:xfrm flipH="1">
            <a:off x="7979690" y="2288811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D249E821-289D-D241-A95B-20BD9C347FF0}"/>
              </a:ext>
            </a:extLst>
          </p:cNvPr>
          <p:cNvSpPr/>
          <p:nvPr/>
        </p:nvSpPr>
        <p:spPr>
          <a:xfrm flipH="1">
            <a:off x="7335485" y="2463560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B46272F-5860-0E4E-A2BB-6FA049F47DD9}"/>
              </a:ext>
            </a:extLst>
          </p:cNvPr>
          <p:cNvSpPr/>
          <p:nvPr/>
        </p:nvSpPr>
        <p:spPr>
          <a:xfrm flipH="1">
            <a:off x="7608653" y="1893308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BC4408F5-7973-014D-9D77-513C40CCD25C}"/>
              </a:ext>
            </a:extLst>
          </p:cNvPr>
          <p:cNvSpPr/>
          <p:nvPr/>
        </p:nvSpPr>
        <p:spPr>
          <a:xfrm flipH="1">
            <a:off x="7702552" y="2594648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98DFF9E2-0E98-1B46-A9C6-D428E053A58A}"/>
              </a:ext>
            </a:extLst>
          </p:cNvPr>
          <p:cNvSpPr/>
          <p:nvPr/>
        </p:nvSpPr>
        <p:spPr>
          <a:xfrm flipH="1">
            <a:off x="8944237" y="2223155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257EF355-801A-4848-96F3-10BF304F52E0}"/>
              </a:ext>
            </a:extLst>
          </p:cNvPr>
          <p:cNvSpPr/>
          <p:nvPr/>
        </p:nvSpPr>
        <p:spPr>
          <a:xfrm flipH="1">
            <a:off x="8430764" y="2624036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83985F5-A15B-3D4B-BF07-A0DEC962A6D3}"/>
              </a:ext>
            </a:extLst>
          </p:cNvPr>
          <p:cNvSpPr/>
          <p:nvPr/>
        </p:nvSpPr>
        <p:spPr>
          <a:xfrm flipH="1">
            <a:off x="11160126" y="1962471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175E2992-0B77-3443-81EF-0C201561F5D3}"/>
              </a:ext>
            </a:extLst>
          </p:cNvPr>
          <p:cNvSpPr/>
          <p:nvPr/>
        </p:nvSpPr>
        <p:spPr>
          <a:xfrm flipH="1">
            <a:off x="11072537" y="2252388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FEDE631-7CAB-7D4F-B1EA-DAAB814001F8}"/>
              </a:ext>
            </a:extLst>
          </p:cNvPr>
          <p:cNvSpPr/>
          <p:nvPr/>
        </p:nvSpPr>
        <p:spPr>
          <a:xfrm>
            <a:off x="10738785" y="1738219"/>
            <a:ext cx="1120300" cy="1018886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DF471395-2356-A942-B892-7E8AA5D2A31A}"/>
              </a:ext>
            </a:extLst>
          </p:cNvPr>
          <p:cNvSpPr/>
          <p:nvPr/>
        </p:nvSpPr>
        <p:spPr>
          <a:xfrm>
            <a:off x="6863954" y="1554819"/>
            <a:ext cx="2474223" cy="1635313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49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25E4-E29D-254C-BB6D-9D1B763C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8E9D-3726-B342-828A-3485A0BA4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898" y="280115"/>
            <a:ext cx="10515600" cy="5657221"/>
          </a:xfrm>
        </p:spPr>
        <p:txBody>
          <a:bodyPr/>
          <a:lstStyle/>
          <a:p>
            <a:r>
              <a:rPr lang="en-US" b="1" dirty="0"/>
              <a:t>	</a:t>
            </a:r>
          </a:p>
          <a:p>
            <a:pPr lvl="1"/>
            <a:r>
              <a:rPr lang="en-US" dirty="0"/>
              <a:t>In the </a:t>
            </a:r>
            <a:r>
              <a:rPr lang="en-US" i="1" u="sng" dirty="0"/>
              <a:t>absence of constraints</a:t>
            </a:r>
            <a:r>
              <a:rPr lang="en-US" dirty="0"/>
              <a:t>, the assignment function is </a:t>
            </a:r>
            <a:r>
              <a:rPr lang="en-US" u="sng" dirty="0"/>
              <a:t>trivial</a:t>
            </a:r>
            <a:r>
              <a:rPr lang="en-US" dirty="0"/>
              <a:t> (assign each point to its nearest center)</a:t>
            </a:r>
          </a:p>
          <a:p>
            <a:pPr lvl="1"/>
            <a:endParaRPr lang="en-US" b="1" u="sng" dirty="0"/>
          </a:p>
          <a:p>
            <a:pPr marL="457200" lvl="1" indent="0">
              <a:buNone/>
            </a:pPr>
            <a:endParaRPr lang="en-US" b="1" u="sng" dirty="0"/>
          </a:p>
          <a:p>
            <a:pPr marL="457200" lvl="1" indent="0">
              <a:buNone/>
            </a:pPr>
            <a:endParaRPr lang="en-US" b="1" u="sng" dirty="0"/>
          </a:p>
          <a:p>
            <a:pPr marL="457200" lvl="1" indent="0">
              <a:buNone/>
            </a:pPr>
            <a:endParaRPr lang="en-US" b="1" u="sng" dirty="0"/>
          </a:p>
          <a:p>
            <a:pPr lvl="1"/>
            <a:endParaRPr lang="en-US" i="1" u="sng" dirty="0"/>
          </a:p>
          <a:p>
            <a:pPr lvl="1"/>
            <a:endParaRPr lang="en-US" i="1" u="sng" dirty="0"/>
          </a:p>
          <a:p>
            <a:pPr lvl="1"/>
            <a:endParaRPr lang="en-US" i="1" u="sng" dirty="0"/>
          </a:p>
          <a:p>
            <a:pPr marL="201168" lvl="1" indent="0">
              <a:buNone/>
            </a:pPr>
            <a:endParaRPr lang="en-US" i="1" u="sng" dirty="0"/>
          </a:p>
          <a:p>
            <a:pPr lvl="1"/>
            <a:r>
              <a:rPr lang="en-US" i="1" u="sng" dirty="0"/>
              <a:t>Constraints</a:t>
            </a:r>
            <a:r>
              <a:rPr lang="en-US" i="1" dirty="0"/>
              <a:t> can make the assignment non-trivial</a:t>
            </a:r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lvl="1"/>
            <a:r>
              <a:rPr lang="en-US" dirty="0"/>
              <a:t>Most Fair Clustering = Clustering </a:t>
            </a:r>
            <a:r>
              <a:rPr lang="en-US" b="1" dirty="0"/>
              <a:t>subject to </a:t>
            </a:r>
            <a:r>
              <a:rPr lang="en-US" b="1" i="1" dirty="0"/>
              <a:t>fairness constraints </a:t>
            </a:r>
            <a:r>
              <a:rPr lang="en-US" b="1" i="1" dirty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Assigning points to centers is not trivial</a:t>
            </a:r>
            <a:r>
              <a:rPr lang="en-US" b="1" i="1" dirty="0">
                <a:sym typeface="Wingdings" pitchFamily="2" charset="2"/>
              </a:rPr>
              <a:t> </a:t>
            </a:r>
            <a:endParaRPr lang="en-US" b="1" i="1" dirty="0"/>
          </a:p>
          <a:p>
            <a:pPr lvl="1"/>
            <a:endParaRPr lang="en-US" b="1" dirty="0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08455670-064A-F24B-9F6D-6909EBE346BE}"/>
              </a:ext>
            </a:extLst>
          </p:cNvPr>
          <p:cNvSpPr/>
          <p:nvPr/>
        </p:nvSpPr>
        <p:spPr>
          <a:xfrm>
            <a:off x="4572837" y="2629727"/>
            <a:ext cx="2009290" cy="328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>
            <a:extLst>
              <a:ext uri="{FF2B5EF4-FFF2-40B4-BE49-F238E27FC236}">
                <a16:creationId xmlns:a16="http://schemas.microsoft.com/office/drawing/2014/main" id="{511D020C-37ED-7243-9F4F-64C0ED5744E3}"/>
              </a:ext>
            </a:extLst>
          </p:cNvPr>
          <p:cNvSpPr/>
          <p:nvPr/>
        </p:nvSpPr>
        <p:spPr>
          <a:xfrm>
            <a:off x="7923576" y="2261970"/>
            <a:ext cx="313046" cy="277543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>
            <a:extLst>
              <a:ext uri="{FF2B5EF4-FFF2-40B4-BE49-F238E27FC236}">
                <a16:creationId xmlns:a16="http://schemas.microsoft.com/office/drawing/2014/main" id="{47CF7482-E6DB-E440-AD8D-2D4508250CA1}"/>
              </a:ext>
            </a:extLst>
          </p:cNvPr>
          <p:cNvSpPr/>
          <p:nvPr/>
        </p:nvSpPr>
        <p:spPr>
          <a:xfrm>
            <a:off x="11044590" y="2247662"/>
            <a:ext cx="267065" cy="236778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83706F-34A6-5343-850B-EC59F6DA28BF}"/>
                  </a:ext>
                </a:extLst>
              </p:cNvPr>
              <p:cNvSpPr txBox="1"/>
              <p:nvPr/>
            </p:nvSpPr>
            <p:spPr>
              <a:xfrm>
                <a:off x="4533589" y="2351497"/>
                <a:ext cx="27632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clustering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=2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83706F-34A6-5343-850B-EC59F6DA2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89" y="2351497"/>
                <a:ext cx="2763246" cy="646331"/>
              </a:xfrm>
              <a:prstGeom prst="rect">
                <a:avLst/>
              </a:prstGeom>
              <a:blipFill>
                <a:blip r:embed="rId2"/>
                <a:stretch>
                  <a:fillRect l="-2294" t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782249B3-ED09-0A45-9868-D0579C6421D1}"/>
              </a:ext>
            </a:extLst>
          </p:cNvPr>
          <p:cNvSpPr/>
          <p:nvPr/>
        </p:nvSpPr>
        <p:spPr>
          <a:xfrm flipH="1">
            <a:off x="7024847" y="4346143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009D78-AB5C-B14C-B55B-56B0404A434D}"/>
              </a:ext>
            </a:extLst>
          </p:cNvPr>
          <p:cNvSpPr/>
          <p:nvPr/>
        </p:nvSpPr>
        <p:spPr>
          <a:xfrm flipH="1">
            <a:off x="8333068" y="4185822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162CC82-1DFF-D541-A9F4-04C29A1597E0}"/>
              </a:ext>
            </a:extLst>
          </p:cNvPr>
          <p:cNvSpPr/>
          <p:nvPr/>
        </p:nvSpPr>
        <p:spPr>
          <a:xfrm flipH="1">
            <a:off x="8053590" y="3987176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7C07752-A6C3-CC49-8ABD-B1FDEF3424E3}"/>
              </a:ext>
            </a:extLst>
          </p:cNvPr>
          <p:cNvSpPr/>
          <p:nvPr/>
        </p:nvSpPr>
        <p:spPr>
          <a:xfrm flipH="1">
            <a:off x="7966001" y="4475739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5D679C-1A81-6C4F-844C-29DD83F06286}"/>
              </a:ext>
            </a:extLst>
          </p:cNvPr>
          <p:cNvSpPr/>
          <p:nvPr/>
        </p:nvSpPr>
        <p:spPr>
          <a:xfrm flipH="1">
            <a:off x="7321796" y="4650488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05E2837-59F7-9D4A-A4AC-A35EC4BA95F3}"/>
              </a:ext>
            </a:extLst>
          </p:cNvPr>
          <p:cNvSpPr/>
          <p:nvPr/>
        </p:nvSpPr>
        <p:spPr>
          <a:xfrm flipH="1">
            <a:off x="7594964" y="4080236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92CBB80-2737-254F-807D-C6EBBDF972D0}"/>
              </a:ext>
            </a:extLst>
          </p:cNvPr>
          <p:cNvSpPr/>
          <p:nvPr/>
        </p:nvSpPr>
        <p:spPr>
          <a:xfrm flipH="1">
            <a:off x="7688863" y="4781576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109A844-AF43-0B4B-B29D-15FA19E6CCCF}"/>
              </a:ext>
            </a:extLst>
          </p:cNvPr>
          <p:cNvSpPr/>
          <p:nvPr/>
        </p:nvSpPr>
        <p:spPr>
          <a:xfrm flipH="1">
            <a:off x="8930548" y="4410083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0B0170C-07A5-8C45-9F97-B2278D45D22C}"/>
              </a:ext>
            </a:extLst>
          </p:cNvPr>
          <p:cNvSpPr/>
          <p:nvPr/>
        </p:nvSpPr>
        <p:spPr>
          <a:xfrm flipH="1">
            <a:off x="8417075" y="4810964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4A48CF2-9579-AE48-9C40-7D29C3DFB537}"/>
              </a:ext>
            </a:extLst>
          </p:cNvPr>
          <p:cNvSpPr/>
          <p:nvPr/>
        </p:nvSpPr>
        <p:spPr>
          <a:xfrm flipH="1">
            <a:off x="11146437" y="4149399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AA9FCEC-3285-724C-B372-486B6A1FA79A}"/>
              </a:ext>
            </a:extLst>
          </p:cNvPr>
          <p:cNvSpPr/>
          <p:nvPr/>
        </p:nvSpPr>
        <p:spPr>
          <a:xfrm flipH="1">
            <a:off x="11058848" y="4439316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CF4345-AB4A-E841-AA9D-AE1FA672D190}"/>
              </a:ext>
            </a:extLst>
          </p:cNvPr>
          <p:cNvSpPr txBox="1"/>
          <p:nvPr/>
        </p:nvSpPr>
        <p:spPr>
          <a:xfrm>
            <a:off x="4495139" y="3950779"/>
            <a:ext cx="2568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9FF"/>
                </a:solidFill>
              </a:rPr>
              <a:t>Constraint</a:t>
            </a:r>
            <a:r>
              <a:rPr lang="en-US" dirty="0"/>
              <a:t>: </a:t>
            </a:r>
            <a:r>
              <a:rPr lang="en-US" b="1" i="1" dirty="0"/>
              <a:t>at least 3 points </a:t>
            </a:r>
            <a:r>
              <a:rPr lang="en-US" dirty="0"/>
              <a:t>in each cluster </a:t>
            </a:r>
          </a:p>
          <a:p>
            <a:endParaRPr lang="en-US" dirty="0"/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2AF21F8F-E924-C74C-BAEC-B3E269343A56}"/>
              </a:ext>
            </a:extLst>
          </p:cNvPr>
          <p:cNvSpPr/>
          <p:nvPr/>
        </p:nvSpPr>
        <p:spPr>
          <a:xfrm>
            <a:off x="4645668" y="4517393"/>
            <a:ext cx="2156790" cy="328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>
            <a:extLst>
              <a:ext uri="{FF2B5EF4-FFF2-40B4-BE49-F238E27FC236}">
                <a16:creationId xmlns:a16="http://schemas.microsoft.com/office/drawing/2014/main" id="{1AF3C728-0F23-4B49-9CE9-F07FEF917C12}"/>
              </a:ext>
            </a:extLst>
          </p:cNvPr>
          <p:cNvSpPr/>
          <p:nvPr/>
        </p:nvSpPr>
        <p:spPr>
          <a:xfrm>
            <a:off x="7914684" y="4443697"/>
            <a:ext cx="313046" cy="277543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>
            <a:extLst>
              <a:ext uri="{FF2B5EF4-FFF2-40B4-BE49-F238E27FC236}">
                <a16:creationId xmlns:a16="http://schemas.microsoft.com/office/drawing/2014/main" id="{EE6D1A1A-C5B2-984B-973F-F78BBE55ECF2}"/>
              </a:ext>
            </a:extLst>
          </p:cNvPr>
          <p:cNvSpPr/>
          <p:nvPr/>
        </p:nvSpPr>
        <p:spPr>
          <a:xfrm>
            <a:off x="11030901" y="4426123"/>
            <a:ext cx="267065" cy="236778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7EA601-D66C-9449-A467-9A61487A80B8}"/>
              </a:ext>
            </a:extLst>
          </p:cNvPr>
          <p:cNvSpPr/>
          <p:nvPr/>
        </p:nvSpPr>
        <p:spPr>
          <a:xfrm>
            <a:off x="8848774" y="3973862"/>
            <a:ext cx="3293802" cy="1018886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C67FCE6-EBA8-F24A-911A-B5B3700EC00D}"/>
              </a:ext>
            </a:extLst>
          </p:cNvPr>
          <p:cNvSpPr/>
          <p:nvPr/>
        </p:nvSpPr>
        <p:spPr>
          <a:xfrm>
            <a:off x="6924719" y="3917390"/>
            <a:ext cx="1887751" cy="1385791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853B231-308D-6D46-ADD3-158DB385BEAA}"/>
              </a:ext>
            </a:extLst>
          </p:cNvPr>
          <p:cNvSpPr/>
          <p:nvPr/>
        </p:nvSpPr>
        <p:spPr>
          <a:xfrm flipH="1">
            <a:off x="15178" y="4451729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F5DE507-321C-D84C-91E7-F784337C783D}"/>
              </a:ext>
            </a:extLst>
          </p:cNvPr>
          <p:cNvSpPr/>
          <p:nvPr/>
        </p:nvSpPr>
        <p:spPr>
          <a:xfrm flipH="1">
            <a:off x="1323399" y="4291408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3AF6BF1-69FE-954C-AF61-22C0B774E76F}"/>
              </a:ext>
            </a:extLst>
          </p:cNvPr>
          <p:cNvSpPr/>
          <p:nvPr/>
        </p:nvSpPr>
        <p:spPr>
          <a:xfrm flipH="1">
            <a:off x="1043921" y="4092762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C2B16D6-65A1-B649-8DA1-268936255A66}"/>
              </a:ext>
            </a:extLst>
          </p:cNvPr>
          <p:cNvSpPr/>
          <p:nvPr/>
        </p:nvSpPr>
        <p:spPr>
          <a:xfrm flipH="1">
            <a:off x="956332" y="4581325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320AD2D-061D-014E-BF22-793A7AD679E3}"/>
              </a:ext>
            </a:extLst>
          </p:cNvPr>
          <p:cNvSpPr/>
          <p:nvPr/>
        </p:nvSpPr>
        <p:spPr>
          <a:xfrm flipH="1">
            <a:off x="312127" y="4756074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92AB9C2-25CF-A842-808A-CCA32E765193}"/>
              </a:ext>
            </a:extLst>
          </p:cNvPr>
          <p:cNvSpPr/>
          <p:nvPr/>
        </p:nvSpPr>
        <p:spPr>
          <a:xfrm flipH="1">
            <a:off x="585295" y="4185822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FBD7459-3C19-5E4D-AD39-D53AA298BC99}"/>
              </a:ext>
            </a:extLst>
          </p:cNvPr>
          <p:cNvSpPr/>
          <p:nvPr/>
        </p:nvSpPr>
        <p:spPr>
          <a:xfrm flipH="1">
            <a:off x="679194" y="4887162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E3F4208-1391-CD4C-8461-26EE509933A0}"/>
              </a:ext>
            </a:extLst>
          </p:cNvPr>
          <p:cNvSpPr/>
          <p:nvPr/>
        </p:nvSpPr>
        <p:spPr>
          <a:xfrm flipH="1">
            <a:off x="1920879" y="4515669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6F6B395-81AC-DC40-97A7-E8BDA2BA8BB3}"/>
              </a:ext>
            </a:extLst>
          </p:cNvPr>
          <p:cNvSpPr/>
          <p:nvPr/>
        </p:nvSpPr>
        <p:spPr>
          <a:xfrm flipH="1">
            <a:off x="1407406" y="4916550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C0B0062-5D58-2B4E-9D7B-189B9CD83859}"/>
              </a:ext>
            </a:extLst>
          </p:cNvPr>
          <p:cNvSpPr/>
          <p:nvPr/>
        </p:nvSpPr>
        <p:spPr>
          <a:xfrm flipH="1">
            <a:off x="4136768" y="4254985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5AC31E4-7658-5448-BCD5-33BF4A5DEBFF}"/>
              </a:ext>
            </a:extLst>
          </p:cNvPr>
          <p:cNvSpPr/>
          <p:nvPr/>
        </p:nvSpPr>
        <p:spPr>
          <a:xfrm flipH="1">
            <a:off x="4049179" y="4544902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2FAA3E8-492E-4B4E-B6A0-078FEAB38052}"/>
              </a:ext>
            </a:extLst>
          </p:cNvPr>
          <p:cNvSpPr/>
          <p:nvPr/>
        </p:nvSpPr>
        <p:spPr>
          <a:xfrm flipH="1">
            <a:off x="83763" y="2161304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87E328B-ED21-BB4F-B736-3802BB5C4492}"/>
              </a:ext>
            </a:extLst>
          </p:cNvPr>
          <p:cNvSpPr/>
          <p:nvPr/>
        </p:nvSpPr>
        <p:spPr>
          <a:xfrm flipH="1">
            <a:off x="1391984" y="2000983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7B289F4-98AC-9748-BEED-E29FFA1D813F}"/>
              </a:ext>
            </a:extLst>
          </p:cNvPr>
          <p:cNvSpPr/>
          <p:nvPr/>
        </p:nvSpPr>
        <p:spPr>
          <a:xfrm flipH="1">
            <a:off x="1112506" y="1802337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D9B6D53-D6BE-2647-A433-DA84D8C8C462}"/>
              </a:ext>
            </a:extLst>
          </p:cNvPr>
          <p:cNvSpPr/>
          <p:nvPr/>
        </p:nvSpPr>
        <p:spPr>
          <a:xfrm flipH="1">
            <a:off x="1024917" y="2290900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ACE05DC-368B-C144-ABC2-73564F486817}"/>
              </a:ext>
            </a:extLst>
          </p:cNvPr>
          <p:cNvSpPr/>
          <p:nvPr/>
        </p:nvSpPr>
        <p:spPr>
          <a:xfrm flipH="1">
            <a:off x="380712" y="2465649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D2E3AE6-C31C-EF46-98CA-E9E059A22E90}"/>
              </a:ext>
            </a:extLst>
          </p:cNvPr>
          <p:cNvSpPr/>
          <p:nvPr/>
        </p:nvSpPr>
        <p:spPr>
          <a:xfrm flipH="1">
            <a:off x="653880" y="1895397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0D1996D-ADD3-A24F-A38B-AFEDC02A2D54}"/>
              </a:ext>
            </a:extLst>
          </p:cNvPr>
          <p:cNvSpPr/>
          <p:nvPr/>
        </p:nvSpPr>
        <p:spPr>
          <a:xfrm flipH="1">
            <a:off x="747779" y="2596737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3E3F3CB-038A-6C41-BCAF-E8E917475004}"/>
              </a:ext>
            </a:extLst>
          </p:cNvPr>
          <p:cNvSpPr/>
          <p:nvPr/>
        </p:nvSpPr>
        <p:spPr>
          <a:xfrm flipH="1">
            <a:off x="1989464" y="2225244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7E00486-9C17-CB4D-BBC5-7B3A269E1B82}"/>
              </a:ext>
            </a:extLst>
          </p:cNvPr>
          <p:cNvSpPr/>
          <p:nvPr/>
        </p:nvSpPr>
        <p:spPr>
          <a:xfrm flipH="1">
            <a:off x="1475991" y="2626125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0E13A99-6BE5-954D-93EB-2BF11CC1EF26}"/>
              </a:ext>
            </a:extLst>
          </p:cNvPr>
          <p:cNvSpPr/>
          <p:nvPr/>
        </p:nvSpPr>
        <p:spPr>
          <a:xfrm flipH="1">
            <a:off x="4205353" y="1964560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3981DC-343B-AB40-ADA1-8F67A85C6890}"/>
              </a:ext>
            </a:extLst>
          </p:cNvPr>
          <p:cNvSpPr/>
          <p:nvPr/>
        </p:nvSpPr>
        <p:spPr>
          <a:xfrm flipH="1">
            <a:off x="4117764" y="2254477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9093655-525C-EB44-80CC-FE20FA2ACD88}"/>
              </a:ext>
            </a:extLst>
          </p:cNvPr>
          <p:cNvSpPr/>
          <p:nvPr/>
        </p:nvSpPr>
        <p:spPr>
          <a:xfrm flipH="1">
            <a:off x="7038536" y="2159215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96D7C1A-003E-2144-A3FF-39B4B5C720EC}"/>
              </a:ext>
            </a:extLst>
          </p:cNvPr>
          <p:cNvSpPr/>
          <p:nvPr/>
        </p:nvSpPr>
        <p:spPr>
          <a:xfrm flipH="1">
            <a:off x="8346757" y="1998894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B33E0672-A0F9-E54E-AA68-8403F5CC1DF0}"/>
              </a:ext>
            </a:extLst>
          </p:cNvPr>
          <p:cNvSpPr/>
          <p:nvPr/>
        </p:nvSpPr>
        <p:spPr>
          <a:xfrm flipH="1">
            <a:off x="8067279" y="1800248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3434A9D-EEF2-7E48-8156-FFB57A54F4ED}"/>
              </a:ext>
            </a:extLst>
          </p:cNvPr>
          <p:cNvSpPr/>
          <p:nvPr/>
        </p:nvSpPr>
        <p:spPr>
          <a:xfrm flipH="1">
            <a:off x="7979690" y="2288811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D249E821-289D-D241-A95B-20BD9C347FF0}"/>
              </a:ext>
            </a:extLst>
          </p:cNvPr>
          <p:cNvSpPr/>
          <p:nvPr/>
        </p:nvSpPr>
        <p:spPr>
          <a:xfrm flipH="1">
            <a:off x="7335485" y="2463560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B46272F-5860-0E4E-A2BB-6FA049F47DD9}"/>
              </a:ext>
            </a:extLst>
          </p:cNvPr>
          <p:cNvSpPr/>
          <p:nvPr/>
        </p:nvSpPr>
        <p:spPr>
          <a:xfrm flipH="1">
            <a:off x="7608653" y="1893308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BC4408F5-7973-014D-9D77-513C40CCD25C}"/>
              </a:ext>
            </a:extLst>
          </p:cNvPr>
          <p:cNvSpPr/>
          <p:nvPr/>
        </p:nvSpPr>
        <p:spPr>
          <a:xfrm flipH="1">
            <a:off x="7702552" y="2594648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98DFF9E2-0E98-1B46-A9C6-D428E053A58A}"/>
              </a:ext>
            </a:extLst>
          </p:cNvPr>
          <p:cNvSpPr/>
          <p:nvPr/>
        </p:nvSpPr>
        <p:spPr>
          <a:xfrm flipH="1">
            <a:off x="8944237" y="2223155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257EF355-801A-4848-96F3-10BF304F52E0}"/>
              </a:ext>
            </a:extLst>
          </p:cNvPr>
          <p:cNvSpPr/>
          <p:nvPr/>
        </p:nvSpPr>
        <p:spPr>
          <a:xfrm flipH="1">
            <a:off x="8430764" y="2624036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83985F5-A15B-3D4B-BF07-A0DEC962A6D3}"/>
              </a:ext>
            </a:extLst>
          </p:cNvPr>
          <p:cNvSpPr/>
          <p:nvPr/>
        </p:nvSpPr>
        <p:spPr>
          <a:xfrm flipH="1">
            <a:off x="11160126" y="1962471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175E2992-0B77-3443-81EF-0C201561F5D3}"/>
              </a:ext>
            </a:extLst>
          </p:cNvPr>
          <p:cNvSpPr/>
          <p:nvPr/>
        </p:nvSpPr>
        <p:spPr>
          <a:xfrm flipH="1">
            <a:off x="11072537" y="2252388"/>
            <a:ext cx="211172" cy="2111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FEDE631-7CAB-7D4F-B1EA-DAAB814001F8}"/>
              </a:ext>
            </a:extLst>
          </p:cNvPr>
          <p:cNvSpPr/>
          <p:nvPr/>
        </p:nvSpPr>
        <p:spPr>
          <a:xfrm>
            <a:off x="10738785" y="1738219"/>
            <a:ext cx="1120300" cy="1018886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DF471395-2356-A942-B892-7E8AA5D2A31A}"/>
              </a:ext>
            </a:extLst>
          </p:cNvPr>
          <p:cNvSpPr/>
          <p:nvPr/>
        </p:nvSpPr>
        <p:spPr>
          <a:xfrm>
            <a:off x="6863954" y="1554819"/>
            <a:ext cx="2474223" cy="1635313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1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725379"/>
            <a:ext cx="10058400" cy="1450757"/>
          </a:xfrm>
        </p:spPr>
        <p:txBody>
          <a:bodyPr/>
          <a:lstStyle/>
          <a:p>
            <a:r>
              <a:rPr lang="en-US" dirty="0"/>
              <a:t>Spectral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702" y="863751"/>
                <a:ext cx="11504298" cy="55376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3000" dirty="0"/>
                  <a:t>Points are vertices in a graph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000" dirty="0"/>
                  <a:t> is the similarity between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:endParaRPr lang="en-US" sz="3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2" y="863751"/>
                <a:ext cx="11504298" cy="5537636"/>
              </a:xfrm>
              <a:prstGeom prst="rect">
                <a:avLst/>
              </a:prstGeom>
              <a:blipFill>
                <a:blip r:embed="rId2"/>
                <a:stretch>
                  <a:fillRect l="-1103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EE5A84-EA99-D14A-B338-604E8092F413}"/>
              </a:ext>
            </a:extLst>
          </p:cNvPr>
          <p:cNvGrpSpPr/>
          <p:nvPr/>
        </p:nvGrpSpPr>
        <p:grpSpPr>
          <a:xfrm>
            <a:off x="8452179" y="3429000"/>
            <a:ext cx="3259944" cy="2320024"/>
            <a:chOff x="7339003" y="3340510"/>
            <a:chExt cx="3259944" cy="232002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67D9132-D918-C94E-8044-24689C6F2EDE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V="1">
              <a:off x="7550175" y="3702047"/>
              <a:ext cx="2465433" cy="7724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27D2E3-9B08-7843-9B09-0DBCEB2DD875}"/>
                </a:ext>
              </a:extLst>
            </p:cNvPr>
            <p:cNvCxnSpPr>
              <a:cxnSpLocks/>
              <a:stCxn id="14" idx="1"/>
              <a:endCxn id="17" idx="0"/>
            </p:cNvCxnSpPr>
            <p:nvPr/>
          </p:nvCxnSpPr>
          <p:spPr>
            <a:xfrm flipV="1">
              <a:off x="7519250" y="3340510"/>
              <a:ext cx="2974111" cy="36411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845DC3B-A5FD-8F44-9A36-CDE43D93385D}"/>
                </a:ext>
              </a:extLst>
            </p:cNvPr>
            <p:cNvCxnSpPr>
              <a:cxnSpLocks/>
              <a:stCxn id="14" idx="1"/>
              <a:endCxn id="20" idx="0"/>
            </p:cNvCxnSpPr>
            <p:nvPr/>
          </p:nvCxnSpPr>
          <p:spPr>
            <a:xfrm>
              <a:off x="7519250" y="3704626"/>
              <a:ext cx="1622272" cy="152047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7AF6978-1B5E-A849-89C3-E5F3A20DA46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V="1">
              <a:off x="8796745" y="3517794"/>
              <a:ext cx="1617078" cy="16326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A21685-3543-DA48-B0B4-B729AA71052D}"/>
                </a:ext>
              </a:extLst>
            </p:cNvPr>
            <p:cNvCxnSpPr>
              <a:cxnSpLocks/>
              <a:stCxn id="14" idx="2"/>
              <a:endCxn id="18" idx="7"/>
            </p:cNvCxnSpPr>
            <p:nvPr/>
          </p:nvCxnSpPr>
          <p:spPr>
            <a:xfrm>
              <a:off x="7550175" y="3779287"/>
              <a:ext cx="1097248" cy="13711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280E1-0EA4-1644-BF05-A40B38F6B8FE}"/>
                </a:ext>
              </a:extLst>
            </p:cNvPr>
            <p:cNvCxnSpPr>
              <a:cxnSpLocks/>
              <a:endCxn id="19" idx="7"/>
            </p:cNvCxnSpPr>
            <p:nvPr/>
          </p:nvCxnSpPr>
          <p:spPr>
            <a:xfrm>
              <a:off x="7524260" y="3872881"/>
              <a:ext cx="1132783" cy="160740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6F83F0A-061F-904C-9F76-BF7F95709FDD}"/>
                </a:ext>
              </a:extLst>
            </p:cNvPr>
            <p:cNvSpPr/>
            <p:nvPr/>
          </p:nvSpPr>
          <p:spPr>
            <a:xfrm flipH="1">
              <a:off x="7797629" y="3580641"/>
              <a:ext cx="211172" cy="21117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8BD6199-B86D-8D45-9CE6-649665CF9F33}"/>
                </a:ext>
              </a:extLst>
            </p:cNvPr>
            <p:cNvSpPr/>
            <p:nvPr/>
          </p:nvSpPr>
          <p:spPr>
            <a:xfrm flipH="1">
              <a:off x="7646914" y="3968231"/>
              <a:ext cx="211172" cy="21117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D70E9F3-6251-274B-8318-24427B4D56D9}"/>
                </a:ext>
              </a:extLst>
            </p:cNvPr>
            <p:cNvSpPr/>
            <p:nvPr/>
          </p:nvSpPr>
          <p:spPr>
            <a:xfrm flipH="1">
              <a:off x="7339003" y="3673701"/>
              <a:ext cx="211172" cy="21117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A41EF1-A16B-B74B-8F9D-6728099C97EC}"/>
                </a:ext>
              </a:extLst>
            </p:cNvPr>
            <p:cNvSpPr/>
            <p:nvPr/>
          </p:nvSpPr>
          <p:spPr>
            <a:xfrm flipH="1">
              <a:off x="10387775" y="3827328"/>
              <a:ext cx="211172" cy="211172"/>
            </a:xfrm>
            <a:prstGeom prst="ellipse">
              <a:avLst/>
            </a:prstGeom>
            <a:solidFill>
              <a:srgbClr val="003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573CBA-649D-A843-8243-A63BF4B351F8}"/>
                </a:ext>
              </a:extLst>
            </p:cNvPr>
            <p:cNvSpPr/>
            <p:nvPr/>
          </p:nvSpPr>
          <p:spPr>
            <a:xfrm flipH="1">
              <a:off x="10020615" y="3585524"/>
              <a:ext cx="211172" cy="211172"/>
            </a:xfrm>
            <a:prstGeom prst="ellipse">
              <a:avLst/>
            </a:prstGeom>
            <a:solidFill>
              <a:srgbClr val="003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F8E19C-BB63-F84C-80D4-BEC0E78AE75F}"/>
                </a:ext>
              </a:extLst>
            </p:cNvPr>
            <p:cNvSpPr/>
            <p:nvPr/>
          </p:nvSpPr>
          <p:spPr>
            <a:xfrm flipH="1">
              <a:off x="10387775" y="3340510"/>
              <a:ext cx="211172" cy="211172"/>
            </a:xfrm>
            <a:prstGeom prst="ellipse">
              <a:avLst/>
            </a:prstGeom>
            <a:solidFill>
              <a:srgbClr val="003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BC9208-A73E-B247-8A07-B8E5973F8B69}"/>
                </a:ext>
              </a:extLst>
            </p:cNvPr>
            <p:cNvSpPr/>
            <p:nvPr/>
          </p:nvSpPr>
          <p:spPr>
            <a:xfrm flipH="1">
              <a:off x="8616498" y="5119515"/>
              <a:ext cx="211172" cy="211172"/>
            </a:xfrm>
            <a:prstGeom prst="ellipse">
              <a:avLst/>
            </a:prstGeom>
            <a:solidFill>
              <a:srgbClr val="00BB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A6CDE37-B3E8-E145-8E9C-ACEA851EB6FA}"/>
                </a:ext>
              </a:extLst>
            </p:cNvPr>
            <p:cNvSpPr/>
            <p:nvPr/>
          </p:nvSpPr>
          <p:spPr>
            <a:xfrm flipH="1">
              <a:off x="8626118" y="5449362"/>
              <a:ext cx="211172" cy="211172"/>
            </a:xfrm>
            <a:prstGeom prst="ellipse">
              <a:avLst/>
            </a:prstGeom>
            <a:solidFill>
              <a:srgbClr val="00BB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39BD5BF-4013-0C43-9E8D-8B0AD9777534}"/>
                </a:ext>
              </a:extLst>
            </p:cNvPr>
            <p:cNvSpPr/>
            <p:nvPr/>
          </p:nvSpPr>
          <p:spPr>
            <a:xfrm flipH="1">
              <a:off x="9035936" y="5225101"/>
              <a:ext cx="211172" cy="211172"/>
            </a:xfrm>
            <a:prstGeom prst="ellipse">
              <a:avLst/>
            </a:prstGeom>
            <a:solidFill>
              <a:srgbClr val="00BB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DC96E0-F780-5145-B8B5-5BEC01A165A6}"/>
                </a:ext>
              </a:extLst>
            </p:cNvPr>
            <p:cNvCxnSpPr>
              <a:stCxn id="12" idx="2"/>
              <a:endCxn id="18" idx="7"/>
            </p:cNvCxnSpPr>
            <p:nvPr/>
          </p:nvCxnSpPr>
          <p:spPr>
            <a:xfrm>
              <a:off x="8008801" y="3686227"/>
              <a:ext cx="638622" cy="146421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33202B-9089-E043-B185-5CB950F41EC0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>
              <a:off x="7897756" y="3776350"/>
              <a:ext cx="728362" cy="177859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EC55491-61F0-3641-A020-EA12016D3C8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8008801" y="3686227"/>
              <a:ext cx="1115043" cy="154901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5A12CBC-C722-3E4F-85BB-DE11FAAF5229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>
              <a:off x="7825251" y="4158901"/>
              <a:ext cx="800867" cy="13960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17D09BD-4522-7349-B308-9F38DEECE42F}"/>
                </a:ext>
              </a:extLst>
            </p:cNvPr>
            <p:cNvCxnSpPr>
              <a:cxnSpLocks/>
              <a:endCxn id="18" idx="7"/>
            </p:cNvCxnSpPr>
            <p:nvPr/>
          </p:nvCxnSpPr>
          <p:spPr>
            <a:xfrm>
              <a:off x="7861166" y="4121856"/>
              <a:ext cx="786257" cy="102858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3B749D8-6BDF-864D-92E8-A1E0E9253FF6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869271" y="4088783"/>
              <a:ext cx="1272251" cy="113631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98C9AA1-3899-7344-BEA6-D6D68C13F48D}"/>
                </a:ext>
              </a:extLst>
            </p:cNvPr>
            <p:cNvCxnSpPr>
              <a:cxnSpLocks/>
              <a:stCxn id="19" idx="1"/>
              <a:endCxn id="15" idx="5"/>
            </p:cNvCxnSpPr>
            <p:nvPr/>
          </p:nvCxnSpPr>
          <p:spPr>
            <a:xfrm flipV="1">
              <a:off x="8806365" y="4007575"/>
              <a:ext cx="1612335" cy="147271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875998-827C-7747-82D7-10150477A2FD}"/>
                </a:ext>
              </a:extLst>
            </p:cNvPr>
            <p:cNvCxnSpPr>
              <a:cxnSpLocks/>
              <a:stCxn id="20" idx="2"/>
              <a:endCxn id="15" idx="4"/>
            </p:cNvCxnSpPr>
            <p:nvPr/>
          </p:nvCxnSpPr>
          <p:spPr>
            <a:xfrm flipV="1">
              <a:off x="9247108" y="4038500"/>
              <a:ext cx="1246253" cy="129218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71912E-475B-224D-99D8-5CC825E473B1}"/>
                </a:ext>
              </a:extLst>
            </p:cNvPr>
            <p:cNvCxnSpPr>
              <a:cxnSpLocks/>
              <a:stCxn id="18" idx="1"/>
              <a:endCxn id="15" idx="6"/>
            </p:cNvCxnSpPr>
            <p:nvPr/>
          </p:nvCxnSpPr>
          <p:spPr>
            <a:xfrm flipV="1">
              <a:off x="8796745" y="3932914"/>
              <a:ext cx="1591030" cy="121752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E760425-9721-B641-ADF1-3A543865AED7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8722084" y="3767997"/>
              <a:ext cx="1308151" cy="135151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8B78C4-F5D6-7247-B36D-0A584592E170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V="1">
              <a:off x="9216183" y="3798922"/>
              <a:ext cx="904175" cy="145710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1F4E3F8-8AD7-2B48-A686-BD9BDCB7BE9C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V="1">
              <a:off x="8806365" y="3805329"/>
              <a:ext cx="1261896" cy="167495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139B0-EF23-454F-A615-38F18AB4BC49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V="1">
              <a:off x="8806365" y="3548441"/>
              <a:ext cx="1681989" cy="19318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E8757D1-F8DA-9240-9C44-8F59B43323AE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V="1">
              <a:off x="9247108" y="3519057"/>
              <a:ext cx="1315886" cy="181163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F51B251-EF7E-0040-B4AB-D241BA9ED597}"/>
                </a:ext>
              </a:extLst>
            </p:cNvPr>
            <p:cNvCxnSpPr>
              <a:cxnSpLocks/>
              <a:stCxn id="12" idx="7"/>
              <a:endCxn id="14" idx="1"/>
            </p:cNvCxnSpPr>
            <p:nvPr/>
          </p:nvCxnSpPr>
          <p:spPr>
            <a:xfrm flipH="1">
              <a:off x="7519250" y="3611566"/>
              <a:ext cx="309304" cy="930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62C192F-BAA3-A140-AFF2-F3CF9D87FAF9}"/>
                </a:ext>
              </a:extLst>
            </p:cNvPr>
            <p:cNvCxnSpPr>
              <a:cxnSpLocks/>
              <a:stCxn id="13" idx="7"/>
            </p:cNvCxnSpPr>
            <p:nvPr/>
          </p:nvCxnSpPr>
          <p:spPr>
            <a:xfrm flipH="1" flipV="1">
              <a:off x="7530561" y="3834730"/>
              <a:ext cx="147278" cy="1644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AF513B1-BE45-A541-93FE-CCA55E9C4030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 flipH="1">
              <a:off x="7770335" y="3791813"/>
              <a:ext cx="132880" cy="17672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6425A33-5B29-1340-B163-747F0546F449}"/>
                </a:ext>
              </a:extLst>
            </p:cNvPr>
            <p:cNvCxnSpPr>
              <a:cxnSpLocks/>
              <a:stCxn id="17" idx="7"/>
              <a:endCxn id="16" idx="0"/>
            </p:cNvCxnSpPr>
            <p:nvPr/>
          </p:nvCxnSpPr>
          <p:spPr>
            <a:xfrm flipH="1">
              <a:off x="10126201" y="3371435"/>
              <a:ext cx="292499" cy="2140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ABC454D-F286-9B48-BA6E-05E20DE3BA77}"/>
                </a:ext>
              </a:extLst>
            </p:cNvPr>
            <p:cNvCxnSpPr>
              <a:cxnSpLocks/>
              <a:stCxn id="17" idx="2"/>
              <a:endCxn id="15" idx="0"/>
            </p:cNvCxnSpPr>
            <p:nvPr/>
          </p:nvCxnSpPr>
          <p:spPr>
            <a:xfrm flipH="1">
              <a:off x="10493361" y="3446096"/>
              <a:ext cx="105586" cy="3812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9B75C8B-9DFD-B64B-8DC3-AD92AF9AFCC7}"/>
                </a:ext>
              </a:extLst>
            </p:cNvPr>
            <p:cNvCxnSpPr>
              <a:cxnSpLocks/>
              <a:stCxn id="16" idx="3"/>
              <a:endCxn id="15" idx="6"/>
            </p:cNvCxnSpPr>
            <p:nvPr/>
          </p:nvCxnSpPr>
          <p:spPr>
            <a:xfrm>
              <a:off x="10200862" y="3765771"/>
              <a:ext cx="186913" cy="1671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0108CCA-8AA1-F342-B8E3-7A9072EBAA3F}"/>
                </a:ext>
              </a:extLst>
            </p:cNvPr>
            <p:cNvCxnSpPr>
              <a:cxnSpLocks/>
              <a:stCxn id="19" idx="2"/>
              <a:endCxn id="20" idx="4"/>
            </p:cNvCxnSpPr>
            <p:nvPr/>
          </p:nvCxnSpPr>
          <p:spPr>
            <a:xfrm flipV="1">
              <a:off x="8837290" y="5436273"/>
              <a:ext cx="304232" cy="1186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F8D00BA-5ECE-DC46-9CDD-39A638C11990}"/>
                </a:ext>
              </a:extLst>
            </p:cNvPr>
            <p:cNvCxnSpPr>
              <a:cxnSpLocks/>
              <a:stCxn id="19" idx="0"/>
              <a:endCxn id="18" idx="4"/>
            </p:cNvCxnSpPr>
            <p:nvPr/>
          </p:nvCxnSpPr>
          <p:spPr>
            <a:xfrm flipH="1" flipV="1">
              <a:off x="8722084" y="5330687"/>
              <a:ext cx="9620" cy="1186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4EAA7BB-DD5E-3245-89CD-3AF4034B4F64}"/>
                </a:ext>
              </a:extLst>
            </p:cNvPr>
            <p:cNvCxnSpPr>
              <a:cxnSpLocks/>
              <a:stCxn id="18" idx="1"/>
              <a:endCxn id="20" idx="7"/>
            </p:cNvCxnSpPr>
            <p:nvPr/>
          </p:nvCxnSpPr>
          <p:spPr>
            <a:xfrm>
              <a:off x="8796745" y="5150440"/>
              <a:ext cx="270116" cy="10558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BAF615A-4629-7942-82A3-64E6A6747AE5}"/>
                </a:ext>
              </a:extLst>
            </p:cNvPr>
            <p:cNvCxnSpPr>
              <a:cxnSpLocks/>
              <a:stCxn id="12" idx="2"/>
              <a:endCxn id="16" idx="7"/>
            </p:cNvCxnSpPr>
            <p:nvPr/>
          </p:nvCxnSpPr>
          <p:spPr>
            <a:xfrm flipV="1">
              <a:off x="8008801" y="3616449"/>
              <a:ext cx="2042739" cy="6977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5CC7AD2-51BA-8A46-9E50-85BCD83A14F4}"/>
                </a:ext>
              </a:extLst>
            </p:cNvPr>
            <p:cNvCxnSpPr>
              <a:cxnSpLocks/>
              <a:stCxn id="12" idx="1"/>
              <a:endCxn id="17" idx="7"/>
            </p:cNvCxnSpPr>
            <p:nvPr/>
          </p:nvCxnSpPr>
          <p:spPr>
            <a:xfrm flipV="1">
              <a:off x="7977876" y="3371435"/>
              <a:ext cx="2440824" cy="24013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699E126-BB8F-2F48-B304-FF54A06F514F}"/>
                </a:ext>
              </a:extLst>
            </p:cNvPr>
            <p:cNvCxnSpPr>
              <a:cxnSpLocks/>
              <a:stCxn id="12" idx="2"/>
              <a:endCxn id="15" idx="5"/>
            </p:cNvCxnSpPr>
            <p:nvPr/>
          </p:nvCxnSpPr>
          <p:spPr>
            <a:xfrm>
              <a:off x="8008801" y="3686227"/>
              <a:ext cx="2409899" cy="32134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D8F29C8-AF90-2041-A392-7042990EADF6}"/>
                </a:ext>
              </a:extLst>
            </p:cNvPr>
            <p:cNvCxnSpPr>
              <a:cxnSpLocks/>
              <a:stCxn id="14" idx="2"/>
              <a:endCxn id="15" idx="5"/>
            </p:cNvCxnSpPr>
            <p:nvPr/>
          </p:nvCxnSpPr>
          <p:spPr>
            <a:xfrm>
              <a:off x="7550175" y="3779287"/>
              <a:ext cx="2868525" cy="2282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D1CF65D-32C9-3247-B6EB-92361FB59B2C}"/>
                </a:ext>
              </a:extLst>
            </p:cNvPr>
            <p:cNvCxnSpPr>
              <a:cxnSpLocks/>
              <a:stCxn id="13" idx="1"/>
              <a:endCxn id="16" idx="6"/>
            </p:cNvCxnSpPr>
            <p:nvPr/>
          </p:nvCxnSpPr>
          <p:spPr>
            <a:xfrm flipV="1">
              <a:off x="7827161" y="3691110"/>
              <a:ext cx="2193454" cy="3080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973892D-1BD6-6748-91B5-7E2310DBAE85}"/>
                </a:ext>
              </a:extLst>
            </p:cNvPr>
            <p:cNvCxnSpPr>
              <a:cxnSpLocks/>
              <a:stCxn id="13" idx="1"/>
              <a:endCxn id="15" idx="4"/>
            </p:cNvCxnSpPr>
            <p:nvPr/>
          </p:nvCxnSpPr>
          <p:spPr>
            <a:xfrm>
              <a:off x="7827161" y="3999156"/>
              <a:ext cx="2666200" cy="3934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CFC877-081A-0341-A79E-C5C527971C88}"/>
                </a:ext>
              </a:extLst>
            </p:cNvPr>
            <p:cNvCxnSpPr>
              <a:cxnSpLocks/>
              <a:stCxn id="13" idx="1"/>
              <a:endCxn id="17" idx="6"/>
            </p:cNvCxnSpPr>
            <p:nvPr/>
          </p:nvCxnSpPr>
          <p:spPr>
            <a:xfrm flipV="1">
              <a:off x="7827161" y="3446096"/>
              <a:ext cx="2560614" cy="55306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363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3A73-FEC4-40AA-9ABF-21E96CF6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0541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/>
              <a:t>Clustering Paradigms</a:t>
            </a:r>
          </a:p>
        </p:txBody>
      </p:sp>
    </p:spTree>
    <p:extLst>
      <p:ext uri="{BB962C8B-B14F-4D97-AF65-F5344CB8AC3E}">
        <p14:creationId xmlns:p14="http://schemas.microsoft.com/office/powerpoint/2010/main" val="3127177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725379"/>
            <a:ext cx="10058400" cy="1450757"/>
          </a:xfrm>
        </p:spPr>
        <p:txBody>
          <a:bodyPr/>
          <a:lstStyle/>
          <a:p>
            <a:r>
              <a:rPr lang="en-US" dirty="0"/>
              <a:t>Spectral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702" y="863751"/>
                <a:ext cx="11504298" cy="55376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3000" dirty="0"/>
                  <a:t>Points are vertices in a graph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000" dirty="0"/>
                  <a:t> is the similarity between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3000" dirty="0"/>
                  <a:t>Cluster (partition) the graph so that the edges </a:t>
                </a:r>
                <a:r>
                  <a:rPr lang="en-US" sz="3000" i="1" dirty="0"/>
                  <a:t>between points in </a:t>
                </a:r>
                <a:r>
                  <a:rPr lang="en-US" sz="3000" b="1" i="1" dirty="0"/>
                  <a:t>different</a:t>
                </a:r>
                <a:r>
                  <a:rPr lang="en-US" sz="3000" i="1" dirty="0"/>
                  <a:t> clusters </a:t>
                </a:r>
                <a:r>
                  <a:rPr lang="en-US" sz="3000" dirty="0"/>
                  <a:t>have low weight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3000" dirty="0"/>
                  <a:t>From the above, we have a graph cut problem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2" y="863751"/>
                <a:ext cx="11504298" cy="5537636"/>
              </a:xfrm>
              <a:prstGeom prst="rect">
                <a:avLst/>
              </a:prstGeom>
              <a:blipFill>
                <a:blip r:embed="rId2"/>
                <a:stretch>
                  <a:fillRect l="-1103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EE5A84-EA99-D14A-B338-604E8092F413}"/>
              </a:ext>
            </a:extLst>
          </p:cNvPr>
          <p:cNvGrpSpPr/>
          <p:nvPr/>
        </p:nvGrpSpPr>
        <p:grpSpPr>
          <a:xfrm>
            <a:off x="8452179" y="3429000"/>
            <a:ext cx="3259944" cy="2320024"/>
            <a:chOff x="7339003" y="3340510"/>
            <a:chExt cx="3259944" cy="232002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67D9132-D918-C94E-8044-24689C6F2EDE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V="1">
              <a:off x="7550175" y="3702047"/>
              <a:ext cx="2465433" cy="7724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27D2E3-9B08-7843-9B09-0DBCEB2DD875}"/>
                </a:ext>
              </a:extLst>
            </p:cNvPr>
            <p:cNvCxnSpPr>
              <a:cxnSpLocks/>
              <a:stCxn id="14" idx="1"/>
              <a:endCxn id="17" idx="0"/>
            </p:cNvCxnSpPr>
            <p:nvPr/>
          </p:nvCxnSpPr>
          <p:spPr>
            <a:xfrm flipV="1">
              <a:off x="7519250" y="3340510"/>
              <a:ext cx="2974111" cy="36411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845DC3B-A5FD-8F44-9A36-CDE43D93385D}"/>
                </a:ext>
              </a:extLst>
            </p:cNvPr>
            <p:cNvCxnSpPr>
              <a:cxnSpLocks/>
              <a:stCxn id="14" idx="1"/>
              <a:endCxn id="20" idx="0"/>
            </p:cNvCxnSpPr>
            <p:nvPr/>
          </p:nvCxnSpPr>
          <p:spPr>
            <a:xfrm>
              <a:off x="7519250" y="3704626"/>
              <a:ext cx="1622272" cy="152047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7AF6978-1B5E-A849-89C3-E5F3A20DA46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V="1">
              <a:off x="8796745" y="3517794"/>
              <a:ext cx="1617078" cy="16326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A21685-3543-DA48-B0B4-B729AA71052D}"/>
                </a:ext>
              </a:extLst>
            </p:cNvPr>
            <p:cNvCxnSpPr>
              <a:cxnSpLocks/>
              <a:stCxn id="14" idx="2"/>
              <a:endCxn id="18" idx="7"/>
            </p:cNvCxnSpPr>
            <p:nvPr/>
          </p:nvCxnSpPr>
          <p:spPr>
            <a:xfrm>
              <a:off x="7550175" y="3779287"/>
              <a:ext cx="1097248" cy="13711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280E1-0EA4-1644-BF05-A40B38F6B8FE}"/>
                </a:ext>
              </a:extLst>
            </p:cNvPr>
            <p:cNvCxnSpPr>
              <a:cxnSpLocks/>
              <a:endCxn id="19" idx="7"/>
            </p:cNvCxnSpPr>
            <p:nvPr/>
          </p:nvCxnSpPr>
          <p:spPr>
            <a:xfrm>
              <a:off x="7524260" y="3872881"/>
              <a:ext cx="1132783" cy="160740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6F83F0A-061F-904C-9F76-BF7F95709FDD}"/>
                </a:ext>
              </a:extLst>
            </p:cNvPr>
            <p:cNvSpPr/>
            <p:nvPr/>
          </p:nvSpPr>
          <p:spPr>
            <a:xfrm flipH="1">
              <a:off x="7797629" y="3580641"/>
              <a:ext cx="211172" cy="21117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8BD6199-B86D-8D45-9CE6-649665CF9F33}"/>
                </a:ext>
              </a:extLst>
            </p:cNvPr>
            <p:cNvSpPr/>
            <p:nvPr/>
          </p:nvSpPr>
          <p:spPr>
            <a:xfrm flipH="1">
              <a:off x="7646914" y="3968231"/>
              <a:ext cx="211172" cy="21117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D70E9F3-6251-274B-8318-24427B4D56D9}"/>
                </a:ext>
              </a:extLst>
            </p:cNvPr>
            <p:cNvSpPr/>
            <p:nvPr/>
          </p:nvSpPr>
          <p:spPr>
            <a:xfrm flipH="1">
              <a:off x="7339003" y="3673701"/>
              <a:ext cx="211172" cy="21117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A41EF1-A16B-B74B-8F9D-6728099C97EC}"/>
                </a:ext>
              </a:extLst>
            </p:cNvPr>
            <p:cNvSpPr/>
            <p:nvPr/>
          </p:nvSpPr>
          <p:spPr>
            <a:xfrm flipH="1">
              <a:off x="10387775" y="3827328"/>
              <a:ext cx="211172" cy="211172"/>
            </a:xfrm>
            <a:prstGeom prst="ellipse">
              <a:avLst/>
            </a:prstGeom>
            <a:solidFill>
              <a:srgbClr val="003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573CBA-649D-A843-8243-A63BF4B351F8}"/>
                </a:ext>
              </a:extLst>
            </p:cNvPr>
            <p:cNvSpPr/>
            <p:nvPr/>
          </p:nvSpPr>
          <p:spPr>
            <a:xfrm flipH="1">
              <a:off x="10020615" y="3585524"/>
              <a:ext cx="211172" cy="211172"/>
            </a:xfrm>
            <a:prstGeom prst="ellipse">
              <a:avLst/>
            </a:prstGeom>
            <a:solidFill>
              <a:srgbClr val="003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F8E19C-BB63-F84C-80D4-BEC0E78AE75F}"/>
                </a:ext>
              </a:extLst>
            </p:cNvPr>
            <p:cNvSpPr/>
            <p:nvPr/>
          </p:nvSpPr>
          <p:spPr>
            <a:xfrm flipH="1">
              <a:off x="10387775" y="3340510"/>
              <a:ext cx="211172" cy="211172"/>
            </a:xfrm>
            <a:prstGeom prst="ellipse">
              <a:avLst/>
            </a:prstGeom>
            <a:solidFill>
              <a:srgbClr val="003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BC9208-A73E-B247-8A07-B8E5973F8B69}"/>
                </a:ext>
              </a:extLst>
            </p:cNvPr>
            <p:cNvSpPr/>
            <p:nvPr/>
          </p:nvSpPr>
          <p:spPr>
            <a:xfrm flipH="1">
              <a:off x="8616498" y="5119515"/>
              <a:ext cx="211172" cy="211172"/>
            </a:xfrm>
            <a:prstGeom prst="ellipse">
              <a:avLst/>
            </a:prstGeom>
            <a:solidFill>
              <a:srgbClr val="00BB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A6CDE37-B3E8-E145-8E9C-ACEA851EB6FA}"/>
                </a:ext>
              </a:extLst>
            </p:cNvPr>
            <p:cNvSpPr/>
            <p:nvPr/>
          </p:nvSpPr>
          <p:spPr>
            <a:xfrm flipH="1">
              <a:off x="8626118" y="5449362"/>
              <a:ext cx="211172" cy="211172"/>
            </a:xfrm>
            <a:prstGeom prst="ellipse">
              <a:avLst/>
            </a:prstGeom>
            <a:solidFill>
              <a:srgbClr val="00BB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39BD5BF-4013-0C43-9E8D-8B0AD9777534}"/>
                </a:ext>
              </a:extLst>
            </p:cNvPr>
            <p:cNvSpPr/>
            <p:nvPr/>
          </p:nvSpPr>
          <p:spPr>
            <a:xfrm flipH="1">
              <a:off x="9035936" y="5225101"/>
              <a:ext cx="211172" cy="211172"/>
            </a:xfrm>
            <a:prstGeom prst="ellipse">
              <a:avLst/>
            </a:prstGeom>
            <a:solidFill>
              <a:srgbClr val="00BB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DC96E0-F780-5145-B8B5-5BEC01A165A6}"/>
                </a:ext>
              </a:extLst>
            </p:cNvPr>
            <p:cNvCxnSpPr>
              <a:stCxn id="12" idx="2"/>
              <a:endCxn id="18" idx="7"/>
            </p:cNvCxnSpPr>
            <p:nvPr/>
          </p:nvCxnSpPr>
          <p:spPr>
            <a:xfrm>
              <a:off x="8008801" y="3686227"/>
              <a:ext cx="638622" cy="146421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33202B-9089-E043-B185-5CB950F41EC0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>
              <a:off x="7897756" y="3776350"/>
              <a:ext cx="728362" cy="177859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EC55491-61F0-3641-A020-EA12016D3C8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8008801" y="3686227"/>
              <a:ext cx="1115043" cy="154901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5A12CBC-C722-3E4F-85BB-DE11FAAF5229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>
              <a:off x="7825251" y="4158901"/>
              <a:ext cx="800867" cy="13960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17D09BD-4522-7349-B308-9F38DEECE42F}"/>
                </a:ext>
              </a:extLst>
            </p:cNvPr>
            <p:cNvCxnSpPr>
              <a:cxnSpLocks/>
              <a:endCxn id="18" idx="7"/>
            </p:cNvCxnSpPr>
            <p:nvPr/>
          </p:nvCxnSpPr>
          <p:spPr>
            <a:xfrm>
              <a:off x="7861166" y="4121856"/>
              <a:ext cx="786257" cy="102858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3B749D8-6BDF-864D-92E8-A1E0E9253FF6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869271" y="4088783"/>
              <a:ext cx="1272251" cy="113631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98C9AA1-3899-7344-BEA6-D6D68C13F48D}"/>
                </a:ext>
              </a:extLst>
            </p:cNvPr>
            <p:cNvCxnSpPr>
              <a:cxnSpLocks/>
              <a:stCxn id="19" idx="1"/>
              <a:endCxn id="15" idx="5"/>
            </p:cNvCxnSpPr>
            <p:nvPr/>
          </p:nvCxnSpPr>
          <p:spPr>
            <a:xfrm flipV="1">
              <a:off x="8806365" y="4007575"/>
              <a:ext cx="1612335" cy="147271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875998-827C-7747-82D7-10150477A2FD}"/>
                </a:ext>
              </a:extLst>
            </p:cNvPr>
            <p:cNvCxnSpPr>
              <a:cxnSpLocks/>
              <a:stCxn id="20" idx="2"/>
              <a:endCxn id="15" idx="4"/>
            </p:cNvCxnSpPr>
            <p:nvPr/>
          </p:nvCxnSpPr>
          <p:spPr>
            <a:xfrm flipV="1">
              <a:off x="9247108" y="4038500"/>
              <a:ext cx="1246253" cy="129218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71912E-475B-224D-99D8-5CC825E473B1}"/>
                </a:ext>
              </a:extLst>
            </p:cNvPr>
            <p:cNvCxnSpPr>
              <a:cxnSpLocks/>
              <a:stCxn id="18" idx="1"/>
              <a:endCxn id="15" idx="6"/>
            </p:cNvCxnSpPr>
            <p:nvPr/>
          </p:nvCxnSpPr>
          <p:spPr>
            <a:xfrm flipV="1">
              <a:off x="8796745" y="3932914"/>
              <a:ext cx="1591030" cy="121752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E760425-9721-B641-ADF1-3A543865AED7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8722084" y="3767997"/>
              <a:ext cx="1308151" cy="135151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8B78C4-F5D6-7247-B36D-0A584592E170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V="1">
              <a:off x="9216183" y="3798922"/>
              <a:ext cx="904175" cy="145710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1F4E3F8-8AD7-2B48-A686-BD9BDCB7BE9C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V="1">
              <a:off x="8806365" y="3805329"/>
              <a:ext cx="1261896" cy="167495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139B0-EF23-454F-A615-38F18AB4BC49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V="1">
              <a:off x="8806365" y="3548441"/>
              <a:ext cx="1681989" cy="19318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E8757D1-F8DA-9240-9C44-8F59B43323AE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V="1">
              <a:off x="9247108" y="3519057"/>
              <a:ext cx="1315886" cy="181163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F51B251-EF7E-0040-B4AB-D241BA9ED597}"/>
                </a:ext>
              </a:extLst>
            </p:cNvPr>
            <p:cNvCxnSpPr>
              <a:cxnSpLocks/>
              <a:stCxn id="12" idx="7"/>
              <a:endCxn id="14" idx="1"/>
            </p:cNvCxnSpPr>
            <p:nvPr/>
          </p:nvCxnSpPr>
          <p:spPr>
            <a:xfrm flipH="1">
              <a:off x="7519250" y="3611566"/>
              <a:ext cx="309304" cy="930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62C192F-BAA3-A140-AFF2-F3CF9D87FAF9}"/>
                </a:ext>
              </a:extLst>
            </p:cNvPr>
            <p:cNvCxnSpPr>
              <a:cxnSpLocks/>
              <a:stCxn id="13" idx="7"/>
            </p:cNvCxnSpPr>
            <p:nvPr/>
          </p:nvCxnSpPr>
          <p:spPr>
            <a:xfrm flipH="1" flipV="1">
              <a:off x="7530561" y="3834730"/>
              <a:ext cx="147278" cy="1644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AF513B1-BE45-A541-93FE-CCA55E9C4030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 flipH="1">
              <a:off x="7770335" y="3791813"/>
              <a:ext cx="132880" cy="17672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6425A33-5B29-1340-B163-747F0546F449}"/>
                </a:ext>
              </a:extLst>
            </p:cNvPr>
            <p:cNvCxnSpPr>
              <a:cxnSpLocks/>
              <a:stCxn id="17" idx="7"/>
              <a:endCxn id="16" idx="0"/>
            </p:cNvCxnSpPr>
            <p:nvPr/>
          </p:nvCxnSpPr>
          <p:spPr>
            <a:xfrm flipH="1">
              <a:off x="10126201" y="3371435"/>
              <a:ext cx="292499" cy="2140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ABC454D-F286-9B48-BA6E-05E20DE3BA77}"/>
                </a:ext>
              </a:extLst>
            </p:cNvPr>
            <p:cNvCxnSpPr>
              <a:cxnSpLocks/>
              <a:stCxn id="17" idx="2"/>
              <a:endCxn id="15" idx="0"/>
            </p:cNvCxnSpPr>
            <p:nvPr/>
          </p:nvCxnSpPr>
          <p:spPr>
            <a:xfrm flipH="1">
              <a:off x="10493361" y="3446096"/>
              <a:ext cx="105586" cy="3812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9B75C8B-9DFD-B64B-8DC3-AD92AF9AFCC7}"/>
                </a:ext>
              </a:extLst>
            </p:cNvPr>
            <p:cNvCxnSpPr>
              <a:cxnSpLocks/>
              <a:stCxn id="16" idx="3"/>
              <a:endCxn id="15" idx="6"/>
            </p:cNvCxnSpPr>
            <p:nvPr/>
          </p:nvCxnSpPr>
          <p:spPr>
            <a:xfrm>
              <a:off x="10200862" y="3765771"/>
              <a:ext cx="186913" cy="1671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0108CCA-8AA1-F342-B8E3-7A9072EBAA3F}"/>
                </a:ext>
              </a:extLst>
            </p:cNvPr>
            <p:cNvCxnSpPr>
              <a:cxnSpLocks/>
              <a:stCxn id="19" idx="2"/>
              <a:endCxn id="20" idx="4"/>
            </p:cNvCxnSpPr>
            <p:nvPr/>
          </p:nvCxnSpPr>
          <p:spPr>
            <a:xfrm flipV="1">
              <a:off x="8837290" y="5436273"/>
              <a:ext cx="304232" cy="1186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F8D00BA-5ECE-DC46-9CDD-39A638C11990}"/>
                </a:ext>
              </a:extLst>
            </p:cNvPr>
            <p:cNvCxnSpPr>
              <a:cxnSpLocks/>
              <a:stCxn id="19" idx="0"/>
              <a:endCxn id="18" idx="4"/>
            </p:cNvCxnSpPr>
            <p:nvPr/>
          </p:nvCxnSpPr>
          <p:spPr>
            <a:xfrm flipH="1" flipV="1">
              <a:off x="8722084" y="5330687"/>
              <a:ext cx="9620" cy="1186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4EAA7BB-DD5E-3245-89CD-3AF4034B4F64}"/>
                </a:ext>
              </a:extLst>
            </p:cNvPr>
            <p:cNvCxnSpPr>
              <a:cxnSpLocks/>
              <a:stCxn id="18" idx="1"/>
              <a:endCxn id="20" idx="7"/>
            </p:cNvCxnSpPr>
            <p:nvPr/>
          </p:nvCxnSpPr>
          <p:spPr>
            <a:xfrm>
              <a:off x="8796745" y="5150440"/>
              <a:ext cx="270116" cy="10558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BAF615A-4629-7942-82A3-64E6A6747AE5}"/>
                </a:ext>
              </a:extLst>
            </p:cNvPr>
            <p:cNvCxnSpPr>
              <a:cxnSpLocks/>
              <a:stCxn id="12" idx="2"/>
              <a:endCxn id="16" idx="7"/>
            </p:cNvCxnSpPr>
            <p:nvPr/>
          </p:nvCxnSpPr>
          <p:spPr>
            <a:xfrm flipV="1">
              <a:off x="8008801" y="3616449"/>
              <a:ext cx="2042739" cy="6977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5CC7AD2-51BA-8A46-9E50-85BCD83A14F4}"/>
                </a:ext>
              </a:extLst>
            </p:cNvPr>
            <p:cNvCxnSpPr>
              <a:cxnSpLocks/>
              <a:stCxn id="12" idx="1"/>
              <a:endCxn id="17" idx="7"/>
            </p:cNvCxnSpPr>
            <p:nvPr/>
          </p:nvCxnSpPr>
          <p:spPr>
            <a:xfrm flipV="1">
              <a:off x="7977876" y="3371435"/>
              <a:ext cx="2440824" cy="24013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699E126-BB8F-2F48-B304-FF54A06F514F}"/>
                </a:ext>
              </a:extLst>
            </p:cNvPr>
            <p:cNvCxnSpPr>
              <a:cxnSpLocks/>
              <a:stCxn id="12" idx="2"/>
              <a:endCxn id="15" idx="5"/>
            </p:cNvCxnSpPr>
            <p:nvPr/>
          </p:nvCxnSpPr>
          <p:spPr>
            <a:xfrm>
              <a:off x="8008801" y="3686227"/>
              <a:ext cx="2409899" cy="32134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D8F29C8-AF90-2041-A392-7042990EADF6}"/>
                </a:ext>
              </a:extLst>
            </p:cNvPr>
            <p:cNvCxnSpPr>
              <a:cxnSpLocks/>
              <a:stCxn id="14" idx="2"/>
              <a:endCxn id="15" idx="5"/>
            </p:cNvCxnSpPr>
            <p:nvPr/>
          </p:nvCxnSpPr>
          <p:spPr>
            <a:xfrm>
              <a:off x="7550175" y="3779287"/>
              <a:ext cx="2868525" cy="2282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D1CF65D-32C9-3247-B6EB-92361FB59B2C}"/>
                </a:ext>
              </a:extLst>
            </p:cNvPr>
            <p:cNvCxnSpPr>
              <a:cxnSpLocks/>
              <a:stCxn id="13" idx="1"/>
              <a:endCxn id="16" idx="6"/>
            </p:cNvCxnSpPr>
            <p:nvPr/>
          </p:nvCxnSpPr>
          <p:spPr>
            <a:xfrm flipV="1">
              <a:off x="7827161" y="3691110"/>
              <a:ext cx="2193454" cy="3080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973892D-1BD6-6748-91B5-7E2310DBAE85}"/>
                </a:ext>
              </a:extLst>
            </p:cNvPr>
            <p:cNvCxnSpPr>
              <a:cxnSpLocks/>
              <a:stCxn id="13" idx="1"/>
              <a:endCxn id="15" idx="4"/>
            </p:cNvCxnSpPr>
            <p:nvPr/>
          </p:nvCxnSpPr>
          <p:spPr>
            <a:xfrm>
              <a:off x="7827161" y="3999156"/>
              <a:ext cx="2666200" cy="3934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CFC877-081A-0341-A79E-C5C527971C88}"/>
                </a:ext>
              </a:extLst>
            </p:cNvPr>
            <p:cNvCxnSpPr>
              <a:cxnSpLocks/>
              <a:stCxn id="13" idx="1"/>
              <a:endCxn id="17" idx="6"/>
            </p:cNvCxnSpPr>
            <p:nvPr/>
          </p:nvCxnSpPr>
          <p:spPr>
            <a:xfrm flipV="1">
              <a:off x="7827161" y="3446096"/>
              <a:ext cx="2560614" cy="55306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3395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725379"/>
            <a:ext cx="10058400" cy="1450757"/>
          </a:xfrm>
        </p:spPr>
        <p:txBody>
          <a:bodyPr/>
          <a:lstStyle/>
          <a:p>
            <a:r>
              <a:rPr lang="en-US" dirty="0"/>
              <a:t>Spectral Clustering: 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702" y="863751"/>
                <a:ext cx="11504298" cy="55376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3000" dirty="0"/>
                  <a:t>Points are vertices in a graph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000" dirty="0"/>
                  <a:t> is the similarity between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𝑐𝑢𝑡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:endParaRPr lang="en-US" sz="3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2" y="863751"/>
                <a:ext cx="11504298" cy="5537636"/>
              </a:xfrm>
              <a:prstGeom prst="rect">
                <a:avLst/>
              </a:prstGeom>
              <a:blipFill>
                <a:blip r:embed="rId2"/>
                <a:stretch>
                  <a:fillRect l="-1103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1CBC85-D8A2-BB49-94B8-71BE8555B210}"/>
              </a:ext>
            </a:extLst>
          </p:cNvPr>
          <p:cNvGrpSpPr/>
          <p:nvPr/>
        </p:nvGrpSpPr>
        <p:grpSpPr>
          <a:xfrm>
            <a:off x="3358168" y="3367119"/>
            <a:ext cx="4100976" cy="2627131"/>
            <a:chOff x="8414723" y="1606554"/>
            <a:chExt cx="3072411" cy="19682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85DE5F0-5B22-1045-A66C-6F9E6EF01C15}"/>
                </a:ext>
              </a:extLst>
            </p:cNvPr>
            <p:cNvSpPr/>
            <p:nvPr/>
          </p:nvSpPr>
          <p:spPr>
            <a:xfrm flipH="1">
              <a:off x="9295971" y="1975317"/>
              <a:ext cx="126870" cy="12687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63F91B-D4E2-C845-9E63-D7F6BA5DBE2B}"/>
                </a:ext>
              </a:extLst>
            </p:cNvPr>
            <p:cNvSpPr/>
            <p:nvPr/>
          </p:nvSpPr>
          <p:spPr>
            <a:xfrm flipH="1">
              <a:off x="9295971" y="2684790"/>
              <a:ext cx="126870" cy="12687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9B2E6B9-2183-DE48-A688-3AF23E6BCD2B}"/>
                </a:ext>
              </a:extLst>
            </p:cNvPr>
            <p:cNvSpPr/>
            <p:nvPr/>
          </p:nvSpPr>
          <p:spPr>
            <a:xfrm flipH="1">
              <a:off x="8876188" y="2434224"/>
              <a:ext cx="126870" cy="12687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CA474AE-EE42-9C49-9ED1-4FC1D4EBBBF0}"/>
                </a:ext>
              </a:extLst>
            </p:cNvPr>
            <p:cNvSpPr/>
            <p:nvPr/>
          </p:nvSpPr>
          <p:spPr>
            <a:xfrm flipH="1">
              <a:off x="10570801" y="2289737"/>
              <a:ext cx="126870" cy="12687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D0CD42A-97CC-464D-A53B-4D8F576242ED}"/>
                </a:ext>
              </a:extLst>
            </p:cNvPr>
            <p:cNvSpPr/>
            <p:nvPr/>
          </p:nvSpPr>
          <p:spPr>
            <a:xfrm flipH="1">
              <a:off x="10186778" y="2349654"/>
              <a:ext cx="126870" cy="12687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AED030A-5818-3F4F-93C6-78C69DF7D743}"/>
                </a:ext>
              </a:extLst>
            </p:cNvPr>
            <p:cNvSpPr/>
            <p:nvPr/>
          </p:nvSpPr>
          <p:spPr>
            <a:xfrm flipH="1">
              <a:off x="10839507" y="2709928"/>
              <a:ext cx="126870" cy="12687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AD389B5-CA2B-B94B-835E-3242B2089E07}"/>
                </a:ext>
              </a:extLst>
            </p:cNvPr>
            <p:cNvSpPr/>
            <p:nvPr/>
          </p:nvSpPr>
          <p:spPr>
            <a:xfrm flipH="1">
              <a:off x="10705548" y="1998872"/>
              <a:ext cx="126870" cy="12687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E4799FB-5FF3-EE45-A883-E61094E00045}"/>
                </a:ext>
              </a:extLst>
            </p:cNvPr>
            <p:cNvSpPr/>
            <p:nvPr/>
          </p:nvSpPr>
          <p:spPr>
            <a:xfrm flipH="1">
              <a:off x="10313648" y="3075522"/>
              <a:ext cx="126870" cy="12687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533470-BE9E-8C47-9F33-44B1AE402304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8939623" y="2289737"/>
              <a:ext cx="0" cy="1444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7FC4142-489F-F04A-A6B5-9A5C0FA9DAA4}"/>
                </a:ext>
              </a:extLst>
            </p:cNvPr>
            <p:cNvSpPr/>
            <p:nvPr/>
          </p:nvSpPr>
          <p:spPr>
            <a:xfrm flipH="1">
              <a:off x="8869182" y="2162867"/>
              <a:ext cx="126870" cy="12687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D09E76-7E32-1E44-AEB2-9BA8FB5B30C9}"/>
                </a:ext>
              </a:extLst>
            </p:cNvPr>
            <p:cNvCxnSpPr>
              <a:cxnSpLocks/>
              <a:stCxn id="15" idx="1"/>
              <a:endCxn id="6" idx="6"/>
            </p:cNvCxnSpPr>
            <p:nvPr/>
          </p:nvCxnSpPr>
          <p:spPr>
            <a:xfrm flipV="1">
              <a:off x="8977472" y="2038752"/>
              <a:ext cx="318498" cy="1426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9090FCF-EDDB-AD47-9F8B-D57268F6317D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9359406" y="2102186"/>
              <a:ext cx="0" cy="5826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25C6C4-EBDB-ED41-9885-03AEA088644A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V="1">
              <a:off x="10295069" y="2083608"/>
              <a:ext cx="410479" cy="2846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0EF1AEA-12E2-9747-A735-ACDC0C863237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>
              <a:off x="9425024" y="2009177"/>
              <a:ext cx="1299103" cy="8274"/>
            </a:xfrm>
            <a:prstGeom prst="line">
              <a:avLst/>
            </a:prstGeom>
            <a:ln w="38100">
              <a:solidFill>
                <a:srgbClr val="003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6EFB7F-36F7-A64D-A5CF-02DCB48EA710}"/>
                </a:ext>
              </a:extLst>
            </p:cNvPr>
            <p:cNvCxnSpPr>
              <a:cxnSpLocks/>
              <a:stCxn id="7" idx="2"/>
              <a:endCxn id="10" idx="5"/>
            </p:cNvCxnSpPr>
            <p:nvPr/>
          </p:nvCxnSpPr>
          <p:spPr>
            <a:xfrm flipV="1">
              <a:off x="9422841" y="2457944"/>
              <a:ext cx="782517" cy="290281"/>
            </a:xfrm>
            <a:prstGeom prst="line">
              <a:avLst/>
            </a:prstGeom>
            <a:ln w="38100">
              <a:solidFill>
                <a:srgbClr val="003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2BCB29D-3930-914A-BF78-0AD66286C12A}"/>
                </a:ext>
              </a:extLst>
            </p:cNvPr>
            <p:cNvCxnSpPr>
              <a:cxnSpLocks/>
              <a:stCxn id="9" idx="1"/>
              <a:endCxn id="12" idx="4"/>
            </p:cNvCxnSpPr>
            <p:nvPr/>
          </p:nvCxnSpPr>
          <p:spPr>
            <a:xfrm flipV="1">
              <a:off x="10679091" y="2125741"/>
              <a:ext cx="89891" cy="182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43FC6CD-EC18-5047-BD9A-150AB4F82354}"/>
                </a:ext>
              </a:extLst>
            </p:cNvPr>
            <p:cNvCxnSpPr>
              <a:cxnSpLocks/>
              <a:stCxn id="10" idx="3"/>
              <a:endCxn id="9" idx="5"/>
            </p:cNvCxnSpPr>
            <p:nvPr/>
          </p:nvCxnSpPr>
          <p:spPr>
            <a:xfrm flipV="1">
              <a:off x="10295069" y="2398027"/>
              <a:ext cx="294312" cy="5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AE5762-3C48-E349-85F0-B7925D35B64E}"/>
                </a:ext>
              </a:extLst>
            </p:cNvPr>
            <p:cNvCxnSpPr>
              <a:cxnSpLocks/>
              <a:stCxn id="9" idx="4"/>
              <a:endCxn id="11" idx="7"/>
            </p:cNvCxnSpPr>
            <p:nvPr/>
          </p:nvCxnSpPr>
          <p:spPr>
            <a:xfrm>
              <a:off x="10634236" y="2416607"/>
              <a:ext cx="223851" cy="311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D07122-32B7-7B49-B59E-5DE81B277BFD}"/>
                </a:ext>
              </a:extLst>
            </p:cNvPr>
            <p:cNvCxnSpPr>
              <a:cxnSpLocks/>
              <a:stCxn id="7" idx="3"/>
              <a:endCxn id="11" idx="6"/>
            </p:cNvCxnSpPr>
            <p:nvPr/>
          </p:nvCxnSpPr>
          <p:spPr>
            <a:xfrm flipV="1">
              <a:off x="9404261" y="2773363"/>
              <a:ext cx="1435246" cy="19717"/>
            </a:xfrm>
            <a:prstGeom prst="line">
              <a:avLst/>
            </a:prstGeom>
            <a:ln w="38100">
              <a:solidFill>
                <a:srgbClr val="003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E3794E1-4D72-C544-89A3-8FD5C9528886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V="1">
              <a:off x="10421938" y="2818219"/>
              <a:ext cx="436148" cy="2758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458BED-31BE-D94F-912A-F1571E2C3E49}"/>
                </a:ext>
              </a:extLst>
            </p:cNvPr>
            <p:cNvCxnSpPr>
              <a:cxnSpLocks/>
              <a:stCxn id="7" idx="4"/>
              <a:endCxn id="13" idx="7"/>
            </p:cNvCxnSpPr>
            <p:nvPr/>
          </p:nvCxnSpPr>
          <p:spPr>
            <a:xfrm>
              <a:off x="9359406" y="2811659"/>
              <a:ext cx="972822" cy="282442"/>
            </a:xfrm>
            <a:prstGeom prst="line">
              <a:avLst/>
            </a:prstGeom>
            <a:ln w="38100">
              <a:solidFill>
                <a:srgbClr val="003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009C72-0D97-F84F-9FEF-960882D79F10}"/>
                </a:ext>
              </a:extLst>
            </p:cNvPr>
            <p:cNvSpPr/>
            <p:nvPr/>
          </p:nvSpPr>
          <p:spPr>
            <a:xfrm flipH="1">
              <a:off x="8876188" y="3094101"/>
              <a:ext cx="126870" cy="12687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0A75E8-19CD-354A-B5A3-36A8B5ECB6A7}"/>
                </a:ext>
              </a:extLst>
            </p:cNvPr>
            <p:cNvCxnSpPr>
              <a:cxnSpLocks/>
              <a:stCxn id="27" idx="0"/>
              <a:endCxn id="8" idx="4"/>
            </p:cNvCxnSpPr>
            <p:nvPr/>
          </p:nvCxnSpPr>
          <p:spPr>
            <a:xfrm flipV="1">
              <a:off x="8939623" y="2561094"/>
              <a:ext cx="0" cy="5330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DFBFEA-04E8-CF4A-83B8-813FF1EA3716}"/>
                </a:ext>
              </a:extLst>
            </p:cNvPr>
            <p:cNvCxnSpPr>
              <a:cxnSpLocks/>
              <a:stCxn id="27" idx="1"/>
              <a:endCxn id="7" idx="5"/>
            </p:cNvCxnSpPr>
            <p:nvPr/>
          </p:nvCxnSpPr>
          <p:spPr>
            <a:xfrm flipV="1">
              <a:off x="8984478" y="2793080"/>
              <a:ext cx="330073" cy="3196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C8A513C-B25C-984F-A65D-B03D07604598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9003058" y="3157536"/>
              <a:ext cx="1310590" cy="8274"/>
            </a:xfrm>
            <a:prstGeom prst="line">
              <a:avLst/>
            </a:prstGeom>
            <a:ln w="38100">
              <a:solidFill>
                <a:srgbClr val="003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57F2566-22EC-EA41-A8DE-093A035E1BE2}"/>
                </a:ext>
              </a:extLst>
            </p:cNvPr>
            <p:cNvSpPr/>
            <p:nvPr/>
          </p:nvSpPr>
          <p:spPr>
            <a:xfrm>
              <a:off x="8414723" y="1759493"/>
              <a:ext cx="1206206" cy="1809309"/>
            </a:xfrm>
            <a:custGeom>
              <a:avLst/>
              <a:gdLst>
                <a:gd name="connsiteX0" fmla="*/ 1977887 w 2007705"/>
                <a:gd name="connsiteY0" fmla="*/ 79513 h 3011557"/>
                <a:gd name="connsiteX1" fmla="*/ 1977887 w 2007705"/>
                <a:gd name="connsiteY1" fmla="*/ 79513 h 3011557"/>
                <a:gd name="connsiteX2" fmla="*/ 1987826 w 2007705"/>
                <a:gd name="connsiteY2" fmla="*/ 815009 h 3011557"/>
                <a:gd name="connsiteX3" fmla="*/ 1997766 w 2007705"/>
                <a:gd name="connsiteY3" fmla="*/ 874644 h 3011557"/>
                <a:gd name="connsiteX4" fmla="*/ 2007705 w 2007705"/>
                <a:gd name="connsiteY4" fmla="*/ 1023731 h 3011557"/>
                <a:gd name="connsiteX5" fmla="*/ 1997766 w 2007705"/>
                <a:gd name="connsiteY5" fmla="*/ 1480931 h 3011557"/>
                <a:gd name="connsiteX6" fmla="*/ 1987826 w 2007705"/>
                <a:gd name="connsiteY6" fmla="*/ 1530626 h 3011557"/>
                <a:gd name="connsiteX7" fmla="*/ 1977887 w 2007705"/>
                <a:gd name="connsiteY7" fmla="*/ 1590261 h 3011557"/>
                <a:gd name="connsiteX8" fmla="*/ 1958009 w 2007705"/>
                <a:gd name="connsiteY8" fmla="*/ 1749287 h 3011557"/>
                <a:gd name="connsiteX9" fmla="*/ 1948070 w 2007705"/>
                <a:gd name="connsiteY9" fmla="*/ 1848678 h 3011557"/>
                <a:gd name="connsiteX10" fmla="*/ 1938131 w 2007705"/>
                <a:gd name="connsiteY10" fmla="*/ 1997765 h 3011557"/>
                <a:gd name="connsiteX11" fmla="*/ 1928192 w 2007705"/>
                <a:gd name="connsiteY11" fmla="*/ 2057400 h 3011557"/>
                <a:gd name="connsiteX12" fmla="*/ 1908313 w 2007705"/>
                <a:gd name="connsiteY12" fmla="*/ 2186609 h 3011557"/>
                <a:gd name="connsiteX13" fmla="*/ 1888435 w 2007705"/>
                <a:gd name="connsiteY13" fmla="*/ 2266122 h 3011557"/>
                <a:gd name="connsiteX14" fmla="*/ 1878496 w 2007705"/>
                <a:gd name="connsiteY14" fmla="*/ 2295939 h 3011557"/>
                <a:gd name="connsiteX15" fmla="*/ 1858618 w 2007705"/>
                <a:gd name="connsiteY15" fmla="*/ 2385392 h 3011557"/>
                <a:gd name="connsiteX16" fmla="*/ 1828800 w 2007705"/>
                <a:gd name="connsiteY16" fmla="*/ 2464905 h 3011557"/>
                <a:gd name="connsiteX17" fmla="*/ 1818861 w 2007705"/>
                <a:gd name="connsiteY17" fmla="*/ 2504661 h 3011557"/>
                <a:gd name="connsiteX18" fmla="*/ 1798983 w 2007705"/>
                <a:gd name="connsiteY18" fmla="*/ 2544418 h 3011557"/>
                <a:gd name="connsiteX19" fmla="*/ 1749287 w 2007705"/>
                <a:gd name="connsiteY19" fmla="*/ 2643809 h 3011557"/>
                <a:gd name="connsiteX20" fmla="*/ 1719470 w 2007705"/>
                <a:gd name="connsiteY20" fmla="*/ 2693505 h 3011557"/>
                <a:gd name="connsiteX21" fmla="*/ 1679713 w 2007705"/>
                <a:gd name="connsiteY21" fmla="*/ 2753139 h 3011557"/>
                <a:gd name="connsiteX22" fmla="*/ 1659835 w 2007705"/>
                <a:gd name="connsiteY22" fmla="*/ 2773018 h 3011557"/>
                <a:gd name="connsiteX23" fmla="*/ 1580322 w 2007705"/>
                <a:gd name="connsiteY23" fmla="*/ 2862470 h 3011557"/>
                <a:gd name="connsiteX24" fmla="*/ 1550505 w 2007705"/>
                <a:gd name="connsiteY24" fmla="*/ 2882348 h 3011557"/>
                <a:gd name="connsiteX25" fmla="*/ 1500809 w 2007705"/>
                <a:gd name="connsiteY25" fmla="*/ 2932044 h 3011557"/>
                <a:gd name="connsiteX26" fmla="*/ 1411357 w 2007705"/>
                <a:gd name="connsiteY26" fmla="*/ 2971800 h 3011557"/>
                <a:gd name="connsiteX27" fmla="*/ 1381539 w 2007705"/>
                <a:gd name="connsiteY27" fmla="*/ 2981739 h 3011557"/>
                <a:gd name="connsiteX28" fmla="*/ 1321905 w 2007705"/>
                <a:gd name="connsiteY28" fmla="*/ 2991678 h 3011557"/>
                <a:gd name="connsiteX29" fmla="*/ 1202635 w 2007705"/>
                <a:gd name="connsiteY29" fmla="*/ 3011557 h 3011557"/>
                <a:gd name="connsiteX30" fmla="*/ 765313 w 2007705"/>
                <a:gd name="connsiteY30" fmla="*/ 3001618 h 3011557"/>
                <a:gd name="connsiteX31" fmla="*/ 675861 w 2007705"/>
                <a:gd name="connsiteY31" fmla="*/ 2971800 h 3011557"/>
                <a:gd name="connsiteX32" fmla="*/ 626166 w 2007705"/>
                <a:gd name="connsiteY32" fmla="*/ 2951922 h 3011557"/>
                <a:gd name="connsiteX33" fmla="*/ 536713 w 2007705"/>
                <a:gd name="connsiteY33" fmla="*/ 2902226 h 3011557"/>
                <a:gd name="connsiteX34" fmla="*/ 496957 w 2007705"/>
                <a:gd name="connsiteY34" fmla="*/ 2862470 h 3011557"/>
                <a:gd name="connsiteX35" fmla="*/ 457200 w 2007705"/>
                <a:gd name="connsiteY35" fmla="*/ 2832652 h 3011557"/>
                <a:gd name="connsiteX36" fmla="*/ 357809 w 2007705"/>
                <a:gd name="connsiteY36" fmla="*/ 2693505 h 3011557"/>
                <a:gd name="connsiteX37" fmla="*/ 337931 w 2007705"/>
                <a:gd name="connsiteY37" fmla="*/ 2653748 h 3011557"/>
                <a:gd name="connsiteX38" fmla="*/ 308113 w 2007705"/>
                <a:gd name="connsiteY38" fmla="*/ 2613992 h 3011557"/>
                <a:gd name="connsiteX39" fmla="*/ 258418 w 2007705"/>
                <a:gd name="connsiteY39" fmla="*/ 2534478 h 3011557"/>
                <a:gd name="connsiteX40" fmla="*/ 228600 w 2007705"/>
                <a:gd name="connsiteY40" fmla="*/ 2494722 h 3011557"/>
                <a:gd name="connsiteX41" fmla="*/ 208722 w 2007705"/>
                <a:gd name="connsiteY41" fmla="*/ 2464905 h 3011557"/>
                <a:gd name="connsiteX42" fmla="*/ 159026 w 2007705"/>
                <a:gd name="connsiteY42" fmla="*/ 2415209 h 3011557"/>
                <a:gd name="connsiteX43" fmla="*/ 119270 w 2007705"/>
                <a:gd name="connsiteY43" fmla="*/ 2335696 h 3011557"/>
                <a:gd name="connsiteX44" fmla="*/ 79513 w 2007705"/>
                <a:gd name="connsiteY44" fmla="*/ 2256183 h 3011557"/>
                <a:gd name="connsiteX45" fmla="*/ 69574 w 2007705"/>
                <a:gd name="connsiteY45" fmla="*/ 2226365 h 3011557"/>
                <a:gd name="connsiteX46" fmla="*/ 39757 w 2007705"/>
                <a:gd name="connsiteY46" fmla="*/ 2107096 h 3011557"/>
                <a:gd name="connsiteX47" fmla="*/ 9939 w 2007705"/>
                <a:gd name="connsiteY47" fmla="*/ 1948070 h 3011557"/>
                <a:gd name="connsiteX48" fmla="*/ 0 w 2007705"/>
                <a:gd name="connsiteY48" fmla="*/ 1898374 h 3011557"/>
                <a:gd name="connsiteX49" fmla="*/ 9939 w 2007705"/>
                <a:gd name="connsiteY49" fmla="*/ 1490870 h 3011557"/>
                <a:gd name="connsiteX50" fmla="*/ 29818 w 2007705"/>
                <a:gd name="connsiteY50" fmla="*/ 1431235 h 3011557"/>
                <a:gd name="connsiteX51" fmla="*/ 39757 w 2007705"/>
                <a:gd name="connsiteY51" fmla="*/ 1391478 h 3011557"/>
                <a:gd name="connsiteX52" fmla="*/ 79513 w 2007705"/>
                <a:gd name="connsiteY52" fmla="*/ 1321905 h 3011557"/>
                <a:gd name="connsiteX53" fmla="*/ 99392 w 2007705"/>
                <a:gd name="connsiteY53" fmla="*/ 1272209 h 3011557"/>
                <a:gd name="connsiteX54" fmla="*/ 198783 w 2007705"/>
                <a:gd name="connsiteY54" fmla="*/ 1113183 h 3011557"/>
                <a:gd name="connsiteX55" fmla="*/ 228600 w 2007705"/>
                <a:gd name="connsiteY55" fmla="*/ 1063487 h 3011557"/>
                <a:gd name="connsiteX56" fmla="*/ 258418 w 2007705"/>
                <a:gd name="connsiteY56" fmla="*/ 1023731 h 3011557"/>
                <a:gd name="connsiteX57" fmla="*/ 298174 w 2007705"/>
                <a:gd name="connsiteY57" fmla="*/ 964096 h 3011557"/>
                <a:gd name="connsiteX58" fmla="*/ 337931 w 2007705"/>
                <a:gd name="connsiteY58" fmla="*/ 904461 h 3011557"/>
                <a:gd name="connsiteX59" fmla="*/ 357809 w 2007705"/>
                <a:gd name="connsiteY59" fmla="*/ 874644 h 3011557"/>
                <a:gd name="connsiteX60" fmla="*/ 377687 w 2007705"/>
                <a:gd name="connsiteY60" fmla="*/ 854765 h 3011557"/>
                <a:gd name="connsiteX61" fmla="*/ 427383 w 2007705"/>
                <a:gd name="connsiteY61" fmla="*/ 765313 h 3011557"/>
                <a:gd name="connsiteX62" fmla="*/ 467139 w 2007705"/>
                <a:gd name="connsiteY62" fmla="*/ 675861 h 3011557"/>
                <a:gd name="connsiteX63" fmla="*/ 487018 w 2007705"/>
                <a:gd name="connsiteY63" fmla="*/ 655983 h 3011557"/>
                <a:gd name="connsiteX64" fmla="*/ 526774 w 2007705"/>
                <a:gd name="connsiteY64" fmla="*/ 596348 h 3011557"/>
                <a:gd name="connsiteX65" fmla="*/ 546652 w 2007705"/>
                <a:gd name="connsiteY65" fmla="*/ 556592 h 3011557"/>
                <a:gd name="connsiteX66" fmla="*/ 596348 w 2007705"/>
                <a:gd name="connsiteY66" fmla="*/ 487018 h 3011557"/>
                <a:gd name="connsiteX67" fmla="*/ 616226 w 2007705"/>
                <a:gd name="connsiteY67" fmla="*/ 457200 h 3011557"/>
                <a:gd name="connsiteX68" fmla="*/ 636105 w 2007705"/>
                <a:gd name="connsiteY68" fmla="*/ 437322 h 3011557"/>
                <a:gd name="connsiteX69" fmla="*/ 665922 w 2007705"/>
                <a:gd name="connsiteY69" fmla="*/ 397565 h 3011557"/>
                <a:gd name="connsiteX70" fmla="*/ 715618 w 2007705"/>
                <a:gd name="connsiteY70" fmla="*/ 337931 h 3011557"/>
                <a:gd name="connsiteX71" fmla="*/ 745435 w 2007705"/>
                <a:gd name="connsiteY71" fmla="*/ 318052 h 3011557"/>
                <a:gd name="connsiteX72" fmla="*/ 775252 w 2007705"/>
                <a:gd name="connsiteY72" fmla="*/ 288235 h 3011557"/>
                <a:gd name="connsiteX73" fmla="*/ 805070 w 2007705"/>
                <a:gd name="connsiteY73" fmla="*/ 268357 h 3011557"/>
                <a:gd name="connsiteX74" fmla="*/ 874644 w 2007705"/>
                <a:gd name="connsiteY74" fmla="*/ 218661 h 3011557"/>
                <a:gd name="connsiteX75" fmla="*/ 914400 w 2007705"/>
                <a:gd name="connsiteY75" fmla="*/ 198783 h 3011557"/>
                <a:gd name="connsiteX76" fmla="*/ 974035 w 2007705"/>
                <a:gd name="connsiteY76" fmla="*/ 159026 h 3011557"/>
                <a:gd name="connsiteX77" fmla="*/ 1023731 w 2007705"/>
                <a:gd name="connsiteY77" fmla="*/ 139148 h 3011557"/>
                <a:gd name="connsiteX78" fmla="*/ 1103244 w 2007705"/>
                <a:gd name="connsiteY78" fmla="*/ 89452 h 3011557"/>
                <a:gd name="connsiteX79" fmla="*/ 1133061 w 2007705"/>
                <a:gd name="connsiteY79" fmla="*/ 69574 h 3011557"/>
                <a:gd name="connsiteX80" fmla="*/ 1172818 w 2007705"/>
                <a:gd name="connsiteY80" fmla="*/ 59635 h 3011557"/>
                <a:gd name="connsiteX81" fmla="*/ 1212574 w 2007705"/>
                <a:gd name="connsiteY81" fmla="*/ 39757 h 3011557"/>
                <a:gd name="connsiteX82" fmla="*/ 1321905 w 2007705"/>
                <a:gd name="connsiteY82" fmla="*/ 9939 h 3011557"/>
                <a:gd name="connsiteX83" fmla="*/ 1431235 w 2007705"/>
                <a:gd name="connsiteY83" fmla="*/ 0 h 3011557"/>
                <a:gd name="connsiteX84" fmla="*/ 1739348 w 2007705"/>
                <a:gd name="connsiteY84" fmla="*/ 9939 h 3011557"/>
                <a:gd name="connsiteX85" fmla="*/ 1848679 w 2007705"/>
                <a:gd name="connsiteY85" fmla="*/ 39757 h 3011557"/>
                <a:gd name="connsiteX86" fmla="*/ 1918252 w 2007705"/>
                <a:gd name="connsiteY86" fmla="*/ 59635 h 3011557"/>
                <a:gd name="connsiteX87" fmla="*/ 1977887 w 2007705"/>
                <a:gd name="connsiteY87" fmla="*/ 79513 h 301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007705" h="3011557">
                  <a:moveTo>
                    <a:pt x="1977887" y="79513"/>
                  </a:moveTo>
                  <a:lnTo>
                    <a:pt x="1977887" y="79513"/>
                  </a:lnTo>
                  <a:cubicBezTo>
                    <a:pt x="1981200" y="324678"/>
                    <a:pt x="1981698" y="569898"/>
                    <a:pt x="1987826" y="815009"/>
                  </a:cubicBezTo>
                  <a:cubicBezTo>
                    <a:pt x="1988330" y="835155"/>
                    <a:pt x="1995855" y="854582"/>
                    <a:pt x="1997766" y="874644"/>
                  </a:cubicBezTo>
                  <a:cubicBezTo>
                    <a:pt x="2002488" y="924226"/>
                    <a:pt x="2004392" y="974035"/>
                    <a:pt x="2007705" y="1023731"/>
                  </a:cubicBezTo>
                  <a:cubicBezTo>
                    <a:pt x="2004392" y="1176131"/>
                    <a:pt x="2003740" y="1328612"/>
                    <a:pt x="1997766" y="1480931"/>
                  </a:cubicBezTo>
                  <a:cubicBezTo>
                    <a:pt x="1997104" y="1497811"/>
                    <a:pt x="1990848" y="1514005"/>
                    <a:pt x="1987826" y="1530626"/>
                  </a:cubicBezTo>
                  <a:cubicBezTo>
                    <a:pt x="1984221" y="1550453"/>
                    <a:pt x="1980610" y="1570293"/>
                    <a:pt x="1977887" y="1590261"/>
                  </a:cubicBezTo>
                  <a:cubicBezTo>
                    <a:pt x="1970669" y="1643192"/>
                    <a:pt x="1963325" y="1696131"/>
                    <a:pt x="1958009" y="1749287"/>
                  </a:cubicBezTo>
                  <a:cubicBezTo>
                    <a:pt x="1954696" y="1782417"/>
                    <a:pt x="1950725" y="1815488"/>
                    <a:pt x="1948070" y="1848678"/>
                  </a:cubicBezTo>
                  <a:cubicBezTo>
                    <a:pt x="1944098" y="1898325"/>
                    <a:pt x="1942853" y="1948183"/>
                    <a:pt x="1938131" y="1997765"/>
                  </a:cubicBezTo>
                  <a:cubicBezTo>
                    <a:pt x="1936220" y="2017827"/>
                    <a:pt x="1931256" y="2037482"/>
                    <a:pt x="1928192" y="2057400"/>
                  </a:cubicBezTo>
                  <a:cubicBezTo>
                    <a:pt x="1923577" y="2087399"/>
                    <a:pt x="1915071" y="2155071"/>
                    <a:pt x="1908313" y="2186609"/>
                  </a:cubicBezTo>
                  <a:cubicBezTo>
                    <a:pt x="1902589" y="2213323"/>
                    <a:pt x="1897074" y="2240204"/>
                    <a:pt x="1888435" y="2266122"/>
                  </a:cubicBezTo>
                  <a:cubicBezTo>
                    <a:pt x="1885122" y="2276061"/>
                    <a:pt x="1881037" y="2285775"/>
                    <a:pt x="1878496" y="2295939"/>
                  </a:cubicBezTo>
                  <a:cubicBezTo>
                    <a:pt x="1870620" y="2327443"/>
                    <a:pt x="1868820" y="2354788"/>
                    <a:pt x="1858618" y="2385392"/>
                  </a:cubicBezTo>
                  <a:cubicBezTo>
                    <a:pt x="1837604" y="2448433"/>
                    <a:pt x="1842762" y="2416036"/>
                    <a:pt x="1828800" y="2464905"/>
                  </a:cubicBezTo>
                  <a:cubicBezTo>
                    <a:pt x="1825047" y="2478039"/>
                    <a:pt x="1823657" y="2491871"/>
                    <a:pt x="1818861" y="2504661"/>
                  </a:cubicBezTo>
                  <a:cubicBezTo>
                    <a:pt x="1813659" y="2518534"/>
                    <a:pt x="1804486" y="2530661"/>
                    <a:pt x="1798983" y="2544418"/>
                  </a:cubicBezTo>
                  <a:cubicBezTo>
                    <a:pt x="1763103" y="2634118"/>
                    <a:pt x="1800186" y="2575944"/>
                    <a:pt x="1749287" y="2643809"/>
                  </a:cubicBezTo>
                  <a:cubicBezTo>
                    <a:pt x="1730285" y="2700816"/>
                    <a:pt x="1752212" y="2649849"/>
                    <a:pt x="1719470" y="2693505"/>
                  </a:cubicBezTo>
                  <a:cubicBezTo>
                    <a:pt x="1705136" y="2712617"/>
                    <a:pt x="1696606" y="2736245"/>
                    <a:pt x="1679713" y="2753139"/>
                  </a:cubicBezTo>
                  <a:cubicBezTo>
                    <a:pt x="1673087" y="2759765"/>
                    <a:pt x="1666006" y="2765966"/>
                    <a:pt x="1659835" y="2773018"/>
                  </a:cubicBezTo>
                  <a:cubicBezTo>
                    <a:pt x="1638008" y="2797963"/>
                    <a:pt x="1608408" y="2839064"/>
                    <a:pt x="1580322" y="2862470"/>
                  </a:cubicBezTo>
                  <a:cubicBezTo>
                    <a:pt x="1571146" y="2870117"/>
                    <a:pt x="1559495" y="2874482"/>
                    <a:pt x="1550505" y="2882348"/>
                  </a:cubicBezTo>
                  <a:cubicBezTo>
                    <a:pt x="1532874" y="2897775"/>
                    <a:pt x="1521763" y="2921567"/>
                    <a:pt x="1500809" y="2932044"/>
                  </a:cubicBezTo>
                  <a:cubicBezTo>
                    <a:pt x="1455636" y="2954630"/>
                    <a:pt x="1462115" y="2952766"/>
                    <a:pt x="1411357" y="2971800"/>
                  </a:cubicBezTo>
                  <a:cubicBezTo>
                    <a:pt x="1401547" y="2975479"/>
                    <a:pt x="1391766" y="2979466"/>
                    <a:pt x="1381539" y="2981739"/>
                  </a:cubicBezTo>
                  <a:cubicBezTo>
                    <a:pt x="1361867" y="2986111"/>
                    <a:pt x="1341666" y="2987726"/>
                    <a:pt x="1321905" y="2991678"/>
                  </a:cubicBezTo>
                  <a:cubicBezTo>
                    <a:pt x="1212451" y="3013570"/>
                    <a:pt x="1381316" y="2989222"/>
                    <a:pt x="1202635" y="3011557"/>
                  </a:cubicBezTo>
                  <a:lnTo>
                    <a:pt x="765313" y="3001618"/>
                  </a:lnTo>
                  <a:cubicBezTo>
                    <a:pt x="717812" y="2999679"/>
                    <a:pt x="716061" y="2989666"/>
                    <a:pt x="675861" y="2971800"/>
                  </a:cubicBezTo>
                  <a:cubicBezTo>
                    <a:pt x="659558" y="2964554"/>
                    <a:pt x="641762" y="2960586"/>
                    <a:pt x="626166" y="2951922"/>
                  </a:cubicBezTo>
                  <a:cubicBezTo>
                    <a:pt x="504594" y="2884383"/>
                    <a:pt x="674534" y="2957356"/>
                    <a:pt x="536713" y="2902226"/>
                  </a:cubicBezTo>
                  <a:cubicBezTo>
                    <a:pt x="523461" y="2888974"/>
                    <a:pt x="511061" y="2874811"/>
                    <a:pt x="496957" y="2862470"/>
                  </a:cubicBezTo>
                  <a:cubicBezTo>
                    <a:pt x="484490" y="2851562"/>
                    <a:pt x="468394" y="2844863"/>
                    <a:pt x="457200" y="2832652"/>
                  </a:cubicBezTo>
                  <a:cubicBezTo>
                    <a:pt x="416248" y="2787977"/>
                    <a:pt x="386358" y="2744894"/>
                    <a:pt x="357809" y="2693505"/>
                  </a:cubicBezTo>
                  <a:cubicBezTo>
                    <a:pt x="350614" y="2680553"/>
                    <a:pt x="345784" y="2666312"/>
                    <a:pt x="337931" y="2653748"/>
                  </a:cubicBezTo>
                  <a:cubicBezTo>
                    <a:pt x="329151" y="2639701"/>
                    <a:pt x="317302" y="2627775"/>
                    <a:pt x="308113" y="2613992"/>
                  </a:cubicBezTo>
                  <a:cubicBezTo>
                    <a:pt x="290776" y="2587986"/>
                    <a:pt x="277172" y="2559482"/>
                    <a:pt x="258418" y="2534478"/>
                  </a:cubicBezTo>
                  <a:cubicBezTo>
                    <a:pt x="248479" y="2521226"/>
                    <a:pt x="238228" y="2508202"/>
                    <a:pt x="228600" y="2494722"/>
                  </a:cubicBezTo>
                  <a:cubicBezTo>
                    <a:pt x="221657" y="2485002"/>
                    <a:pt x="216588" y="2473895"/>
                    <a:pt x="208722" y="2464905"/>
                  </a:cubicBezTo>
                  <a:cubicBezTo>
                    <a:pt x="193295" y="2447274"/>
                    <a:pt x="159026" y="2415209"/>
                    <a:pt x="159026" y="2415209"/>
                  </a:cubicBezTo>
                  <a:cubicBezTo>
                    <a:pt x="139845" y="2338485"/>
                    <a:pt x="163618" y="2411721"/>
                    <a:pt x="119270" y="2335696"/>
                  </a:cubicBezTo>
                  <a:cubicBezTo>
                    <a:pt x="104339" y="2310100"/>
                    <a:pt x="91775" y="2283160"/>
                    <a:pt x="79513" y="2256183"/>
                  </a:cubicBezTo>
                  <a:cubicBezTo>
                    <a:pt x="75178" y="2246645"/>
                    <a:pt x="72584" y="2236400"/>
                    <a:pt x="69574" y="2226365"/>
                  </a:cubicBezTo>
                  <a:cubicBezTo>
                    <a:pt x="51774" y="2167030"/>
                    <a:pt x="49720" y="2161895"/>
                    <a:pt x="39757" y="2107096"/>
                  </a:cubicBezTo>
                  <a:cubicBezTo>
                    <a:pt x="8774" y="1936684"/>
                    <a:pt x="59740" y="2197070"/>
                    <a:pt x="9939" y="1948070"/>
                  </a:cubicBezTo>
                  <a:lnTo>
                    <a:pt x="0" y="1898374"/>
                  </a:lnTo>
                  <a:cubicBezTo>
                    <a:pt x="3313" y="1762539"/>
                    <a:pt x="1284" y="1626469"/>
                    <a:pt x="9939" y="1490870"/>
                  </a:cubicBezTo>
                  <a:cubicBezTo>
                    <a:pt x="11274" y="1469959"/>
                    <a:pt x="24736" y="1451563"/>
                    <a:pt x="29818" y="1431235"/>
                  </a:cubicBezTo>
                  <a:cubicBezTo>
                    <a:pt x="33131" y="1417983"/>
                    <a:pt x="34961" y="1404268"/>
                    <a:pt x="39757" y="1391478"/>
                  </a:cubicBezTo>
                  <a:cubicBezTo>
                    <a:pt x="65891" y="1321785"/>
                    <a:pt x="50679" y="1379572"/>
                    <a:pt x="79513" y="1321905"/>
                  </a:cubicBezTo>
                  <a:cubicBezTo>
                    <a:pt x="87492" y="1305947"/>
                    <a:pt x="91413" y="1288167"/>
                    <a:pt x="99392" y="1272209"/>
                  </a:cubicBezTo>
                  <a:cubicBezTo>
                    <a:pt x="141532" y="1187929"/>
                    <a:pt x="144987" y="1202845"/>
                    <a:pt x="198783" y="1113183"/>
                  </a:cubicBezTo>
                  <a:cubicBezTo>
                    <a:pt x="208722" y="1096618"/>
                    <a:pt x="217884" y="1079561"/>
                    <a:pt x="228600" y="1063487"/>
                  </a:cubicBezTo>
                  <a:cubicBezTo>
                    <a:pt x="237789" y="1049704"/>
                    <a:pt x="248918" y="1037302"/>
                    <a:pt x="258418" y="1023731"/>
                  </a:cubicBezTo>
                  <a:cubicBezTo>
                    <a:pt x="272118" y="1004159"/>
                    <a:pt x="284922" y="983974"/>
                    <a:pt x="298174" y="964096"/>
                  </a:cubicBezTo>
                  <a:lnTo>
                    <a:pt x="337931" y="904461"/>
                  </a:lnTo>
                  <a:cubicBezTo>
                    <a:pt x="344557" y="894522"/>
                    <a:pt x="349363" y="883091"/>
                    <a:pt x="357809" y="874644"/>
                  </a:cubicBezTo>
                  <a:cubicBezTo>
                    <a:pt x="364435" y="868018"/>
                    <a:pt x="371833" y="862082"/>
                    <a:pt x="377687" y="854765"/>
                  </a:cubicBezTo>
                  <a:cubicBezTo>
                    <a:pt x="397443" y="830070"/>
                    <a:pt x="415389" y="791699"/>
                    <a:pt x="427383" y="765313"/>
                  </a:cubicBezTo>
                  <a:cubicBezTo>
                    <a:pt x="439679" y="738262"/>
                    <a:pt x="450149" y="701346"/>
                    <a:pt x="467139" y="675861"/>
                  </a:cubicBezTo>
                  <a:cubicBezTo>
                    <a:pt x="472337" y="668064"/>
                    <a:pt x="480392" y="662609"/>
                    <a:pt x="487018" y="655983"/>
                  </a:cubicBezTo>
                  <a:cubicBezTo>
                    <a:pt x="508338" y="592021"/>
                    <a:pt x="480243" y="661491"/>
                    <a:pt x="526774" y="596348"/>
                  </a:cubicBezTo>
                  <a:cubicBezTo>
                    <a:pt x="535386" y="584292"/>
                    <a:pt x="539301" y="569456"/>
                    <a:pt x="546652" y="556592"/>
                  </a:cubicBezTo>
                  <a:cubicBezTo>
                    <a:pt x="560036" y="533169"/>
                    <a:pt x="581111" y="508349"/>
                    <a:pt x="596348" y="487018"/>
                  </a:cubicBezTo>
                  <a:cubicBezTo>
                    <a:pt x="603291" y="477298"/>
                    <a:pt x="608764" y="466528"/>
                    <a:pt x="616226" y="457200"/>
                  </a:cubicBezTo>
                  <a:cubicBezTo>
                    <a:pt x="622080" y="449883"/>
                    <a:pt x="630106" y="444521"/>
                    <a:pt x="636105" y="437322"/>
                  </a:cubicBezTo>
                  <a:cubicBezTo>
                    <a:pt x="646710" y="424596"/>
                    <a:pt x="656294" y="411045"/>
                    <a:pt x="665922" y="397565"/>
                  </a:cubicBezTo>
                  <a:cubicBezTo>
                    <a:pt x="688918" y="365370"/>
                    <a:pt x="682859" y="365230"/>
                    <a:pt x="715618" y="337931"/>
                  </a:cubicBezTo>
                  <a:cubicBezTo>
                    <a:pt x="724795" y="330284"/>
                    <a:pt x="736258" y="325699"/>
                    <a:pt x="745435" y="318052"/>
                  </a:cubicBezTo>
                  <a:cubicBezTo>
                    <a:pt x="756233" y="309054"/>
                    <a:pt x="764454" y="297233"/>
                    <a:pt x="775252" y="288235"/>
                  </a:cubicBezTo>
                  <a:cubicBezTo>
                    <a:pt x="784429" y="280588"/>
                    <a:pt x="795350" y="275300"/>
                    <a:pt x="805070" y="268357"/>
                  </a:cubicBezTo>
                  <a:cubicBezTo>
                    <a:pt x="826417" y="253109"/>
                    <a:pt x="851209" y="232052"/>
                    <a:pt x="874644" y="218661"/>
                  </a:cubicBezTo>
                  <a:cubicBezTo>
                    <a:pt x="887508" y="211310"/>
                    <a:pt x="901695" y="206406"/>
                    <a:pt x="914400" y="198783"/>
                  </a:cubicBezTo>
                  <a:cubicBezTo>
                    <a:pt x="934886" y="186491"/>
                    <a:pt x="951853" y="167899"/>
                    <a:pt x="974035" y="159026"/>
                  </a:cubicBezTo>
                  <a:cubicBezTo>
                    <a:pt x="990600" y="152400"/>
                    <a:pt x="1008022" y="147607"/>
                    <a:pt x="1023731" y="139148"/>
                  </a:cubicBezTo>
                  <a:cubicBezTo>
                    <a:pt x="1051250" y="124330"/>
                    <a:pt x="1077238" y="106789"/>
                    <a:pt x="1103244" y="89452"/>
                  </a:cubicBezTo>
                  <a:cubicBezTo>
                    <a:pt x="1113183" y="82826"/>
                    <a:pt x="1122082" y="74279"/>
                    <a:pt x="1133061" y="69574"/>
                  </a:cubicBezTo>
                  <a:cubicBezTo>
                    <a:pt x="1145617" y="64193"/>
                    <a:pt x="1159566" y="62948"/>
                    <a:pt x="1172818" y="59635"/>
                  </a:cubicBezTo>
                  <a:cubicBezTo>
                    <a:pt x="1186070" y="53009"/>
                    <a:pt x="1198818" y="45260"/>
                    <a:pt x="1212574" y="39757"/>
                  </a:cubicBezTo>
                  <a:cubicBezTo>
                    <a:pt x="1246135" y="26332"/>
                    <a:pt x="1285605" y="14476"/>
                    <a:pt x="1321905" y="9939"/>
                  </a:cubicBezTo>
                  <a:cubicBezTo>
                    <a:pt x="1358216" y="5400"/>
                    <a:pt x="1394792" y="3313"/>
                    <a:pt x="1431235" y="0"/>
                  </a:cubicBezTo>
                  <a:cubicBezTo>
                    <a:pt x="1533939" y="3313"/>
                    <a:pt x="1636893" y="2058"/>
                    <a:pt x="1739348" y="9939"/>
                  </a:cubicBezTo>
                  <a:cubicBezTo>
                    <a:pt x="1787826" y="13668"/>
                    <a:pt x="1808742" y="28347"/>
                    <a:pt x="1848679" y="39757"/>
                  </a:cubicBezTo>
                  <a:cubicBezTo>
                    <a:pt x="1936031" y="64714"/>
                    <a:pt x="1846767" y="35807"/>
                    <a:pt x="1918252" y="59635"/>
                  </a:cubicBezTo>
                  <a:cubicBezTo>
                    <a:pt x="1940474" y="81856"/>
                    <a:pt x="1967948" y="76200"/>
                    <a:pt x="1977887" y="7951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0F1E0B1-B35D-0648-9604-1E659C44A548}"/>
                </a:ext>
              </a:extLst>
            </p:cNvPr>
            <p:cNvSpPr/>
            <p:nvPr/>
          </p:nvSpPr>
          <p:spPr>
            <a:xfrm>
              <a:off x="10026978" y="1759493"/>
              <a:ext cx="1224119" cy="1815280"/>
            </a:xfrm>
            <a:custGeom>
              <a:avLst/>
              <a:gdLst>
                <a:gd name="connsiteX0" fmla="*/ 1719469 w 2037521"/>
                <a:gd name="connsiteY0" fmla="*/ 0 h 3021496"/>
                <a:gd name="connsiteX1" fmla="*/ 1719469 w 2037521"/>
                <a:gd name="connsiteY1" fmla="*/ 0 h 3021496"/>
                <a:gd name="connsiteX2" fmla="*/ 1620078 w 2037521"/>
                <a:gd name="connsiteY2" fmla="*/ 9939 h 3021496"/>
                <a:gd name="connsiteX3" fmla="*/ 1143000 w 2037521"/>
                <a:gd name="connsiteY3" fmla="*/ 29818 h 3021496"/>
                <a:gd name="connsiteX4" fmla="*/ 983973 w 2037521"/>
                <a:gd name="connsiteY4" fmla="*/ 69574 h 3021496"/>
                <a:gd name="connsiteX5" fmla="*/ 924339 w 2037521"/>
                <a:gd name="connsiteY5" fmla="*/ 99392 h 3021496"/>
                <a:gd name="connsiteX6" fmla="*/ 824947 w 2037521"/>
                <a:gd name="connsiteY6" fmla="*/ 139148 h 3021496"/>
                <a:gd name="connsiteX7" fmla="*/ 795130 w 2037521"/>
                <a:gd name="connsiteY7" fmla="*/ 149087 h 3021496"/>
                <a:gd name="connsiteX8" fmla="*/ 745434 w 2037521"/>
                <a:gd name="connsiteY8" fmla="*/ 178905 h 3021496"/>
                <a:gd name="connsiteX9" fmla="*/ 715617 w 2037521"/>
                <a:gd name="connsiteY9" fmla="*/ 188844 h 3021496"/>
                <a:gd name="connsiteX10" fmla="*/ 655982 w 2037521"/>
                <a:gd name="connsiteY10" fmla="*/ 228600 h 3021496"/>
                <a:gd name="connsiteX11" fmla="*/ 616226 w 2037521"/>
                <a:gd name="connsiteY11" fmla="*/ 248478 h 3021496"/>
                <a:gd name="connsiteX12" fmla="*/ 556591 w 2037521"/>
                <a:gd name="connsiteY12" fmla="*/ 288235 h 3021496"/>
                <a:gd name="connsiteX13" fmla="*/ 487017 w 2037521"/>
                <a:gd name="connsiteY13" fmla="*/ 327992 h 3021496"/>
                <a:gd name="connsiteX14" fmla="*/ 447260 w 2037521"/>
                <a:gd name="connsiteY14" fmla="*/ 347870 h 3021496"/>
                <a:gd name="connsiteX15" fmla="*/ 377686 w 2037521"/>
                <a:gd name="connsiteY15" fmla="*/ 387626 h 3021496"/>
                <a:gd name="connsiteX16" fmla="*/ 327991 w 2037521"/>
                <a:gd name="connsiteY16" fmla="*/ 427383 h 3021496"/>
                <a:gd name="connsiteX17" fmla="*/ 238539 w 2037521"/>
                <a:gd name="connsiteY17" fmla="*/ 516835 h 3021496"/>
                <a:gd name="connsiteX18" fmla="*/ 198782 w 2037521"/>
                <a:gd name="connsiteY18" fmla="*/ 556592 h 3021496"/>
                <a:gd name="connsiteX19" fmla="*/ 149086 w 2037521"/>
                <a:gd name="connsiteY19" fmla="*/ 626165 h 3021496"/>
                <a:gd name="connsiteX20" fmla="*/ 119269 w 2037521"/>
                <a:gd name="connsiteY20" fmla="*/ 695739 h 3021496"/>
                <a:gd name="connsiteX21" fmla="*/ 99391 w 2037521"/>
                <a:gd name="connsiteY21" fmla="*/ 755374 h 3021496"/>
                <a:gd name="connsiteX22" fmla="*/ 79513 w 2037521"/>
                <a:gd name="connsiteY22" fmla="*/ 815009 h 3021496"/>
                <a:gd name="connsiteX23" fmla="*/ 49695 w 2037521"/>
                <a:gd name="connsiteY23" fmla="*/ 914400 h 3021496"/>
                <a:gd name="connsiteX24" fmla="*/ 29817 w 2037521"/>
                <a:gd name="connsiteY24" fmla="*/ 1073426 h 3021496"/>
                <a:gd name="connsiteX25" fmla="*/ 19878 w 2037521"/>
                <a:gd name="connsiteY25" fmla="*/ 1182757 h 3021496"/>
                <a:gd name="connsiteX26" fmla="*/ 0 w 2037521"/>
                <a:gd name="connsiteY26" fmla="*/ 1520687 h 3021496"/>
                <a:gd name="connsiteX27" fmla="*/ 9939 w 2037521"/>
                <a:gd name="connsiteY27" fmla="*/ 1888435 h 3021496"/>
                <a:gd name="connsiteX28" fmla="*/ 29817 w 2037521"/>
                <a:gd name="connsiteY28" fmla="*/ 2047461 h 3021496"/>
                <a:gd name="connsiteX29" fmla="*/ 39756 w 2037521"/>
                <a:gd name="connsiteY29" fmla="*/ 2087218 h 3021496"/>
                <a:gd name="connsiteX30" fmla="*/ 29817 w 2037521"/>
                <a:gd name="connsiteY30" fmla="*/ 2057400 h 3021496"/>
                <a:gd name="connsiteX31" fmla="*/ 49695 w 2037521"/>
                <a:gd name="connsiteY31" fmla="*/ 2196548 h 3021496"/>
                <a:gd name="connsiteX32" fmla="*/ 69573 w 2037521"/>
                <a:gd name="connsiteY32" fmla="*/ 2266122 h 3021496"/>
                <a:gd name="connsiteX33" fmla="*/ 79513 w 2037521"/>
                <a:gd name="connsiteY33" fmla="*/ 2305878 h 3021496"/>
                <a:gd name="connsiteX34" fmla="*/ 89452 w 2037521"/>
                <a:gd name="connsiteY34" fmla="*/ 2335696 h 3021496"/>
                <a:gd name="connsiteX35" fmla="*/ 119269 w 2037521"/>
                <a:gd name="connsiteY35" fmla="*/ 2445026 h 3021496"/>
                <a:gd name="connsiteX36" fmla="*/ 159026 w 2037521"/>
                <a:gd name="connsiteY36" fmla="*/ 2524539 h 3021496"/>
                <a:gd name="connsiteX37" fmla="*/ 198782 w 2037521"/>
                <a:gd name="connsiteY37" fmla="*/ 2633870 h 3021496"/>
                <a:gd name="connsiteX38" fmla="*/ 248478 w 2037521"/>
                <a:gd name="connsiteY38" fmla="*/ 2733261 h 3021496"/>
                <a:gd name="connsiteX39" fmla="*/ 268356 w 2037521"/>
                <a:gd name="connsiteY39" fmla="*/ 2782957 h 3021496"/>
                <a:gd name="connsiteX40" fmla="*/ 298173 w 2037521"/>
                <a:gd name="connsiteY40" fmla="*/ 2822713 h 3021496"/>
                <a:gd name="connsiteX41" fmla="*/ 318052 w 2037521"/>
                <a:gd name="connsiteY41" fmla="*/ 2862470 h 3021496"/>
                <a:gd name="connsiteX42" fmla="*/ 377686 w 2037521"/>
                <a:gd name="connsiteY42" fmla="*/ 2922105 h 3021496"/>
                <a:gd name="connsiteX43" fmla="*/ 447260 w 2037521"/>
                <a:gd name="connsiteY43" fmla="*/ 2981739 h 3021496"/>
                <a:gd name="connsiteX44" fmla="*/ 477078 w 2037521"/>
                <a:gd name="connsiteY44" fmla="*/ 2991678 h 3021496"/>
                <a:gd name="connsiteX45" fmla="*/ 546652 w 2037521"/>
                <a:gd name="connsiteY45" fmla="*/ 3021496 h 3021496"/>
                <a:gd name="connsiteX46" fmla="*/ 745434 w 2037521"/>
                <a:gd name="connsiteY46" fmla="*/ 3011557 h 3021496"/>
                <a:gd name="connsiteX47" fmla="*/ 785191 w 2037521"/>
                <a:gd name="connsiteY47" fmla="*/ 3001618 h 3021496"/>
                <a:gd name="connsiteX48" fmla="*/ 844826 w 2037521"/>
                <a:gd name="connsiteY48" fmla="*/ 2961861 h 3021496"/>
                <a:gd name="connsiteX49" fmla="*/ 934278 w 2037521"/>
                <a:gd name="connsiteY49" fmla="*/ 2912165 h 3021496"/>
                <a:gd name="connsiteX50" fmla="*/ 964095 w 2037521"/>
                <a:gd name="connsiteY50" fmla="*/ 2892287 h 3021496"/>
                <a:gd name="connsiteX51" fmla="*/ 1023730 w 2037521"/>
                <a:gd name="connsiteY51" fmla="*/ 2832652 h 3021496"/>
                <a:gd name="connsiteX52" fmla="*/ 1043608 w 2037521"/>
                <a:gd name="connsiteY52" fmla="*/ 2802835 h 3021496"/>
                <a:gd name="connsiteX53" fmla="*/ 1103243 w 2037521"/>
                <a:gd name="connsiteY53" fmla="*/ 2743200 h 3021496"/>
                <a:gd name="connsiteX54" fmla="*/ 1143000 w 2037521"/>
                <a:gd name="connsiteY54" fmla="*/ 2673626 h 3021496"/>
                <a:gd name="connsiteX55" fmla="*/ 1182756 w 2037521"/>
                <a:gd name="connsiteY55" fmla="*/ 2623931 h 3021496"/>
                <a:gd name="connsiteX56" fmla="*/ 1202634 w 2037521"/>
                <a:gd name="connsiteY56" fmla="*/ 2594113 h 3021496"/>
                <a:gd name="connsiteX57" fmla="*/ 1232452 w 2037521"/>
                <a:gd name="connsiteY57" fmla="*/ 2564296 h 3021496"/>
                <a:gd name="connsiteX58" fmla="*/ 1321904 w 2037521"/>
                <a:gd name="connsiteY58" fmla="*/ 2464905 h 3021496"/>
                <a:gd name="connsiteX59" fmla="*/ 1351721 w 2037521"/>
                <a:gd name="connsiteY59" fmla="*/ 2425148 h 3021496"/>
                <a:gd name="connsiteX60" fmla="*/ 1371600 w 2037521"/>
                <a:gd name="connsiteY60" fmla="*/ 2405270 h 3021496"/>
                <a:gd name="connsiteX61" fmla="*/ 1391478 w 2037521"/>
                <a:gd name="connsiteY61" fmla="*/ 2375452 h 3021496"/>
                <a:gd name="connsiteX62" fmla="*/ 1451113 w 2037521"/>
                <a:gd name="connsiteY62" fmla="*/ 2335696 h 3021496"/>
                <a:gd name="connsiteX63" fmla="*/ 1480930 w 2037521"/>
                <a:gd name="connsiteY63" fmla="*/ 2315818 h 3021496"/>
                <a:gd name="connsiteX64" fmla="*/ 1500808 w 2037521"/>
                <a:gd name="connsiteY64" fmla="*/ 2295939 h 3021496"/>
                <a:gd name="connsiteX65" fmla="*/ 1560443 w 2037521"/>
                <a:gd name="connsiteY65" fmla="*/ 2256183 h 3021496"/>
                <a:gd name="connsiteX66" fmla="*/ 1610139 w 2037521"/>
                <a:gd name="connsiteY66" fmla="*/ 2206487 h 3021496"/>
                <a:gd name="connsiteX67" fmla="*/ 1630017 w 2037521"/>
                <a:gd name="connsiteY67" fmla="*/ 2176670 h 3021496"/>
                <a:gd name="connsiteX68" fmla="*/ 1659834 w 2037521"/>
                <a:gd name="connsiteY68" fmla="*/ 2146852 h 3021496"/>
                <a:gd name="connsiteX69" fmla="*/ 1679713 w 2037521"/>
                <a:gd name="connsiteY69" fmla="*/ 2117035 h 3021496"/>
                <a:gd name="connsiteX70" fmla="*/ 1709530 w 2037521"/>
                <a:gd name="connsiteY70" fmla="*/ 2077278 h 3021496"/>
                <a:gd name="connsiteX71" fmla="*/ 1739347 w 2037521"/>
                <a:gd name="connsiteY71" fmla="*/ 2047461 h 3021496"/>
                <a:gd name="connsiteX72" fmla="*/ 1759226 w 2037521"/>
                <a:gd name="connsiteY72" fmla="*/ 2017644 h 3021496"/>
                <a:gd name="connsiteX73" fmla="*/ 1808921 w 2037521"/>
                <a:gd name="connsiteY73" fmla="*/ 1967948 h 3021496"/>
                <a:gd name="connsiteX74" fmla="*/ 1828800 w 2037521"/>
                <a:gd name="connsiteY74" fmla="*/ 1938131 h 3021496"/>
                <a:gd name="connsiteX75" fmla="*/ 1848678 w 2037521"/>
                <a:gd name="connsiteY75" fmla="*/ 1918252 h 3021496"/>
                <a:gd name="connsiteX76" fmla="*/ 1888434 w 2037521"/>
                <a:gd name="connsiteY76" fmla="*/ 1858618 h 3021496"/>
                <a:gd name="connsiteX77" fmla="*/ 1898373 w 2037521"/>
                <a:gd name="connsiteY77" fmla="*/ 1828800 h 3021496"/>
                <a:gd name="connsiteX78" fmla="*/ 1938130 w 2037521"/>
                <a:gd name="connsiteY78" fmla="*/ 1769165 h 3021496"/>
                <a:gd name="connsiteX79" fmla="*/ 1958008 w 2037521"/>
                <a:gd name="connsiteY79" fmla="*/ 1739348 h 3021496"/>
                <a:gd name="connsiteX80" fmla="*/ 1977886 w 2037521"/>
                <a:gd name="connsiteY80" fmla="*/ 1709531 h 3021496"/>
                <a:gd name="connsiteX81" fmla="*/ 1997765 w 2037521"/>
                <a:gd name="connsiteY81" fmla="*/ 1669774 h 3021496"/>
                <a:gd name="connsiteX82" fmla="*/ 2017643 w 2037521"/>
                <a:gd name="connsiteY82" fmla="*/ 1590261 h 3021496"/>
                <a:gd name="connsiteX83" fmla="*/ 2037521 w 2037521"/>
                <a:gd name="connsiteY83" fmla="*/ 1520687 h 3021496"/>
                <a:gd name="connsiteX84" fmla="*/ 2027582 w 2037521"/>
                <a:gd name="connsiteY84" fmla="*/ 1242392 h 3021496"/>
                <a:gd name="connsiteX85" fmla="*/ 2007704 w 2037521"/>
                <a:gd name="connsiteY85" fmla="*/ 1123122 h 3021496"/>
                <a:gd name="connsiteX86" fmla="*/ 1987826 w 2037521"/>
                <a:gd name="connsiteY86" fmla="*/ 1063487 h 3021496"/>
                <a:gd name="connsiteX87" fmla="*/ 1977886 w 2037521"/>
                <a:gd name="connsiteY87" fmla="*/ 1013792 h 3021496"/>
                <a:gd name="connsiteX88" fmla="*/ 1958008 w 2037521"/>
                <a:gd name="connsiteY88" fmla="*/ 944218 h 3021496"/>
                <a:gd name="connsiteX89" fmla="*/ 1938130 w 2037521"/>
                <a:gd name="connsiteY89" fmla="*/ 854765 h 3021496"/>
                <a:gd name="connsiteX90" fmla="*/ 1928191 w 2037521"/>
                <a:gd name="connsiteY90" fmla="*/ 745435 h 3021496"/>
                <a:gd name="connsiteX91" fmla="*/ 1918252 w 2037521"/>
                <a:gd name="connsiteY91" fmla="*/ 496957 h 3021496"/>
                <a:gd name="connsiteX92" fmla="*/ 1898373 w 2037521"/>
                <a:gd name="connsiteY92" fmla="*/ 397565 h 3021496"/>
                <a:gd name="connsiteX93" fmla="*/ 1888434 w 2037521"/>
                <a:gd name="connsiteY93" fmla="*/ 347870 h 3021496"/>
                <a:gd name="connsiteX94" fmla="*/ 1868556 w 2037521"/>
                <a:gd name="connsiteY94" fmla="*/ 278296 h 3021496"/>
                <a:gd name="connsiteX95" fmla="*/ 1838739 w 2037521"/>
                <a:gd name="connsiteY95" fmla="*/ 178905 h 3021496"/>
                <a:gd name="connsiteX96" fmla="*/ 1818860 w 2037521"/>
                <a:gd name="connsiteY96" fmla="*/ 119270 h 3021496"/>
                <a:gd name="connsiteX97" fmla="*/ 1808921 w 2037521"/>
                <a:gd name="connsiteY97" fmla="*/ 89452 h 3021496"/>
                <a:gd name="connsiteX98" fmla="*/ 1779104 w 2037521"/>
                <a:gd name="connsiteY98" fmla="*/ 69574 h 3021496"/>
                <a:gd name="connsiteX99" fmla="*/ 1749286 w 2037521"/>
                <a:gd name="connsiteY99" fmla="*/ 9939 h 3021496"/>
                <a:gd name="connsiteX100" fmla="*/ 1719469 w 2037521"/>
                <a:gd name="connsiteY100" fmla="*/ 0 h 302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037521" h="3021496">
                  <a:moveTo>
                    <a:pt x="1719469" y="0"/>
                  </a:moveTo>
                  <a:lnTo>
                    <a:pt x="1719469" y="0"/>
                  </a:lnTo>
                  <a:cubicBezTo>
                    <a:pt x="1686339" y="3313"/>
                    <a:pt x="1653347" y="8608"/>
                    <a:pt x="1620078" y="9939"/>
                  </a:cubicBezTo>
                  <a:cubicBezTo>
                    <a:pt x="1490046" y="15140"/>
                    <a:pt x="1294766" y="4523"/>
                    <a:pt x="1143000" y="29818"/>
                  </a:cubicBezTo>
                  <a:cubicBezTo>
                    <a:pt x="1108981" y="35488"/>
                    <a:pt x="1022376" y="50372"/>
                    <a:pt x="983973" y="69574"/>
                  </a:cubicBezTo>
                  <a:cubicBezTo>
                    <a:pt x="964095" y="79513"/>
                    <a:pt x="944700" y="90484"/>
                    <a:pt x="924339" y="99392"/>
                  </a:cubicBezTo>
                  <a:cubicBezTo>
                    <a:pt x="891648" y="113694"/>
                    <a:pt x="858799" y="127864"/>
                    <a:pt x="824947" y="139148"/>
                  </a:cubicBezTo>
                  <a:cubicBezTo>
                    <a:pt x="815008" y="142461"/>
                    <a:pt x="804501" y="144402"/>
                    <a:pt x="795130" y="149087"/>
                  </a:cubicBezTo>
                  <a:cubicBezTo>
                    <a:pt x="777851" y="157727"/>
                    <a:pt x="762713" y="170265"/>
                    <a:pt x="745434" y="178905"/>
                  </a:cubicBezTo>
                  <a:cubicBezTo>
                    <a:pt x="736063" y="183590"/>
                    <a:pt x="724775" y="183756"/>
                    <a:pt x="715617" y="188844"/>
                  </a:cubicBezTo>
                  <a:cubicBezTo>
                    <a:pt x="694733" y="200446"/>
                    <a:pt x="677350" y="217916"/>
                    <a:pt x="655982" y="228600"/>
                  </a:cubicBezTo>
                  <a:cubicBezTo>
                    <a:pt x="642730" y="235226"/>
                    <a:pt x="628931" y="240855"/>
                    <a:pt x="616226" y="248478"/>
                  </a:cubicBezTo>
                  <a:cubicBezTo>
                    <a:pt x="595740" y="260770"/>
                    <a:pt x="577960" y="277551"/>
                    <a:pt x="556591" y="288235"/>
                  </a:cubicBezTo>
                  <a:cubicBezTo>
                    <a:pt x="436449" y="348305"/>
                    <a:pt x="585356" y="271797"/>
                    <a:pt x="487017" y="327992"/>
                  </a:cubicBezTo>
                  <a:cubicBezTo>
                    <a:pt x="474153" y="335343"/>
                    <a:pt x="460124" y="340519"/>
                    <a:pt x="447260" y="347870"/>
                  </a:cubicBezTo>
                  <a:cubicBezTo>
                    <a:pt x="348920" y="404063"/>
                    <a:pt x="497830" y="327556"/>
                    <a:pt x="377686" y="387626"/>
                  </a:cubicBezTo>
                  <a:cubicBezTo>
                    <a:pt x="290372" y="474944"/>
                    <a:pt x="440800" y="327108"/>
                    <a:pt x="327991" y="427383"/>
                  </a:cubicBezTo>
                  <a:lnTo>
                    <a:pt x="238539" y="516835"/>
                  </a:lnTo>
                  <a:lnTo>
                    <a:pt x="198782" y="556592"/>
                  </a:lnTo>
                  <a:cubicBezTo>
                    <a:pt x="172618" y="608920"/>
                    <a:pt x="189381" y="585872"/>
                    <a:pt x="149086" y="626165"/>
                  </a:cubicBezTo>
                  <a:cubicBezTo>
                    <a:pt x="117094" y="722144"/>
                    <a:pt x="168393" y="572927"/>
                    <a:pt x="119269" y="695739"/>
                  </a:cubicBezTo>
                  <a:cubicBezTo>
                    <a:pt x="111487" y="715194"/>
                    <a:pt x="106017" y="735496"/>
                    <a:pt x="99391" y="755374"/>
                  </a:cubicBezTo>
                  <a:lnTo>
                    <a:pt x="79513" y="815009"/>
                  </a:lnTo>
                  <a:cubicBezTo>
                    <a:pt x="68684" y="847494"/>
                    <a:pt x="55847" y="880566"/>
                    <a:pt x="49695" y="914400"/>
                  </a:cubicBezTo>
                  <a:cubicBezTo>
                    <a:pt x="42414" y="954444"/>
                    <a:pt x="33506" y="1036540"/>
                    <a:pt x="29817" y="1073426"/>
                  </a:cubicBezTo>
                  <a:cubicBezTo>
                    <a:pt x="26176" y="1109838"/>
                    <a:pt x="22685" y="1146271"/>
                    <a:pt x="19878" y="1182757"/>
                  </a:cubicBezTo>
                  <a:cubicBezTo>
                    <a:pt x="10457" y="1305236"/>
                    <a:pt x="6595" y="1395383"/>
                    <a:pt x="0" y="1520687"/>
                  </a:cubicBezTo>
                  <a:cubicBezTo>
                    <a:pt x="3313" y="1643270"/>
                    <a:pt x="4612" y="1765923"/>
                    <a:pt x="9939" y="1888435"/>
                  </a:cubicBezTo>
                  <a:cubicBezTo>
                    <a:pt x="10888" y="1910251"/>
                    <a:pt x="24676" y="2019184"/>
                    <a:pt x="29817" y="2047461"/>
                  </a:cubicBezTo>
                  <a:cubicBezTo>
                    <a:pt x="32261" y="2060901"/>
                    <a:pt x="39756" y="2073558"/>
                    <a:pt x="39756" y="2087218"/>
                  </a:cubicBezTo>
                  <a:cubicBezTo>
                    <a:pt x="39756" y="2097695"/>
                    <a:pt x="33130" y="2067339"/>
                    <a:pt x="29817" y="2057400"/>
                  </a:cubicBezTo>
                  <a:cubicBezTo>
                    <a:pt x="35924" y="2106260"/>
                    <a:pt x="40142" y="2148780"/>
                    <a:pt x="49695" y="2196548"/>
                  </a:cubicBezTo>
                  <a:cubicBezTo>
                    <a:pt x="60050" y="2248326"/>
                    <a:pt x="56944" y="2221922"/>
                    <a:pt x="69573" y="2266122"/>
                  </a:cubicBezTo>
                  <a:cubicBezTo>
                    <a:pt x="73326" y="2279256"/>
                    <a:pt x="75760" y="2292744"/>
                    <a:pt x="79513" y="2305878"/>
                  </a:cubicBezTo>
                  <a:cubicBezTo>
                    <a:pt x="82391" y="2315952"/>
                    <a:pt x="86911" y="2325532"/>
                    <a:pt x="89452" y="2335696"/>
                  </a:cubicBezTo>
                  <a:cubicBezTo>
                    <a:pt x="100357" y="2379319"/>
                    <a:pt x="97947" y="2402382"/>
                    <a:pt x="119269" y="2445026"/>
                  </a:cubicBezTo>
                  <a:cubicBezTo>
                    <a:pt x="132521" y="2471530"/>
                    <a:pt x="149655" y="2496427"/>
                    <a:pt x="159026" y="2524539"/>
                  </a:cubicBezTo>
                  <a:cubicBezTo>
                    <a:pt x="171009" y="2560490"/>
                    <a:pt x="182648" y="2599297"/>
                    <a:pt x="198782" y="2633870"/>
                  </a:cubicBezTo>
                  <a:cubicBezTo>
                    <a:pt x="214446" y="2667436"/>
                    <a:pt x="234722" y="2698869"/>
                    <a:pt x="248478" y="2733261"/>
                  </a:cubicBezTo>
                  <a:cubicBezTo>
                    <a:pt x="255104" y="2749826"/>
                    <a:pt x="259692" y="2767361"/>
                    <a:pt x="268356" y="2782957"/>
                  </a:cubicBezTo>
                  <a:cubicBezTo>
                    <a:pt x="276401" y="2797437"/>
                    <a:pt x="289394" y="2808666"/>
                    <a:pt x="298173" y="2822713"/>
                  </a:cubicBezTo>
                  <a:cubicBezTo>
                    <a:pt x="306026" y="2835277"/>
                    <a:pt x="308796" y="2850900"/>
                    <a:pt x="318052" y="2862470"/>
                  </a:cubicBezTo>
                  <a:cubicBezTo>
                    <a:pt x="335613" y="2884422"/>
                    <a:pt x="357808" y="2902227"/>
                    <a:pt x="377686" y="2922105"/>
                  </a:cubicBezTo>
                  <a:cubicBezTo>
                    <a:pt x="401182" y="2945601"/>
                    <a:pt x="417514" y="2964741"/>
                    <a:pt x="447260" y="2981739"/>
                  </a:cubicBezTo>
                  <a:cubicBezTo>
                    <a:pt x="456357" y="2986937"/>
                    <a:pt x="467448" y="2987551"/>
                    <a:pt x="477078" y="2991678"/>
                  </a:cubicBezTo>
                  <a:cubicBezTo>
                    <a:pt x="563051" y="3028524"/>
                    <a:pt x="476723" y="2998187"/>
                    <a:pt x="546652" y="3021496"/>
                  </a:cubicBezTo>
                  <a:cubicBezTo>
                    <a:pt x="612913" y="3018183"/>
                    <a:pt x="679320" y="3017066"/>
                    <a:pt x="745434" y="3011557"/>
                  </a:cubicBezTo>
                  <a:cubicBezTo>
                    <a:pt x="759047" y="3010423"/>
                    <a:pt x="772973" y="3007727"/>
                    <a:pt x="785191" y="3001618"/>
                  </a:cubicBezTo>
                  <a:cubicBezTo>
                    <a:pt x="806560" y="2990934"/>
                    <a:pt x="822161" y="2969416"/>
                    <a:pt x="844826" y="2961861"/>
                  </a:cubicBezTo>
                  <a:cubicBezTo>
                    <a:pt x="897308" y="2944367"/>
                    <a:pt x="865926" y="2957734"/>
                    <a:pt x="934278" y="2912165"/>
                  </a:cubicBezTo>
                  <a:cubicBezTo>
                    <a:pt x="944217" y="2905539"/>
                    <a:pt x="955648" y="2900734"/>
                    <a:pt x="964095" y="2892287"/>
                  </a:cubicBezTo>
                  <a:cubicBezTo>
                    <a:pt x="983973" y="2872409"/>
                    <a:pt x="1008136" y="2856043"/>
                    <a:pt x="1023730" y="2832652"/>
                  </a:cubicBezTo>
                  <a:cubicBezTo>
                    <a:pt x="1030356" y="2822713"/>
                    <a:pt x="1035672" y="2811763"/>
                    <a:pt x="1043608" y="2802835"/>
                  </a:cubicBezTo>
                  <a:cubicBezTo>
                    <a:pt x="1062285" y="2781824"/>
                    <a:pt x="1090671" y="2768344"/>
                    <a:pt x="1103243" y="2743200"/>
                  </a:cubicBezTo>
                  <a:cubicBezTo>
                    <a:pt x="1119752" y="2710182"/>
                    <a:pt x="1121926" y="2701725"/>
                    <a:pt x="1143000" y="2673626"/>
                  </a:cubicBezTo>
                  <a:cubicBezTo>
                    <a:pt x="1155728" y="2656655"/>
                    <a:pt x="1170028" y="2640902"/>
                    <a:pt x="1182756" y="2623931"/>
                  </a:cubicBezTo>
                  <a:cubicBezTo>
                    <a:pt x="1189923" y="2614375"/>
                    <a:pt x="1194987" y="2603290"/>
                    <a:pt x="1202634" y="2594113"/>
                  </a:cubicBezTo>
                  <a:cubicBezTo>
                    <a:pt x="1211633" y="2583315"/>
                    <a:pt x="1223551" y="2575175"/>
                    <a:pt x="1232452" y="2564296"/>
                  </a:cubicBezTo>
                  <a:cubicBezTo>
                    <a:pt x="1312615" y="2466319"/>
                    <a:pt x="1259702" y="2506372"/>
                    <a:pt x="1321904" y="2464905"/>
                  </a:cubicBezTo>
                  <a:cubicBezTo>
                    <a:pt x="1331843" y="2451653"/>
                    <a:pt x="1341116" y="2437874"/>
                    <a:pt x="1351721" y="2425148"/>
                  </a:cubicBezTo>
                  <a:cubicBezTo>
                    <a:pt x="1357720" y="2417949"/>
                    <a:pt x="1365746" y="2412587"/>
                    <a:pt x="1371600" y="2405270"/>
                  </a:cubicBezTo>
                  <a:cubicBezTo>
                    <a:pt x="1379062" y="2395942"/>
                    <a:pt x="1382488" y="2383318"/>
                    <a:pt x="1391478" y="2375452"/>
                  </a:cubicBezTo>
                  <a:cubicBezTo>
                    <a:pt x="1409458" y="2359720"/>
                    <a:pt x="1431235" y="2348948"/>
                    <a:pt x="1451113" y="2335696"/>
                  </a:cubicBezTo>
                  <a:cubicBezTo>
                    <a:pt x="1461052" y="2329070"/>
                    <a:pt x="1472484" y="2324265"/>
                    <a:pt x="1480930" y="2315818"/>
                  </a:cubicBezTo>
                  <a:cubicBezTo>
                    <a:pt x="1487556" y="2309192"/>
                    <a:pt x="1493311" y="2301562"/>
                    <a:pt x="1500808" y="2295939"/>
                  </a:cubicBezTo>
                  <a:cubicBezTo>
                    <a:pt x="1519920" y="2281605"/>
                    <a:pt x="1543550" y="2273076"/>
                    <a:pt x="1560443" y="2256183"/>
                  </a:cubicBezTo>
                  <a:cubicBezTo>
                    <a:pt x="1577008" y="2239618"/>
                    <a:pt x="1597144" y="2225979"/>
                    <a:pt x="1610139" y="2206487"/>
                  </a:cubicBezTo>
                  <a:cubicBezTo>
                    <a:pt x="1616765" y="2196548"/>
                    <a:pt x="1622370" y="2185847"/>
                    <a:pt x="1630017" y="2176670"/>
                  </a:cubicBezTo>
                  <a:cubicBezTo>
                    <a:pt x="1639015" y="2165872"/>
                    <a:pt x="1650835" y="2157650"/>
                    <a:pt x="1659834" y="2146852"/>
                  </a:cubicBezTo>
                  <a:cubicBezTo>
                    <a:pt x="1667481" y="2137675"/>
                    <a:pt x="1672770" y="2126755"/>
                    <a:pt x="1679713" y="2117035"/>
                  </a:cubicBezTo>
                  <a:cubicBezTo>
                    <a:pt x="1689341" y="2103555"/>
                    <a:pt x="1698750" y="2089855"/>
                    <a:pt x="1709530" y="2077278"/>
                  </a:cubicBezTo>
                  <a:cubicBezTo>
                    <a:pt x="1718677" y="2066606"/>
                    <a:pt x="1730349" y="2058259"/>
                    <a:pt x="1739347" y="2047461"/>
                  </a:cubicBezTo>
                  <a:cubicBezTo>
                    <a:pt x="1746994" y="2038284"/>
                    <a:pt x="1751360" y="2026634"/>
                    <a:pt x="1759226" y="2017644"/>
                  </a:cubicBezTo>
                  <a:cubicBezTo>
                    <a:pt x="1774653" y="2000014"/>
                    <a:pt x="1795926" y="1987440"/>
                    <a:pt x="1808921" y="1967948"/>
                  </a:cubicBezTo>
                  <a:cubicBezTo>
                    <a:pt x="1815547" y="1958009"/>
                    <a:pt x="1821338" y="1947459"/>
                    <a:pt x="1828800" y="1938131"/>
                  </a:cubicBezTo>
                  <a:cubicBezTo>
                    <a:pt x="1834654" y="1930814"/>
                    <a:pt x="1843056" y="1925749"/>
                    <a:pt x="1848678" y="1918252"/>
                  </a:cubicBezTo>
                  <a:cubicBezTo>
                    <a:pt x="1863012" y="1899140"/>
                    <a:pt x="1888434" y="1858618"/>
                    <a:pt x="1888434" y="1858618"/>
                  </a:cubicBezTo>
                  <a:cubicBezTo>
                    <a:pt x="1891747" y="1848679"/>
                    <a:pt x="1893285" y="1837959"/>
                    <a:pt x="1898373" y="1828800"/>
                  </a:cubicBezTo>
                  <a:cubicBezTo>
                    <a:pt x="1909975" y="1807916"/>
                    <a:pt x="1924878" y="1789043"/>
                    <a:pt x="1938130" y="1769165"/>
                  </a:cubicBezTo>
                  <a:lnTo>
                    <a:pt x="1958008" y="1739348"/>
                  </a:lnTo>
                  <a:cubicBezTo>
                    <a:pt x="1964634" y="1729409"/>
                    <a:pt x="1972544" y="1720215"/>
                    <a:pt x="1977886" y="1709531"/>
                  </a:cubicBezTo>
                  <a:cubicBezTo>
                    <a:pt x="1984512" y="1696279"/>
                    <a:pt x="1991928" y="1683393"/>
                    <a:pt x="1997765" y="1669774"/>
                  </a:cubicBezTo>
                  <a:cubicBezTo>
                    <a:pt x="2010061" y="1641085"/>
                    <a:pt x="2010463" y="1622570"/>
                    <a:pt x="2017643" y="1590261"/>
                  </a:cubicBezTo>
                  <a:cubicBezTo>
                    <a:pt x="2025962" y="1552823"/>
                    <a:pt x="2026454" y="1553890"/>
                    <a:pt x="2037521" y="1520687"/>
                  </a:cubicBezTo>
                  <a:cubicBezTo>
                    <a:pt x="2034208" y="1427922"/>
                    <a:pt x="2032878" y="1335065"/>
                    <a:pt x="2027582" y="1242392"/>
                  </a:cubicBezTo>
                  <a:cubicBezTo>
                    <a:pt x="2026554" y="1224401"/>
                    <a:pt x="2014089" y="1146533"/>
                    <a:pt x="2007704" y="1123122"/>
                  </a:cubicBezTo>
                  <a:cubicBezTo>
                    <a:pt x="2002191" y="1102907"/>
                    <a:pt x="1991936" y="1084034"/>
                    <a:pt x="1987826" y="1063487"/>
                  </a:cubicBezTo>
                  <a:cubicBezTo>
                    <a:pt x="1984513" y="1046922"/>
                    <a:pt x="1981983" y="1030181"/>
                    <a:pt x="1977886" y="1013792"/>
                  </a:cubicBezTo>
                  <a:cubicBezTo>
                    <a:pt x="1944698" y="881046"/>
                    <a:pt x="1995168" y="1111440"/>
                    <a:pt x="1958008" y="944218"/>
                  </a:cubicBezTo>
                  <a:cubicBezTo>
                    <a:pt x="1932770" y="830644"/>
                    <a:pt x="1962371" y="951732"/>
                    <a:pt x="1938130" y="854765"/>
                  </a:cubicBezTo>
                  <a:cubicBezTo>
                    <a:pt x="1934817" y="818322"/>
                    <a:pt x="1930221" y="781972"/>
                    <a:pt x="1928191" y="745435"/>
                  </a:cubicBezTo>
                  <a:cubicBezTo>
                    <a:pt x="1923593" y="662670"/>
                    <a:pt x="1925331" y="579546"/>
                    <a:pt x="1918252" y="496957"/>
                  </a:cubicBezTo>
                  <a:cubicBezTo>
                    <a:pt x="1915367" y="463294"/>
                    <a:pt x="1904999" y="430696"/>
                    <a:pt x="1898373" y="397565"/>
                  </a:cubicBezTo>
                  <a:cubicBezTo>
                    <a:pt x="1895060" y="381000"/>
                    <a:pt x="1892531" y="364259"/>
                    <a:pt x="1888434" y="347870"/>
                  </a:cubicBezTo>
                  <a:cubicBezTo>
                    <a:pt x="1857363" y="223581"/>
                    <a:pt x="1897073" y="378109"/>
                    <a:pt x="1868556" y="278296"/>
                  </a:cubicBezTo>
                  <a:cubicBezTo>
                    <a:pt x="1838512" y="173142"/>
                    <a:pt x="1885980" y="320630"/>
                    <a:pt x="1838739" y="178905"/>
                  </a:cubicBezTo>
                  <a:lnTo>
                    <a:pt x="1818860" y="119270"/>
                  </a:lnTo>
                  <a:cubicBezTo>
                    <a:pt x="1815547" y="109331"/>
                    <a:pt x="1817638" y="95264"/>
                    <a:pt x="1808921" y="89452"/>
                  </a:cubicBezTo>
                  <a:lnTo>
                    <a:pt x="1779104" y="69574"/>
                  </a:lnTo>
                  <a:cubicBezTo>
                    <a:pt x="1771020" y="45322"/>
                    <a:pt x="1768554" y="29207"/>
                    <a:pt x="1749286" y="9939"/>
                  </a:cubicBezTo>
                  <a:lnTo>
                    <a:pt x="1719469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0FDD9C3-A03E-C445-97C2-A58A36225548}"/>
                    </a:ext>
                  </a:extLst>
                </p:cNvPr>
                <p:cNvSpPr txBox="1"/>
                <p:nvPr/>
              </p:nvSpPr>
              <p:spPr>
                <a:xfrm>
                  <a:off x="8423088" y="1775697"/>
                  <a:ext cx="392755" cy="286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0FDD9C3-A03E-C445-97C2-A58A362255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088" y="1775697"/>
                  <a:ext cx="392755" cy="286609"/>
                </a:xfrm>
                <a:prstGeom prst="rect">
                  <a:avLst/>
                </a:prstGeom>
                <a:blipFill>
                  <a:blip r:embed="rId3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333D66A-9D0F-8E45-87D2-DF8F80BF59E3}"/>
                    </a:ext>
                  </a:extLst>
                </p:cNvPr>
                <p:cNvSpPr txBox="1"/>
                <p:nvPr/>
              </p:nvSpPr>
              <p:spPr>
                <a:xfrm>
                  <a:off x="11094379" y="1606554"/>
                  <a:ext cx="392755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333D66A-9D0F-8E45-87D2-DF8F80BF59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4379" y="1606554"/>
                  <a:ext cx="392755" cy="4770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48061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725379"/>
            <a:ext cx="10058400" cy="1450757"/>
          </a:xfrm>
        </p:spPr>
        <p:txBody>
          <a:bodyPr/>
          <a:lstStyle/>
          <a:p>
            <a:r>
              <a:rPr lang="en-US" dirty="0"/>
              <a:t>Spectral Clustering: 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702" y="863751"/>
                <a:ext cx="11504298" cy="55376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3000" dirty="0"/>
                  <a:t>Points are vertices in a graph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000" dirty="0"/>
                  <a:t> is the similarity between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3000" u="sng" dirty="0"/>
                  <a:t>Objective Functions</a:t>
                </a:r>
                <a:r>
                  <a:rPr lang="en-US" sz="3000" dirty="0"/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Given graph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/>
                  <a:t> and number of clusters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ym typeface="Wingdings" pitchFamily="2" charset="2"/>
                  </a:rPr>
                  <a:t> Partition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:endParaRPr lang="en-US" sz="3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2" y="863751"/>
                <a:ext cx="11504298" cy="5537636"/>
              </a:xfrm>
              <a:prstGeom prst="rect">
                <a:avLst/>
              </a:prstGeom>
              <a:blipFill>
                <a:blip r:embed="rId2"/>
                <a:stretch>
                  <a:fillRect l="-1103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3D3B4E9-CC55-E842-A28A-23094EDCD38E}"/>
                  </a:ext>
                </a:extLst>
              </p:cNvPr>
              <p:cNvSpPr txBox="1"/>
              <p:nvPr/>
            </p:nvSpPr>
            <p:spPr>
              <a:xfrm>
                <a:off x="2957228" y="3811030"/>
                <a:ext cx="6513689" cy="958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01168" lvl="1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𝑐𝑢𝑡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=?? </a:t>
                </a:r>
                <a:r>
                  <a:rPr lang="en-US" sz="2400" dirty="0">
                    <a:sym typeface="Wingdings" pitchFamily="2" charset="2"/>
                  </a:rPr>
                  <a:t> 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3D3B4E9-CC55-E842-A28A-23094EDC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228" y="3811030"/>
                <a:ext cx="6513689" cy="958147"/>
              </a:xfrm>
              <a:prstGeom prst="rect">
                <a:avLst/>
              </a:prstGeom>
              <a:blipFill>
                <a:blip r:embed="rId3"/>
                <a:stretch>
                  <a:fillRect t="-52632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0170B49-EC58-7C4E-B378-A9F573E8CB6F}"/>
              </a:ext>
            </a:extLst>
          </p:cNvPr>
          <p:cNvGrpSpPr/>
          <p:nvPr/>
        </p:nvGrpSpPr>
        <p:grpSpPr>
          <a:xfrm>
            <a:off x="9021265" y="992955"/>
            <a:ext cx="2886166" cy="2054015"/>
            <a:chOff x="7339003" y="3340510"/>
            <a:chExt cx="3259944" cy="232002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7B4977-BDF3-D04A-A508-B691E052252B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V="1">
              <a:off x="7550175" y="3702047"/>
              <a:ext cx="2465433" cy="7724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6C6780-CE46-A145-9F2B-F6F8CBBD3BC7}"/>
                </a:ext>
              </a:extLst>
            </p:cNvPr>
            <p:cNvCxnSpPr>
              <a:cxnSpLocks/>
              <a:stCxn id="17" idx="1"/>
              <a:endCxn id="20" idx="0"/>
            </p:cNvCxnSpPr>
            <p:nvPr/>
          </p:nvCxnSpPr>
          <p:spPr>
            <a:xfrm flipV="1">
              <a:off x="7519250" y="3340510"/>
              <a:ext cx="2974111" cy="36411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D8DBF3D-56CC-D449-AB78-7493FF99BF97}"/>
                </a:ext>
              </a:extLst>
            </p:cNvPr>
            <p:cNvCxnSpPr>
              <a:cxnSpLocks/>
              <a:stCxn id="17" idx="1"/>
              <a:endCxn id="23" idx="0"/>
            </p:cNvCxnSpPr>
            <p:nvPr/>
          </p:nvCxnSpPr>
          <p:spPr>
            <a:xfrm>
              <a:off x="7519250" y="3704626"/>
              <a:ext cx="1622272" cy="152047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4E23C0-74BE-B844-8414-11C1DD40B27B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V="1">
              <a:off x="8796745" y="3517794"/>
              <a:ext cx="1617078" cy="16326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F96C1C-12F1-144B-A8B2-CB2D598A0863}"/>
                </a:ext>
              </a:extLst>
            </p:cNvPr>
            <p:cNvCxnSpPr>
              <a:cxnSpLocks/>
              <a:stCxn id="17" idx="2"/>
              <a:endCxn id="21" idx="7"/>
            </p:cNvCxnSpPr>
            <p:nvPr/>
          </p:nvCxnSpPr>
          <p:spPr>
            <a:xfrm>
              <a:off x="7550175" y="3779287"/>
              <a:ext cx="1097248" cy="13711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6F8258-6D9F-7E49-BEB9-749ACBFC56D7}"/>
                </a:ext>
              </a:extLst>
            </p:cNvPr>
            <p:cNvCxnSpPr>
              <a:cxnSpLocks/>
              <a:endCxn id="22" idx="7"/>
            </p:cNvCxnSpPr>
            <p:nvPr/>
          </p:nvCxnSpPr>
          <p:spPr>
            <a:xfrm>
              <a:off x="7524260" y="3872881"/>
              <a:ext cx="1132783" cy="160740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0F78A4B-6C0B-3C44-B1A4-41FC08168221}"/>
                </a:ext>
              </a:extLst>
            </p:cNvPr>
            <p:cNvSpPr/>
            <p:nvPr/>
          </p:nvSpPr>
          <p:spPr>
            <a:xfrm flipH="1">
              <a:off x="7797629" y="3580641"/>
              <a:ext cx="211172" cy="21117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E95E630-93ED-E04C-99C7-D4A61B852C43}"/>
                </a:ext>
              </a:extLst>
            </p:cNvPr>
            <p:cNvSpPr/>
            <p:nvPr/>
          </p:nvSpPr>
          <p:spPr>
            <a:xfrm flipH="1">
              <a:off x="7646914" y="3968231"/>
              <a:ext cx="211172" cy="21117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589CFD-E218-BC46-AE25-55FF85AE028F}"/>
                </a:ext>
              </a:extLst>
            </p:cNvPr>
            <p:cNvSpPr/>
            <p:nvPr/>
          </p:nvSpPr>
          <p:spPr>
            <a:xfrm flipH="1">
              <a:off x="7339003" y="3673701"/>
              <a:ext cx="211172" cy="21117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7941F4-E4DA-7A45-A76B-E5D78B35E039}"/>
                </a:ext>
              </a:extLst>
            </p:cNvPr>
            <p:cNvSpPr/>
            <p:nvPr/>
          </p:nvSpPr>
          <p:spPr>
            <a:xfrm flipH="1">
              <a:off x="10387775" y="3827328"/>
              <a:ext cx="211172" cy="211172"/>
            </a:xfrm>
            <a:prstGeom prst="ellipse">
              <a:avLst/>
            </a:prstGeom>
            <a:solidFill>
              <a:srgbClr val="003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CE3225-1F44-B64F-BAA5-B6EE525DE7DF}"/>
                </a:ext>
              </a:extLst>
            </p:cNvPr>
            <p:cNvSpPr/>
            <p:nvPr/>
          </p:nvSpPr>
          <p:spPr>
            <a:xfrm flipH="1">
              <a:off x="10020615" y="3585524"/>
              <a:ext cx="211172" cy="211172"/>
            </a:xfrm>
            <a:prstGeom prst="ellipse">
              <a:avLst/>
            </a:prstGeom>
            <a:solidFill>
              <a:srgbClr val="003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7F01E11-2D1D-A647-81E6-70996AE7E61E}"/>
                </a:ext>
              </a:extLst>
            </p:cNvPr>
            <p:cNvSpPr/>
            <p:nvPr/>
          </p:nvSpPr>
          <p:spPr>
            <a:xfrm flipH="1">
              <a:off x="10387775" y="3340510"/>
              <a:ext cx="211172" cy="211172"/>
            </a:xfrm>
            <a:prstGeom prst="ellipse">
              <a:avLst/>
            </a:prstGeom>
            <a:solidFill>
              <a:srgbClr val="003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798411-00BB-6A41-BA01-A27307008E12}"/>
                </a:ext>
              </a:extLst>
            </p:cNvPr>
            <p:cNvSpPr/>
            <p:nvPr/>
          </p:nvSpPr>
          <p:spPr>
            <a:xfrm flipH="1">
              <a:off x="8616498" y="5119515"/>
              <a:ext cx="211172" cy="211172"/>
            </a:xfrm>
            <a:prstGeom prst="ellipse">
              <a:avLst/>
            </a:prstGeom>
            <a:solidFill>
              <a:srgbClr val="00BB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FFA18E-9095-1644-8BCE-C68F71E03295}"/>
                </a:ext>
              </a:extLst>
            </p:cNvPr>
            <p:cNvSpPr/>
            <p:nvPr/>
          </p:nvSpPr>
          <p:spPr>
            <a:xfrm flipH="1">
              <a:off x="8626118" y="5449362"/>
              <a:ext cx="211172" cy="211172"/>
            </a:xfrm>
            <a:prstGeom prst="ellipse">
              <a:avLst/>
            </a:prstGeom>
            <a:solidFill>
              <a:srgbClr val="00BB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0167073-DA74-BF48-B3BC-80FFB010FE52}"/>
                </a:ext>
              </a:extLst>
            </p:cNvPr>
            <p:cNvSpPr/>
            <p:nvPr/>
          </p:nvSpPr>
          <p:spPr>
            <a:xfrm flipH="1">
              <a:off x="9035936" y="5225101"/>
              <a:ext cx="211172" cy="211172"/>
            </a:xfrm>
            <a:prstGeom prst="ellipse">
              <a:avLst/>
            </a:prstGeom>
            <a:solidFill>
              <a:srgbClr val="00BB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5A73AB1-456E-7D4B-9DB0-6E7BCCEFE2CA}"/>
                </a:ext>
              </a:extLst>
            </p:cNvPr>
            <p:cNvCxnSpPr>
              <a:stCxn id="15" idx="2"/>
              <a:endCxn id="21" idx="7"/>
            </p:cNvCxnSpPr>
            <p:nvPr/>
          </p:nvCxnSpPr>
          <p:spPr>
            <a:xfrm>
              <a:off x="8008801" y="3686227"/>
              <a:ext cx="638622" cy="146421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3283D2E-5A2C-2B4E-AF31-83EDE4F7EDC3}"/>
                </a:ext>
              </a:extLst>
            </p:cNvPr>
            <p:cNvCxnSpPr>
              <a:cxnSpLocks/>
              <a:endCxn id="22" idx="6"/>
            </p:cNvCxnSpPr>
            <p:nvPr/>
          </p:nvCxnSpPr>
          <p:spPr>
            <a:xfrm>
              <a:off x="7897756" y="3776350"/>
              <a:ext cx="728362" cy="177859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F1870D1-1963-BD41-B122-549529033718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8008801" y="3686227"/>
              <a:ext cx="1115043" cy="154901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5E2839E-9003-6947-A1C9-20DDAD51D9AB}"/>
                </a:ext>
              </a:extLst>
            </p:cNvPr>
            <p:cNvCxnSpPr>
              <a:cxnSpLocks/>
              <a:endCxn id="22" idx="6"/>
            </p:cNvCxnSpPr>
            <p:nvPr/>
          </p:nvCxnSpPr>
          <p:spPr>
            <a:xfrm>
              <a:off x="7825251" y="4158901"/>
              <a:ext cx="800867" cy="13960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5CD562-08E0-7242-A254-7E877B683F48}"/>
                </a:ext>
              </a:extLst>
            </p:cNvPr>
            <p:cNvCxnSpPr>
              <a:cxnSpLocks/>
              <a:endCxn id="21" idx="7"/>
            </p:cNvCxnSpPr>
            <p:nvPr/>
          </p:nvCxnSpPr>
          <p:spPr>
            <a:xfrm>
              <a:off x="7861166" y="4121856"/>
              <a:ext cx="786257" cy="102858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C50C8F-6F4D-884E-8006-81176665C721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7869271" y="4088783"/>
              <a:ext cx="1272251" cy="113631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629FE29-653A-2E43-9A07-9B5C1D30EB99}"/>
                </a:ext>
              </a:extLst>
            </p:cNvPr>
            <p:cNvCxnSpPr>
              <a:cxnSpLocks/>
              <a:stCxn id="22" idx="1"/>
              <a:endCxn id="18" idx="5"/>
            </p:cNvCxnSpPr>
            <p:nvPr/>
          </p:nvCxnSpPr>
          <p:spPr>
            <a:xfrm flipV="1">
              <a:off x="8806365" y="4007575"/>
              <a:ext cx="1612335" cy="147271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3BDB980-1228-2449-A8C9-2181987CB389}"/>
                </a:ext>
              </a:extLst>
            </p:cNvPr>
            <p:cNvCxnSpPr>
              <a:cxnSpLocks/>
              <a:stCxn id="23" idx="2"/>
              <a:endCxn id="18" idx="4"/>
            </p:cNvCxnSpPr>
            <p:nvPr/>
          </p:nvCxnSpPr>
          <p:spPr>
            <a:xfrm flipV="1">
              <a:off x="9247108" y="4038500"/>
              <a:ext cx="1246253" cy="129218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565DDD-B41E-DA47-9640-70A186FA814E}"/>
                </a:ext>
              </a:extLst>
            </p:cNvPr>
            <p:cNvCxnSpPr>
              <a:cxnSpLocks/>
              <a:stCxn id="21" idx="1"/>
              <a:endCxn id="18" idx="6"/>
            </p:cNvCxnSpPr>
            <p:nvPr/>
          </p:nvCxnSpPr>
          <p:spPr>
            <a:xfrm flipV="1">
              <a:off x="8796745" y="3932914"/>
              <a:ext cx="1591030" cy="121752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8F27A5-8657-5C4E-9FB3-1DF8247EE16C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8722084" y="3767997"/>
              <a:ext cx="1308151" cy="135151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317930-58C7-7040-BA6A-D60C5AAA2A9B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V="1">
              <a:off x="9216183" y="3798922"/>
              <a:ext cx="904175" cy="145710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599787-5E64-4244-B17B-C997A0FB5D6A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V="1">
              <a:off x="8806365" y="3805329"/>
              <a:ext cx="1261896" cy="167495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839DF98-2157-4445-956F-6F30340830D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V="1">
              <a:off x="8806365" y="3548441"/>
              <a:ext cx="1681989" cy="19318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5A63818-DD62-F944-B4E2-058B2B14EE9C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V="1">
              <a:off x="9247108" y="3519057"/>
              <a:ext cx="1315886" cy="181163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1B3DA3-BB09-F646-8EF1-45E3ECC563EC}"/>
                </a:ext>
              </a:extLst>
            </p:cNvPr>
            <p:cNvCxnSpPr>
              <a:cxnSpLocks/>
              <a:stCxn id="15" idx="7"/>
              <a:endCxn id="17" idx="1"/>
            </p:cNvCxnSpPr>
            <p:nvPr/>
          </p:nvCxnSpPr>
          <p:spPr>
            <a:xfrm flipH="1">
              <a:off x="7519250" y="3611566"/>
              <a:ext cx="309304" cy="930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3DD458-FDF0-DE4E-ACF5-B2565CEA3BD4}"/>
                </a:ext>
              </a:extLst>
            </p:cNvPr>
            <p:cNvCxnSpPr>
              <a:cxnSpLocks/>
              <a:stCxn id="16" idx="7"/>
            </p:cNvCxnSpPr>
            <p:nvPr/>
          </p:nvCxnSpPr>
          <p:spPr>
            <a:xfrm flipH="1" flipV="1">
              <a:off x="7530561" y="3834730"/>
              <a:ext cx="147278" cy="1644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7BBE6C-D336-9F4C-9F58-5779FFD9AF35}"/>
                </a:ext>
              </a:extLst>
            </p:cNvPr>
            <p:cNvCxnSpPr>
              <a:cxnSpLocks/>
              <a:stCxn id="15" idx="4"/>
            </p:cNvCxnSpPr>
            <p:nvPr/>
          </p:nvCxnSpPr>
          <p:spPr>
            <a:xfrm flipH="1">
              <a:off x="7770335" y="3791813"/>
              <a:ext cx="132880" cy="17672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C786AE5-F331-7E42-A185-500BA650ECD8}"/>
                </a:ext>
              </a:extLst>
            </p:cNvPr>
            <p:cNvCxnSpPr>
              <a:cxnSpLocks/>
              <a:stCxn id="20" idx="7"/>
              <a:endCxn id="19" idx="0"/>
            </p:cNvCxnSpPr>
            <p:nvPr/>
          </p:nvCxnSpPr>
          <p:spPr>
            <a:xfrm flipH="1">
              <a:off x="10126201" y="3371435"/>
              <a:ext cx="292499" cy="2140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DECF2FC-0CE7-9748-B267-13B980B7A327}"/>
                </a:ext>
              </a:extLst>
            </p:cNvPr>
            <p:cNvCxnSpPr>
              <a:cxnSpLocks/>
              <a:stCxn id="20" idx="2"/>
              <a:endCxn id="18" idx="0"/>
            </p:cNvCxnSpPr>
            <p:nvPr/>
          </p:nvCxnSpPr>
          <p:spPr>
            <a:xfrm flipH="1">
              <a:off x="10493361" y="3446096"/>
              <a:ext cx="105586" cy="3812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65D25E8-6F07-734B-8358-B66C294A55FD}"/>
                </a:ext>
              </a:extLst>
            </p:cNvPr>
            <p:cNvCxnSpPr>
              <a:cxnSpLocks/>
              <a:stCxn id="19" idx="3"/>
              <a:endCxn id="18" idx="6"/>
            </p:cNvCxnSpPr>
            <p:nvPr/>
          </p:nvCxnSpPr>
          <p:spPr>
            <a:xfrm>
              <a:off x="10200862" y="3765771"/>
              <a:ext cx="186913" cy="1671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71A658E-D1F0-E748-B280-26AC0C63D42C}"/>
                </a:ext>
              </a:extLst>
            </p:cNvPr>
            <p:cNvCxnSpPr>
              <a:cxnSpLocks/>
              <a:stCxn id="22" idx="2"/>
              <a:endCxn id="23" idx="4"/>
            </p:cNvCxnSpPr>
            <p:nvPr/>
          </p:nvCxnSpPr>
          <p:spPr>
            <a:xfrm flipV="1">
              <a:off x="8837290" y="5436273"/>
              <a:ext cx="304232" cy="1186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C868DA5-707C-064F-9A55-50989F108765}"/>
                </a:ext>
              </a:extLst>
            </p:cNvPr>
            <p:cNvCxnSpPr>
              <a:cxnSpLocks/>
              <a:stCxn id="22" idx="0"/>
              <a:endCxn id="21" idx="4"/>
            </p:cNvCxnSpPr>
            <p:nvPr/>
          </p:nvCxnSpPr>
          <p:spPr>
            <a:xfrm flipH="1" flipV="1">
              <a:off x="8722084" y="5330687"/>
              <a:ext cx="9620" cy="1186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778F0EE-29CE-054C-92E8-AC8728C36EEA}"/>
                </a:ext>
              </a:extLst>
            </p:cNvPr>
            <p:cNvCxnSpPr>
              <a:cxnSpLocks/>
              <a:stCxn id="21" idx="1"/>
              <a:endCxn id="23" idx="7"/>
            </p:cNvCxnSpPr>
            <p:nvPr/>
          </p:nvCxnSpPr>
          <p:spPr>
            <a:xfrm>
              <a:off x="8796745" y="5150440"/>
              <a:ext cx="270116" cy="10558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4B05C39-A0D1-9B41-BDF4-FBD3489A9826}"/>
                </a:ext>
              </a:extLst>
            </p:cNvPr>
            <p:cNvCxnSpPr>
              <a:cxnSpLocks/>
              <a:stCxn id="15" idx="2"/>
              <a:endCxn id="19" idx="7"/>
            </p:cNvCxnSpPr>
            <p:nvPr/>
          </p:nvCxnSpPr>
          <p:spPr>
            <a:xfrm flipV="1">
              <a:off x="8008801" y="3616449"/>
              <a:ext cx="2042739" cy="6977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BCAB6D3-3B48-FC4D-AE5C-B2C51069CAD9}"/>
                </a:ext>
              </a:extLst>
            </p:cNvPr>
            <p:cNvCxnSpPr>
              <a:cxnSpLocks/>
              <a:stCxn id="15" idx="1"/>
              <a:endCxn id="20" idx="7"/>
            </p:cNvCxnSpPr>
            <p:nvPr/>
          </p:nvCxnSpPr>
          <p:spPr>
            <a:xfrm flipV="1">
              <a:off x="7977876" y="3371435"/>
              <a:ext cx="2440824" cy="24013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714924D-270B-B347-B3CF-D48259A1F277}"/>
                </a:ext>
              </a:extLst>
            </p:cNvPr>
            <p:cNvCxnSpPr>
              <a:cxnSpLocks/>
              <a:stCxn id="15" idx="2"/>
              <a:endCxn id="18" idx="5"/>
            </p:cNvCxnSpPr>
            <p:nvPr/>
          </p:nvCxnSpPr>
          <p:spPr>
            <a:xfrm>
              <a:off x="8008801" y="3686227"/>
              <a:ext cx="2409899" cy="32134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B2B9507-DE27-0544-BE56-354FB87F9F12}"/>
                </a:ext>
              </a:extLst>
            </p:cNvPr>
            <p:cNvCxnSpPr>
              <a:cxnSpLocks/>
              <a:stCxn id="17" idx="2"/>
              <a:endCxn id="18" idx="5"/>
            </p:cNvCxnSpPr>
            <p:nvPr/>
          </p:nvCxnSpPr>
          <p:spPr>
            <a:xfrm>
              <a:off x="7550175" y="3779287"/>
              <a:ext cx="2868525" cy="2282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55F5FC5-631A-B440-A589-31F9BFD08341}"/>
                </a:ext>
              </a:extLst>
            </p:cNvPr>
            <p:cNvCxnSpPr>
              <a:cxnSpLocks/>
              <a:stCxn id="16" idx="1"/>
              <a:endCxn id="19" idx="6"/>
            </p:cNvCxnSpPr>
            <p:nvPr/>
          </p:nvCxnSpPr>
          <p:spPr>
            <a:xfrm flipV="1">
              <a:off x="7827161" y="3691110"/>
              <a:ext cx="2193454" cy="3080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24AC8D1-2E6E-874B-ADE8-6DBE0F6554A5}"/>
                </a:ext>
              </a:extLst>
            </p:cNvPr>
            <p:cNvCxnSpPr>
              <a:cxnSpLocks/>
              <a:stCxn id="16" idx="1"/>
              <a:endCxn id="18" idx="4"/>
            </p:cNvCxnSpPr>
            <p:nvPr/>
          </p:nvCxnSpPr>
          <p:spPr>
            <a:xfrm>
              <a:off x="7827161" y="3999156"/>
              <a:ext cx="2666200" cy="3934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D9463E-7EB3-F64C-BD66-176309FCDA50}"/>
                </a:ext>
              </a:extLst>
            </p:cNvPr>
            <p:cNvCxnSpPr>
              <a:cxnSpLocks/>
              <a:stCxn id="16" idx="1"/>
              <a:endCxn id="20" idx="6"/>
            </p:cNvCxnSpPr>
            <p:nvPr/>
          </p:nvCxnSpPr>
          <p:spPr>
            <a:xfrm flipV="1">
              <a:off x="7827161" y="3446096"/>
              <a:ext cx="2560614" cy="55306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06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725379"/>
            <a:ext cx="10058400" cy="1450757"/>
          </a:xfrm>
        </p:spPr>
        <p:txBody>
          <a:bodyPr/>
          <a:lstStyle/>
          <a:p>
            <a:r>
              <a:rPr lang="en-US" dirty="0"/>
              <a:t>Spectral Clustering: 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702" y="863751"/>
                <a:ext cx="11504298" cy="55376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3000" dirty="0"/>
                  <a:t>Points are vertices in a graph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000" dirty="0"/>
                  <a:t> is the similarity between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3000" u="sng" dirty="0"/>
                  <a:t>Objective Functions</a:t>
                </a:r>
                <a:r>
                  <a:rPr lang="en-US" sz="3000" dirty="0"/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Given graph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/>
                  <a:t> and number of clusters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ym typeface="Wingdings" pitchFamily="2" charset="2"/>
                  </a:rPr>
                  <a:t> Partition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:endParaRPr lang="en-US" sz="3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2" y="863751"/>
                <a:ext cx="11504298" cy="5537636"/>
              </a:xfrm>
              <a:prstGeom prst="rect">
                <a:avLst/>
              </a:prstGeom>
              <a:blipFill>
                <a:blip r:embed="rId2"/>
                <a:stretch>
                  <a:fillRect l="-1103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3D3B4E9-CC55-E842-A28A-23094EDCD38E}"/>
                  </a:ext>
                </a:extLst>
              </p:cNvPr>
              <p:cNvSpPr txBox="1"/>
              <p:nvPr/>
            </p:nvSpPr>
            <p:spPr>
              <a:xfrm>
                <a:off x="2957228" y="3811030"/>
                <a:ext cx="6513689" cy="958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01168" lvl="1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𝑐𝑢𝑡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=?? </a:t>
                </a:r>
                <a:r>
                  <a:rPr lang="en-US" sz="2400" dirty="0">
                    <a:sym typeface="Wingdings" pitchFamily="2" charset="2"/>
                  </a:rPr>
                  <a:t> 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3D3B4E9-CC55-E842-A28A-23094EDC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228" y="3811030"/>
                <a:ext cx="6513689" cy="958147"/>
              </a:xfrm>
              <a:prstGeom prst="rect">
                <a:avLst/>
              </a:prstGeom>
              <a:blipFill>
                <a:blip r:embed="rId3"/>
                <a:stretch>
                  <a:fillRect t="-52632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2B94152-7694-A348-BE57-D9206F766B3F}"/>
                  </a:ext>
                </a:extLst>
              </p:cNvPr>
              <p:cNvSpPr txBox="1"/>
              <p:nvPr/>
            </p:nvSpPr>
            <p:spPr>
              <a:xfrm>
                <a:off x="-293511" y="5262670"/>
                <a:ext cx="12485511" cy="9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01168" lvl="1" indent="0">
                  <a:buNone/>
                </a:pPr>
                <a:r>
                  <a:rPr lang="en-US" sz="2200" dirty="0"/>
                  <a:t>	 (2)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>
                    <a:sym typeface="Wingdings" pitchFamily="2" charset="2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  <m:e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ym typeface="Wingdings" pitchFamily="2" charset="2"/>
                  </a:rPr>
                  <a:t>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𝑵𝒐𝒓𝒎𝒂𝒍𝒊𝒛𝒆𝒅𝑪𝒖𝒕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𝑐𝑢𝑡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2B94152-7694-A348-BE57-D9206F766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3511" y="5262670"/>
                <a:ext cx="12485511" cy="989117"/>
              </a:xfrm>
              <a:prstGeom prst="rect">
                <a:avLst/>
              </a:prstGeom>
              <a:blipFill>
                <a:blip r:embed="rId4"/>
                <a:stretch>
                  <a:fillRect t="-45570" b="-34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4EDDAF7-AA89-984E-9673-7FE801EE4AD8}"/>
                  </a:ext>
                </a:extLst>
              </p:cNvPr>
              <p:cNvSpPr txBox="1"/>
              <p:nvPr/>
            </p:nvSpPr>
            <p:spPr>
              <a:xfrm>
                <a:off x="-293511" y="4642356"/>
                <a:ext cx="10607001" cy="909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01168" lvl="1" indent="0">
                  <a:buNone/>
                </a:pPr>
                <a:r>
                  <a:rPr lang="en-US" sz="2200" dirty="0"/>
                  <a:t>	 (1)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ym typeface="Wingdings" pitchFamily="2" charset="2"/>
                  </a:rPr>
                  <a:t>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𝑹𝒂𝒕𝒊𝒐𝑪𝒖𝒕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𝑐𝑢𝑡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</m:oMath>
                </a14:m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4EDDAF7-AA89-984E-9673-7FE801EE4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3511" y="4642356"/>
                <a:ext cx="10607001" cy="909095"/>
              </a:xfrm>
              <a:prstGeom prst="rect">
                <a:avLst/>
              </a:prstGeom>
              <a:blipFill>
                <a:blip r:embed="rId5"/>
                <a:stretch>
                  <a:fillRect t="-49315" b="-45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0170B49-EC58-7C4E-B378-A9F573E8CB6F}"/>
              </a:ext>
            </a:extLst>
          </p:cNvPr>
          <p:cNvGrpSpPr/>
          <p:nvPr/>
        </p:nvGrpSpPr>
        <p:grpSpPr>
          <a:xfrm>
            <a:off x="9021265" y="992955"/>
            <a:ext cx="2886166" cy="2054015"/>
            <a:chOff x="7339003" y="3340510"/>
            <a:chExt cx="3259944" cy="232002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7B4977-BDF3-D04A-A508-B691E052252B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V="1">
              <a:off x="7550175" y="3702047"/>
              <a:ext cx="2465433" cy="7724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6C6780-CE46-A145-9F2B-F6F8CBBD3BC7}"/>
                </a:ext>
              </a:extLst>
            </p:cNvPr>
            <p:cNvCxnSpPr>
              <a:cxnSpLocks/>
              <a:stCxn id="17" idx="1"/>
              <a:endCxn id="20" idx="0"/>
            </p:cNvCxnSpPr>
            <p:nvPr/>
          </p:nvCxnSpPr>
          <p:spPr>
            <a:xfrm flipV="1">
              <a:off x="7519250" y="3340510"/>
              <a:ext cx="2974111" cy="36411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D8DBF3D-56CC-D449-AB78-7493FF99BF97}"/>
                </a:ext>
              </a:extLst>
            </p:cNvPr>
            <p:cNvCxnSpPr>
              <a:cxnSpLocks/>
              <a:stCxn id="17" idx="1"/>
              <a:endCxn id="23" idx="0"/>
            </p:cNvCxnSpPr>
            <p:nvPr/>
          </p:nvCxnSpPr>
          <p:spPr>
            <a:xfrm>
              <a:off x="7519250" y="3704626"/>
              <a:ext cx="1622272" cy="152047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4E23C0-74BE-B844-8414-11C1DD40B27B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V="1">
              <a:off x="8796745" y="3517794"/>
              <a:ext cx="1617078" cy="16326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F96C1C-12F1-144B-A8B2-CB2D598A0863}"/>
                </a:ext>
              </a:extLst>
            </p:cNvPr>
            <p:cNvCxnSpPr>
              <a:cxnSpLocks/>
              <a:stCxn id="17" idx="2"/>
              <a:endCxn id="21" idx="7"/>
            </p:cNvCxnSpPr>
            <p:nvPr/>
          </p:nvCxnSpPr>
          <p:spPr>
            <a:xfrm>
              <a:off x="7550175" y="3779287"/>
              <a:ext cx="1097248" cy="13711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6F8258-6D9F-7E49-BEB9-749ACBFC56D7}"/>
                </a:ext>
              </a:extLst>
            </p:cNvPr>
            <p:cNvCxnSpPr>
              <a:cxnSpLocks/>
              <a:endCxn id="22" idx="7"/>
            </p:cNvCxnSpPr>
            <p:nvPr/>
          </p:nvCxnSpPr>
          <p:spPr>
            <a:xfrm>
              <a:off x="7524260" y="3872881"/>
              <a:ext cx="1132783" cy="160740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0F78A4B-6C0B-3C44-B1A4-41FC08168221}"/>
                </a:ext>
              </a:extLst>
            </p:cNvPr>
            <p:cNvSpPr/>
            <p:nvPr/>
          </p:nvSpPr>
          <p:spPr>
            <a:xfrm flipH="1">
              <a:off x="7797629" y="3580641"/>
              <a:ext cx="211172" cy="21117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E95E630-93ED-E04C-99C7-D4A61B852C43}"/>
                </a:ext>
              </a:extLst>
            </p:cNvPr>
            <p:cNvSpPr/>
            <p:nvPr/>
          </p:nvSpPr>
          <p:spPr>
            <a:xfrm flipH="1">
              <a:off x="7646914" y="3968231"/>
              <a:ext cx="211172" cy="21117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589CFD-E218-BC46-AE25-55FF85AE028F}"/>
                </a:ext>
              </a:extLst>
            </p:cNvPr>
            <p:cNvSpPr/>
            <p:nvPr/>
          </p:nvSpPr>
          <p:spPr>
            <a:xfrm flipH="1">
              <a:off x="7339003" y="3673701"/>
              <a:ext cx="211172" cy="21117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7941F4-E4DA-7A45-A76B-E5D78B35E039}"/>
                </a:ext>
              </a:extLst>
            </p:cNvPr>
            <p:cNvSpPr/>
            <p:nvPr/>
          </p:nvSpPr>
          <p:spPr>
            <a:xfrm flipH="1">
              <a:off x="10387775" y="3827328"/>
              <a:ext cx="211172" cy="211172"/>
            </a:xfrm>
            <a:prstGeom prst="ellipse">
              <a:avLst/>
            </a:prstGeom>
            <a:solidFill>
              <a:srgbClr val="003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CE3225-1F44-B64F-BAA5-B6EE525DE7DF}"/>
                </a:ext>
              </a:extLst>
            </p:cNvPr>
            <p:cNvSpPr/>
            <p:nvPr/>
          </p:nvSpPr>
          <p:spPr>
            <a:xfrm flipH="1">
              <a:off x="10020615" y="3585524"/>
              <a:ext cx="211172" cy="211172"/>
            </a:xfrm>
            <a:prstGeom prst="ellipse">
              <a:avLst/>
            </a:prstGeom>
            <a:solidFill>
              <a:srgbClr val="003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7F01E11-2D1D-A647-81E6-70996AE7E61E}"/>
                </a:ext>
              </a:extLst>
            </p:cNvPr>
            <p:cNvSpPr/>
            <p:nvPr/>
          </p:nvSpPr>
          <p:spPr>
            <a:xfrm flipH="1">
              <a:off x="10387775" y="3340510"/>
              <a:ext cx="211172" cy="211172"/>
            </a:xfrm>
            <a:prstGeom prst="ellipse">
              <a:avLst/>
            </a:prstGeom>
            <a:solidFill>
              <a:srgbClr val="003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798411-00BB-6A41-BA01-A27307008E12}"/>
                </a:ext>
              </a:extLst>
            </p:cNvPr>
            <p:cNvSpPr/>
            <p:nvPr/>
          </p:nvSpPr>
          <p:spPr>
            <a:xfrm flipH="1">
              <a:off x="8616498" y="5119515"/>
              <a:ext cx="211172" cy="211172"/>
            </a:xfrm>
            <a:prstGeom prst="ellipse">
              <a:avLst/>
            </a:prstGeom>
            <a:solidFill>
              <a:srgbClr val="00BB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FFA18E-9095-1644-8BCE-C68F71E03295}"/>
                </a:ext>
              </a:extLst>
            </p:cNvPr>
            <p:cNvSpPr/>
            <p:nvPr/>
          </p:nvSpPr>
          <p:spPr>
            <a:xfrm flipH="1">
              <a:off x="8626118" y="5449362"/>
              <a:ext cx="211172" cy="211172"/>
            </a:xfrm>
            <a:prstGeom prst="ellipse">
              <a:avLst/>
            </a:prstGeom>
            <a:solidFill>
              <a:srgbClr val="00BB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0167073-DA74-BF48-B3BC-80FFB010FE52}"/>
                </a:ext>
              </a:extLst>
            </p:cNvPr>
            <p:cNvSpPr/>
            <p:nvPr/>
          </p:nvSpPr>
          <p:spPr>
            <a:xfrm flipH="1">
              <a:off x="9035936" y="5225101"/>
              <a:ext cx="211172" cy="211172"/>
            </a:xfrm>
            <a:prstGeom prst="ellipse">
              <a:avLst/>
            </a:prstGeom>
            <a:solidFill>
              <a:srgbClr val="00BB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5A73AB1-456E-7D4B-9DB0-6E7BCCEFE2CA}"/>
                </a:ext>
              </a:extLst>
            </p:cNvPr>
            <p:cNvCxnSpPr>
              <a:stCxn id="15" idx="2"/>
              <a:endCxn id="21" idx="7"/>
            </p:cNvCxnSpPr>
            <p:nvPr/>
          </p:nvCxnSpPr>
          <p:spPr>
            <a:xfrm>
              <a:off x="8008801" y="3686227"/>
              <a:ext cx="638622" cy="146421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3283D2E-5A2C-2B4E-AF31-83EDE4F7EDC3}"/>
                </a:ext>
              </a:extLst>
            </p:cNvPr>
            <p:cNvCxnSpPr>
              <a:cxnSpLocks/>
              <a:endCxn id="22" idx="6"/>
            </p:cNvCxnSpPr>
            <p:nvPr/>
          </p:nvCxnSpPr>
          <p:spPr>
            <a:xfrm>
              <a:off x="7897756" y="3776350"/>
              <a:ext cx="728362" cy="177859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F1870D1-1963-BD41-B122-549529033718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8008801" y="3686227"/>
              <a:ext cx="1115043" cy="154901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5E2839E-9003-6947-A1C9-20DDAD51D9AB}"/>
                </a:ext>
              </a:extLst>
            </p:cNvPr>
            <p:cNvCxnSpPr>
              <a:cxnSpLocks/>
              <a:endCxn id="22" idx="6"/>
            </p:cNvCxnSpPr>
            <p:nvPr/>
          </p:nvCxnSpPr>
          <p:spPr>
            <a:xfrm>
              <a:off x="7825251" y="4158901"/>
              <a:ext cx="800867" cy="13960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5CD562-08E0-7242-A254-7E877B683F48}"/>
                </a:ext>
              </a:extLst>
            </p:cNvPr>
            <p:cNvCxnSpPr>
              <a:cxnSpLocks/>
              <a:endCxn id="21" idx="7"/>
            </p:cNvCxnSpPr>
            <p:nvPr/>
          </p:nvCxnSpPr>
          <p:spPr>
            <a:xfrm>
              <a:off x="7861166" y="4121856"/>
              <a:ext cx="786257" cy="102858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C50C8F-6F4D-884E-8006-81176665C721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7869271" y="4088783"/>
              <a:ext cx="1272251" cy="113631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629FE29-653A-2E43-9A07-9B5C1D30EB99}"/>
                </a:ext>
              </a:extLst>
            </p:cNvPr>
            <p:cNvCxnSpPr>
              <a:cxnSpLocks/>
              <a:stCxn id="22" idx="1"/>
              <a:endCxn id="18" idx="5"/>
            </p:cNvCxnSpPr>
            <p:nvPr/>
          </p:nvCxnSpPr>
          <p:spPr>
            <a:xfrm flipV="1">
              <a:off x="8806365" y="4007575"/>
              <a:ext cx="1612335" cy="147271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3BDB980-1228-2449-A8C9-2181987CB389}"/>
                </a:ext>
              </a:extLst>
            </p:cNvPr>
            <p:cNvCxnSpPr>
              <a:cxnSpLocks/>
              <a:stCxn id="23" idx="2"/>
              <a:endCxn id="18" idx="4"/>
            </p:cNvCxnSpPr>
            <p:nvPr/>
          </p:nvCxnSpPr>
          <p:spPr>
            <a:xfrm flipV="1">
              <a:off x="9247108" y="4038500"/>
              <a:ext cx="1246253" cy="129218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565DDD-B41E-DA47-9640-70A186FA814E}"/>
                </a:ext>
              </a:extLst>
            </p:cNvPr>
            <p:cNvCxnSpPr>
              <a:cxnSpLocks/>
              <a:stCxn id="21" idx="1"/>
              <a:endCxn id="18" idx="6"/>
            </p:cNvCxnSpPr>
            <p:nvPr/>
          </p:nvCxnSpPr>
          <p:spPr>
            <a:xfrm flipV="1">
              <a:off x="8796745" y="3932914"/>
              <a:ext cx="1591030" cy="121752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8F27A5-8657-5C4E-9FB3-1DF8247EE16C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8722084" y="3767997"/>
              <a:ext cx="1308151" cy="135151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317930-58C7-7040-BA6A-D60C5AAA2A9B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V="1">
              <a:off x="9216183" y="3798922"/>
              <a:ext cx="904175" cy="145710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599787-5E64-4244-B17B-C997A0FB5D6A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V="1">
              <a:off x="8806365" y="3805329"/>
              <a:ext cx="1261896" cy="167495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839DF98-2157-4445-956F-6F30340830D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V="1">
              <a:off x="8806365" y="3548441"/>
              <a:ext cx="1681989" cy="19318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5A63818-DD62-F944-B4E2-058B2B14EE9C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V="1">
              <a:off x="9247108" y="3519057"/>
              <a:ext cx="1315886" cy="181163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1B3DA3-BB09-F646-8EF1-45E3ECC563EC}"/>
                </a:ext>
              </a:extLst>
            </p:cNvPr>
            <p:cNvCxnSpPr>
              <a:cxnSpLocks/>
              <a:stCxn id="15" idx="7"/>
              <a:endCxn id="17" idx="1"/>
            </p:cNvCxnSpPr>
            <p:nvPr/>
          </p:nvCxnSpPr>
          <p:spPr>
            <a:xfrm flipH="1">
              <a:off x="7519250" y="3611566"/>
              <a:ext cx="309304" cy="930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3DD458-FDF0-DE4E-ACF5-B2565CEA3BD4}"/>
                </a:ext>
              </a:extLst>
            </p:cNvPr>
            <p:cNvCxnSpPr>
              <a:cxnSpLocks/>
              <a:stCxn id="16" idx="7"/>
            </p:cNvCxnSpPr>
            <p:nvPr/>
          </p:nvCxnSpPr>
          <p:spPr>
            <a:xfrm flipH="1" flipV="1">
              <a:off x="7530561" y="3834730"/>
              <a:ext cx="147278" cy="1644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7BBE6C-D336-9F4C-9F58-5779FFD9AF35}"/>
                </a:ext>
              </a:extLst>
            </p:cNvPr>
            <p:cNvCxnSpPr>
              <a:cxnSpLocks/>
              <a:stCxn id="15" idx="4"/>
            </p:cNvCxnSpPr>
            <p:nvPr/>
          </p:nvCxnSpPr>
          <p:spPr>
            <a:xfrm flipH="1">
              <a:off x="7770335" y="3791813"/>
              <a:ext cx="132880" cy="17672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C786AE5-F331-7E42-A185-500BA650ECD8}"/>
                </a:ext>
              </a:extLst>
            </p:cNvPr>
            <p:cNvCxnSpPr>
              <a:cxnSpLocks/>
              <a:stCxn id="20" idx="7"/>
              <a:endCxn id="19" idx="0"/>
            </p:cNvCxnSpPr>
            <p:nvPr/>
          </p:nvCxnSpPr>
          <p:spPr>
            <a:xfrm flipH="1">
              <a:off x="10126201" y="3371435"/>
              <a:ext cx="292499" cy="2140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DECF2FC-0CE7-9748-B267-13B980B7A327}"/>
                </a:ext>
              </a:extLst>
            </p:cNvPr>
            <p:cNvCxnSpPr>
              <a:cxnSpLocks/>
              <a:stCxn id="20" idx="2"/>
              <a:endCxn id="18" idx="0"/>
            </p:cNvCxnSpPr>
            <p:nvPr/>
          </p:nvCxnSpPr>
          <p:spPr>
            <a:xfrm flipH="1">
              <a:off x="10493361" y="3446096"/>
              <a:ext cx="105586" cy="3812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65D25E8-6F07-734B-8358-B66C294A55FD}"/>
                </a:ext>
              </a:extLst>
            </p:cNvPr>
            <p:cNvCxnSpPr>
              <a:cxnSpLocks/>
              <a:stCxn id="19" idx="3"/>
              <a:endCxn id="18" idx="6"/>
            </p:cNvCxnSpPr>
            <p:nvPr/>
          </p:nvCxnSpPr>
          <p:spPr>
            <a:xfrm>
              <a:off x="10200862" y="3765771"/>
              <a:ext cx="186913" cy="1671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71A658E-D1F0-E748-B280-26AC0C63D42C}"/>
                </a:ext>
              </a:extLst>
            </p:cNvPr>
            <p:cNvCxnSpPr>
              <a:cxnSpLocks/>
              <a:stCxn id="22" idx="2"/>
              <a:endCxn id="23" idx="4"/>
            </p:cNvCxnSpPr>
            <p:nvPr/>
          </p:nvCxnSpPr>
          <p:spPr>
            <a:xfrm flipV="1">
              <a:off x="8837290" y="5436273"/>
              <a:ext cx="304232" cy="1186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C868DA5-707C-064F-9A55-50989F108765}"/>
                </a:ext>
              </a:extLst>
            </p:cNvPr>
            <p:cNvCxnSpPr>
              <a:cxnSpLocks/>
              <a:stCxn id="22" idx="0"/>
              <a:endCxn id="21" idx="4"/>
            </p:cNvCxnSpPr>
            <p:nvPr/>
          </p:nvCxnSpPr>
          <p:spPr>
            <a:xfrm flipH="1" flipV="1">
              <a:off x="8722084" y="5330687"/>
              <a:ext cx="9620" cy="1186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778F0EE-29CE-054C-92E8-AC8728C36EEA}"/>
                </a:ext>
              </a:extLst>
            </p:cNvPr>
            <p:cNvCxnSpPr>
              <a:cxnSpLocks/>
              <a:stCxn id="21" idx="1"/>
              <a:endCxn id="23" idx="7"/>
            </p:cNvCxnSpPr>
            <p:nvPr/>
          </p:nvCxnSpPr>
          <p:spPr>
            <a:xfrm>
              <a:off x="8796745" y="5150440"/>
              <a:ext cx="270116" cy="10558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4B05C39-A0D1-9B41-BDF4-FBD3489A9826}"/>
                </a:ext>
              </a:extLst>
            </p:cNvPr>
            <p:cNvCxnSpPr>
              <a:cxnSpLocks/>
              <a:stCxn id="15" idx="2"/>
              <a:endCxn id="19" idx="7"/>
            </p:cNvCxnSpPr>
            <p:nvPr/>
          </p:nvCxnSpPr>
          <p:spPr>
            <a:xfrm flipV="1">
              <a:off x="8008801" y="3616449"/>
              <a:ext cx="2042739" cy="6977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BCAB6D3-3B48-FC4D-AE5C-B2C51069CAD9}"/>
                </a:ext>
              </a:extLst>
            </p:cNvPr>
            <p:cNvCxnSpPr>
              <a:cxnSpLocks/>
              <a:stCxn id="15" idx="1"/>
              <a:endCxn id="20" idx="7"/>
            </p:cNvCxnSpPr>
            <p:nvPr/>
          </p:nvCxnSpPr>
          <p:spPr>
            <a:xfrm flipV="1">
              <a:off x="7977876" y="3371435"/>
              <a:ext cx="2440824" cy="24013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714924D-270B-B347-B3CF-D48259A1F277}"/>
                </a:ext>
              </a:extLst>
            </p:cNvPr>
            <p:cNvCxnSpPr>
              <a:cxnSpLocks/>
              <a:stCxn id="15" idx="2"/>
              <a:endCxn id="18" idx="5"/>
            </p:cNvCxnSpPr>
            <p:nvPr/>
          </p:nvCxnSpPr>
          <p:spPr>
            <a:xfrm>
              <a:off x="8008801" y="3686227"/>
              <a:ext cx="2409899" cy="32134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B2B9507-DE27-0544-BE56-354FB87F9F12}"/>
                </a:ext>
              </a:extLst>
            </p:cNvPr>
            <p:cNvCxnSpPr>
              <a:cxnSpLocks/>
              <a:stCxn id="17" idx="2"/>
              <a:endCxn id="18" idx="5"/>
            </p:cNvCxnSpPr>
            <p:nvPr/>
          </p:nvCxnSpPr>
          <p:spPr>
            <a:xfrm>
              <a:off x="7550175" y="3779287"/>
              <a:ext cx="2868525" cy="2282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55F5FC5-631A-B440-A589-31F9BFD08341}"/>
                </a:ext>
              </a:extLst>
            </p:cNvPr>
            <p:cNvCxnSpPr>
              <a:cxnSpLocks/>
              <a:stCxn id="16" idx="1"/>
              <a:endCxn id="19" idx="6"/>
            </p:cNvCxnSpPr>
            <p:nvPr/>
          </p:nvCxnSpPr>
          <p:spPr>
            <a:xfrm flipV="1">
              <a:off x="7827161" y="3691110"/>
              <a:ext cx="2193454" cy="3080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24AC8D1-2E6E-874B-ADE8-6DBE0F6554A5}"/>
                </a:ext>
              </a:extLst>
            </p:cNvPr>
            <p:cNvCxnSpPr>
              <a:cxnSpLocks/>
              <a:stCxn id="16" idx="1"/>
              <a:endCxn id="18" idx="4"/>
            </p:cNvCxnSpPr>
            <p:nvPr/>
          </p:nvCxnSpPr>
          <p:spPr>
            <a:xfrm>
              <a:off x="7827161" y="3999156"/>
              <a:ext cx="2666200" cy="3934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D9463E-7EB3-F64C-BD66-176309FCDA50}"/>
                </a:ext>
              </a:extLst>
            </p:cNvPr>
            <p:cNvCxnSpPr>
              <a:cxnSpLocks/>
              <a:stCxn id="16" idx="1"/>
              <a:endCxn id="20" idx="6"/>
            </p:cNvCxnSpPr>
            <p:nvPr/>
          </p:nvCxnSpPr>
          <p:spPr>
            <a:xfrm flipV="1">
              <a:off x="7827161" y="3446096"/>
              <a:ext cx="2560614" cy="55306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0648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US" dirty="0"/>
              <a:t>Correlation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687702" y="863751"/>
            <a:ext cx="11504298" cy="553763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1576969"/>
                <a:ext cx="10614559" cy="4417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Points are vertices in a graph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pPr marL="0" indent="0">
                  <a:buNone/>
                </a:pPr>
                <a:r>
                  <a:rPr lang="en-US" sz="2800" dirty="0">
                    <a:ea typeface="Cambria Math" panose="02040503050406030204" pitchFamily="18" charset="0"/>
                  </a:rPr>
                  <a:t>	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800" dirty="0"/>
                  <a:t> is the degree to which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en-US" sz="2800" dirty="0"/>
                  <a:t>are </a:t>
                </a:r>
                <a:r>
                  <a:rPr lang="en-US" sz="2800" b="1" dirty="0"/>
                  <a:t>similar</a:t>
                </a:r>
              </a:p>
              <a:p>
                <a:pPr marL="0" indent="0">
                  <a:buNone/>
                </a:pPr>
                <a:r>
                  <a:rPr lang="en-US" sz="2800" dirty="0">
                    <a:ea typeface="Cambria Math" panose="02040503050406030204" pitchFamily="18" charset="0"/>
                  </a:rPr>
                  <a:t>	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800" dirty="0"/>
                  <a:t> is the degree to which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are </a:t>
                </a:r>
                <a:r>
                  <a:rPr lang="en-US" sz="2800" b="1" dirty="0"/>
                  <a:t>different</a:t>
                </a:r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576969"/>
                <a:ext cx="10614559" cy="4417280"/>
              </a:xfrm>
              <a:prstGeom prst="rect">
                <a:avLst/>
              </a:prstGeom>
              <a:blipFill>
                <a:blip r:embed="rId2"/>
                <a:stretch>
                  <a:fillRect l="-1077" t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47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US" dirty="0"/>
              <a:t>Correlation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687702" y="863751"/>
            <a:ext cx="11504298" cy="553763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1576969"/>
                <a:ext cx="10614559" cy="441728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Points are vertices in a graph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pPr marL="0" indent="0">
                  <a:buNone/>
                </a:pPr>
                <a:r>
                  <a:rPr lang="en-US" sz="2800" dirty="0">
                    <a:ea typeface="Cambria Math" panose="02040503050406030204" pitchFamily="18" charset="0"/>
                  </a:rPr>
                  <a:t>	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800" dirty="0"/>
                  <a:t> is the degree to which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en-US" sz="2800" dirty="0"/>
                  <a:t>are </a:t>
                </a:r>
                <a:r>
                  <a:rPr lang="en-US" sz="2800" b="1" dirty="0"/>
                  <a:t>similar</a:t>
                </a:r>
              </a:p>
              <a:p>
                <a:pPr marL="0" indent="0">
                  <a:buNone/>
                </a:pPr>
                <a:r>
                  <a:rPr lang="en-US" sz="2800" dirty="0">
                    <a:ea typeface="Cambria Math" panose="02040503050406030204" pitchFamily="18" charset="0"/>
                  </a:rPr>
                  <a:t>	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800" dirty="0"/>
                  <a:t> is the degree to which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are </a:t>
                </a:r>
                <a:r>
                  <a:rPr lang="en-US" sz="2800" b="1" dirty="0"/>
                  <a:t>different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Cluster (partition) the graph so that you get:</a:t>
                </a:r>
              </a:p>
              <a:p>
                <a:pPr marL="0" indent="0">
                  <a:buNone/>
                </a:pPr>
                <a:r>
                  <a:rPr lang="en-US" sz="2800" i="1" dirty="0"/>
                  <a:t>	-large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800" i="1" dirty="0"/>
                  <a:t> edges </a:t>
                </a:r>
                <a:r>
                  <a:rPr lang="en-US" sz="2800" dirty="0"/>
                  <a:t>within a cluster</a:t>
                </a:r>
                <a:endParaRPr lang="en-US" sz="2800" i="1" dirty="0"/>
              </a:p>
              <a:p>
                <a:pPr marL="0" indent="0">
                  <a:buNone/>
                </a:pPr>
                <a:r>
                  <a:rPr lang="en-US" sz="2800" i="1" dirty="0"/>
                  <a:t>	-large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/>
                  <a:t>edges </a:t>
                </a:r>
                <a:r>
                  <a:rPr lang="en-US" sz="2800" dirty="0"/>
                  <a:t>between </a:t>
                </a:r>
                <a:r>
                  <a:rPr lang="en-US" sz="2800" i="1" dirty="0"/>
                  <a:t>different clusters </a:t>
                </a:r>
                <a:br>
                  <a:rPr lang="en-US" sz="2800" i="1" dirty="0"/>
                </a:br>
                <a:r>
                  <a:rPr lang="en-US" sz="2800" dirty="0"/>
                  <a:t>	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800" b="1" dirty="0"/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576969"/>
                <a:ext cx="10614559" cy="4417280"/>
              </a:xfrm>
              <a:prstGeom prst="rect">
                <a:avLst/>
              </a:prstGeom>
              <a:blipFill>
                <a:blip r:embed="rId2"/>
                <a:stretch>
                  <a:fillRect l="-1077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57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US" dirty="0"/>
              <a:t>Correlation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687702" y="863751"/>
            <a:ext cx="11504298" cy="553763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1576969"/>
                <a:ext cx="10614559" cy="4824418"/>
              </a:xfrm>
              <a:prstGeom prst="rect">
                <a:avLst/>
              </a:prstGeom>
            </p:spPr>
            <p:txBody>
              <a:bodyPr>
                <a:normAutofit fontScale="32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5100" dirty="0"/>
                  <a:t>Points are vertices in a graph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51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51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5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51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5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5100" dirty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sz="5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5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5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en-US" sz="5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5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5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5100" dirty="0"/>
                  <a:t>, </a:t>
                </a:r>
              </a:p>
              <a:p>
                <a:pPr marL="0" indent="0">
                  <a:buNone/>
                </a:pPr>
                <a:r>
                  <a:rPr lang="en-US" sz="5100" dirty="0">
                    <a:ea typeface="Cambria Math" panose="02040503050406030204" pitchFamily="18" charset="0"/>
                  </a:rPr>
                  <a:t>	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5100" dirty="0"/>
                  <a:t> is the degree to which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5100" dirty="0"/>
                  <a:t> and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5100" dirty="0"/>
                  <a:t> are </a:t>
                </a:r>
                <a:r>
                  <a:rPr lang="en-US" sz="5100" b="1" dirty="0"/>
                  <a:t>similar</a:t>
                </a:r>
              </a:p>
              <a:p>
                <a:pPr marL="0" indent="0">
                  <a:buNone/>
                </a:pPr>
                <a:r>
                  <a:rPr lang="en-US" sz="5100" dirty="0">
                    <a:ea typeface="Cambria Math" panose="02040503050406030204" pitchFamily="18" charset="0"/>
                  </a:rPr>
                  <a:t>	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5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5100" dirty="0"/>
                  <a:t> is the degree to which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5100" dirty="0"/>
                  <a:t> and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5100" dirty="0"/>
                  <a:t> are </a:t>
                </a:r>
                <a:r>
                  <a:rPr lang="en-US" sz="5100" b="1" dirty="0"/>
                  <a:t>different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5100" dirty="0"/>
                  <a:t>Cluster (partition) the graph so that you get </a:t>
                </a:r>
              </a:p>
              <a:p>
                <a:pPr marL="0" indent="0">
                  <a:buNone/>
                </a:pPr>
                <a:r>
                  <a:rPr lang="en-US" sz="5100" i="1" dirty="0"/>
                  <a:t>	-low weight edges </a:t>
                </a:r>
                <a:r>
                  <a:rPr lang="en-US" sz="5100" dirty="0"/>
                  <a:t>between </a:t>
                </a:r>
                <a:r>
                  <a:rPr lang="en-US" sz="5100" i="1" dirty="0"/>
                  <a:t>different clusters </a:t>
                </a:r>
                <a:br>
                  <a:rPr lang="en-US" sz="5100" i="1" dirty="0"/>
                </a:br>
                <a:r>
                  <a:rPr lang="en-US" sz="5100" i="1" dirty="0"/>
                  <a:t>	-high weight edges </a:t>
                </a:r>
                <a:r>
                  <a:rPr lang="en-US" sz="5100" dirty="0"/>
                  <a:t>within a cluster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7000" u="sng" dirty="0"/>
                  <a:t>Objective Function</a:t>
                </a:r>
                <a:r>
                  <a:rPr lang="en-US" sz="7000" dirty="0"/>
                  <a:t>:</a:t>
                </a:r>
              </a:p>
              <a:p>
                <a:pPr marL="0" indent="0">
                  <a:buNone/>
                </a:pPr>
                <a:r>
                  <a:rPr lang="en-US" sz="7000" dirty="0"/>
                  <a:t>	Given graph </a:t>
                </a:r>
                <a14:m>
                  <m:oMath xmlns:m="http://schemas.openxmlformats.org/officeDocument/2006/math">
                    <m:r>
                      <a:rPr lang="en-US" sz="7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7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7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7000" dirty="0"/>
                  <a:t> </a:t>
                </a:r>
                <a:r>
                  <a:rPr lang="en-US" sz="7000" dirty="0">
                    <a:sym typeface="Wingdings" pitchFamily="2" charset="2"/>
                  </a:rPr>
                  <a:t> Partition </a:t>
                </a:r>
                <a14:m>
                  <m:oMath xmlns:m="http://schemas.openxmlformats.org/officeDocument/2006/math">
                    <m:r>
                      <a:rPr lang="en-US" sz="7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70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70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7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7000" dirty="0"/>
                  <a:t> </a:t>
                </a:r>
              </a:p>
              <a:p>
                <a:pPr marL="0" indent="0">
                  <a:buNone/>
                </a:pPr>
                <a:r>
                  <a:rPr lang="en-US" sz="7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70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7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7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𝑠𝑎𝑚𝑒</m:t>
                        </m:r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𝑐𝑙𝑢𝑠𝑡𝑒𝑟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7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7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7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7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nary>
                    <m:r>
                      <a:rPr lang="en-US" sz="7000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pHide m:val="on"/>
                        <m:ctrlPr>
                          <a:rPr lang="en-US" sz="7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𝑑𝑖𝑓𝑓𝑒𝑟𝑒𝑛𝑡</m:t>
                        </m:r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𝑐𝑙𝑢𝑠𝑡𝑒𝑟</m:t>
                        </m:r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7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7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7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7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nary>
                  </m:oMath>
                </a14:m>
                <a:endParaRPr lang="en-US" sz="7000" dirty="0"/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800" b="1" dirty="0"/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576969"/>
                <a:ext cx="10614559" cy="4824418"/>
              </a:xfrm>
              <a:prstGeom prst="rect">
                <a:avLst/>
              </a:prstGeom>
              <a:blipFill>
                <a:blip r:embed="rId2"/>
                <a:stretch>
                  <a:fillRect l="-837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DCD9E-DA2C-DA41-925D-ACCBAEFCD69C}"/>
                  </a:ext>
                </a:extLst>
              </p:cNvPr>
              <p:cNvSpPr txBox="1"/>
              <p:nvPr/>
            </p:nvSpPr>
            <p:spPr>
              <a:xfrm>
                <a:off x="8504539" y="3185699"/>
                <a:ext cx="35172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Number of clusters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BE00"/>
                    </a:solidFill>
                  </a:rPr>
                  <a:t>does NOT need to be given </a:t>
                </a:r>
                <a:r>
                  <a:rPr lang="en-US" sz="2400" dirty="0"/>
                  <a:t>in correlation clustering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DCD9E-DA2C-DA41-925D-ACCBAEFCD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539" y="3185699"/>
                <a:ext cx="3517288" cy="1200329"/>
              </a:xfrm>
              <a:prstGeom prst="rect">
                <a:avLst/>
              </a:prstGeom>
              <a:blipFill>
                <a:blip r:embed="rId3"/>
                <a:stretch>
                  <a:fillRect l="-2878" t="-3158" r="-251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99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687702" y="863751"/>
            <a:ext cx="11504298" cy="553763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9619" y="1576969"/>
                <a:ext cx="11320463" cy="48244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Like correlation clustering, you don’t need to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(the number of clusters)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8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The output groups the points in a tree (dendrogram), grouping points at different levels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buFont typeface="Wingdings" pitchFamily="2" charset="2"/>
                  <a:buChar char="Ø"/>
                </a:pPr>
                <a:endParaRPr lang="en-US" sz="2800" b="1" dirty="0"/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19" y="1576969"/>
                <a:ext cx="11320463" cy="4824418"/>
              </a:xfrm>
              <a:prstGeom prst="rect">
                <a:avLst/>
              </a:prstGeom>
              <a:blipFill>
                <a:blip r:embed="rId2"/>
                <a:stretch>
                  <a:fillRect l="-1009" t="-2100" r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8509FDC-7C1B-CE4C-BE68-9AAF2BD44B1B}"/>
              </a:ext>
            </a:extLst>
          </p:cNvPr>
          <p:cNvGrpSpPr/>
          <p:nvPr/>
        </p:nvGrpSpPr>
        <p:grpSpPr>
          <a:xfrm>
            <a:off x="1417848" y="4868065"/>
            <a:ext cx="648799" cy="211172"/>
            <a:chOff x="3671025" y="4088577"/>
            <a:chExt cx="648799" cy="21117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5D00E60-6DEF-3E4A-9199-D6B5911E8357}"/>
                </a:ext>
              </a:extLst>
            </p:cNvPr>
            <p:cNvSpPr/>
            <p:nvPr/>
          </p:nvSpPr>
          <p:spPr>
            <a:xfrm flipH="1">
              <a:off x="3671025" y="4088577"/>
              <a:ext cx="211172" cy="21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8E23D1C-0162-354D-A24A-5D3B44C25075}"/>
                </a:ext>
              </a:extLst>
            </p:cNvPr>
            <p:cNvSpPr/>
            <p:nvPr/>
          </p:nvSpPr>
          <p:spPr>
            <a:xfrm flipH="1">
              <a:off x="4108652" y="4088577"/>
              <a:ext cx="211172" cy="21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3CF2C-8489-774F-B928-35D845E4058B}"/>
              </a:ext>
            </a:extLst>
          </p:cNvPr>
          <p:cNvGrpSpPr/>
          <p:nvPr/>
        </p:nvGrpSpPr>
        <p:grpSpPr>
          <a:xfrm>
            <a:off x="3005152" y="4868065"/>
            <a:ext cx="648799" cy="211172"/>
            <a:chOff x="3823425" y="4240977"/>
            <a:chExt cx="648799" cy="2111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27243E-6702-BC4A-80BF-0CF48B2CA33D}"/>
                </a:ext>
              </a:extLst>
            </p:cNvPr>
            <p:cNvSpPr/>
            <p:nvPr/>
          </p:nvSpPr>
          <p:spPr>
            <a:xfrm flipH="1">
              <a:off x="3823425" y="4240977"/>
              <a:ext cx="211172" cy="21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B5F6B7D-1B9E-DD40-A573-BC877CF5C6EB}"/>
                </a:ext>
              </a:extLst>
            </p:cNvPr>
            <p:cNvSpPr/>
            <p:nvPr/>
          </p:nvSpPr>
          <p:spPr>
            <a:xfrm flipH="1">
              <a:off x="4261052" y="4240977"/>
              <a:ext cx="211172" cy="21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014DB-2A18-864E-A899-9DB7CC9D18B4}"/>
              </a:ext>
            </a:extLst>
          </p:cNvPr>
          <p:cNvGrpSpPr/>
          <p:nvPr/>
        </p:nvGrpSpPr>
        <p:grpSpPr>
          <a:xfrm>
            <a:off x="6096000" y="4868065"/>
            <a:ext cx="648799" cy="211172"/>
            <a:chOff x="8349177" y="4088577"/>
            <a:chExt cx="648799" cy="2111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3EF3505-D7ED-234F-AB15-89E18594E51F}"/>
                </a:ext>
              </a:extLst>
            </p:cNvPr>
            <p:cNvSpPr/>
            <p:nvPr/>
          </p:nvSpPr>
          <p:spPr>
            <a:xfrm flipH="1">
              <a:off x="8349177" y="4088577"/>
              <a:ext cx="211172" cy="21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5E17E3-84B6-784E-BCB9-8F5AE3A1E9C1}"/>
                </a:ext>
              </a:extLst>
            </p:cNvPr>
            <p:cNvSpPr/>
            <p:nvPr/>
          </p:nvSpPr>
          <p:spPr>
            <a:xfrm flipH="1">
              <a:off x="8786804" y="4088577"/>
              <a:ext cx="211172" cy="21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17CFDE-77E6-A440-B927-4130ABC5325C}"/>
              </a:ext>
            </a:extLst>
          </p:cNvPr>
          <p:cNvGrpSpPr/>
          <p:nvPr/>
        </p:nvGrpSpPr>
        <p:grpSpPr>
          <a:xfrm>
            <a:off x="7683304" y="4868065"/>
            <a:ext cx="648799" cy="211172"/>
            <a:chOff x="3823425" y="4240977"/>
            <a:chExt cx="648799" cy="21117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D799F16-D5AB-A34D-91AC-CE729B6A8FE7}"/>
                </a:ext>
              </a:extLst>
            </p:cNvPr>
            <p:cNvSpPr/>
            <p:nvPr/>
          </p:nvSpPr>
          <p:spPr>
            <a:xfrm flipH="1">
              <a:off x="3823425" y="4240977"/>
              <a:ext cx="211172" cy="21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0AF66AC-DE29-1643-BB7F-20C96AC1EDA0}"/>
                </a:ext>
              </a:extLst>
            </p:cNvPr>
            <p:cNvSpPr/>
            <p:nvPr/>
          </p:nvSpPr>
          <p:spPr>
            <a:xfrm flipH="1">
              <a:off x="4261052" y="4240977"/>
              <a:ext cx="211172" cy="21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31AC052-E9CE-E84E-B54E-B296AB3CA58A}"/>
              </a:ext>
            </a:extLst>
          </p:cNvPr>
          <p:cNvSpPr txBox="1"/>
          <p:nvPr/>
        </p:nvSpPr>
        <p:spPr>
          <a:xfrm>
            <a:off x="555034" y="3921696"/>
            <a:ext cx="140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Set of Data Points:</a:t>
            </a:r>
          </a:p>
        </p:txBody>
      </p:sp>
    </p:spTree>
    <p:extLst>
      <p:ext uri="{BB962C8B-B14F-4D97-AF65-F5344CB8AC3E}">
        <p14:creationId xmlns:p14="http://schemas.microsoft.com/office/powerpoint/2010/main" val="413791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687702" y="863751"/>
            <a:ext cx="11504298" cy="553763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9619" y="1576969"/>
                <a:ext cx="11320463" cy="48244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Like correlation clustering, you don’t need to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(the number of clusters)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8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The output groups the points in a tree (dendrogram), grouping points at different levels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buFont typeface="Wingdings" pitchFamily="2" charset="2"/>
                  <a:buChar char="Ø"/>
                </a:pPr>
                <a:endParaRPr lang="en-US" sz="2800" b="1" dirty="0"/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19" y="1576969"/>
                <a:ext cx="11320463" cy="4824418"/>
              </a:xfrm>
              <a:prstGeom prst="rect">
                <a:avLst/>
              </a:prstGeom>
              <a:blipFill>
                <a:blip r:embed="rId2"/>
                <a:stretch>
                  <a:fillRect l="-1009" t="-2100" r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31AC052-E9CE-E84E-B54E-B296AB3CA58A}"/>
              </a:ext>
            </a:extLst>
          </p:cNvPr>
          <p:cNvSpPr txBox="1"/>
          <p:nvPr/>
        </p:nvSpPr>
        <p:spPr>
          <a:xfrm>
            <a:off x="555034" y="3921696"/>
            <a:ext cx="228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Clustering 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AF78FE-4970-DB4A-921A-215377293882}"/>
              </a:ext>
            </a:extLst>
          </p:cNvPr>
          <p:cNvGrpSpPr/>
          <p:nvPr/>
        </p:nvGrpSpPr>
        <p:grpSpPr>
          <a:xfrm>
            <a:off x="2402017" y="5888663"/>
            <a:ext cx="648799" cy="211172"/>
            <a:chOff x="3671025" y="4088577"/>
            <a:chExt cx="648799" cy="21117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17AA15-0181-A544-93E1-26BEC4A8DA69}"/>
                </a:ext>
              </a:extLst>
            </p:cNvPr>
            <p:cNvSpPr/>
            <p:nvPr/>
          </p:nvSpPr>
          <p:spPr>
            <a:xfrm flipH="1">
              <a:off x="3671025" y="4088577"/>
              <a:ext cx="211172" cy="21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42F1FD-1885-2D43-995E-D34ED745B542}"/>
                </a:ext>
              </a:extLst>
            </p:cNvPr>
            <p:cNvSpPr/>
            <p:nvPr/>
          </p:nvSpPr>
          <p:spPr>
            <a:xfrm flipH="1">
              <a:off x="4108652" y="4088577"/>
              <a:ext cx="211172" cy="21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A8A4F6C-C483-AD47-942B-89DCC869E58F}"/>
              </a:ext>
            </a:extLst>
          </p:cNvPr>
          <p:cNvGrpSpPr/>
          <p:nvPr/>
        </p:nvGrpSpPr>
        <p:grpSpPr>
          <a:xfrm>
            <a:off x="3989321" y="5888663"/>
            <a:ext cx="648799" cy="211172"/>
            <a:chOff x="3823425" y="4240977"/>
            <a:chExt cx="648799" cy="21117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DAF43C-1864-5749-942E-EB4D904BB65A}"/>
                </a:ext>
              </a:extLst>
            </p:cNvPr>
            <p:cNvSpPr/>
            <p:nvPr/>
          </p:nvSpPr>
          <p:spPr>
            <a:xfrm flipH="1">
              <a:off x="3823425" y="4240977"/>
              <a:ext cx="211172" cy="21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000BCAF-88E6-F34F-BDB4-09970F9AE530}"/>
                </a:ext>
              </a:extLst>
            </p:cNvPr>
            <p:cNvSpPr/>
            <p:nvPr/>
          </p:nvSpPr>
          <p:spPr>
            <a:xfrm flipH="1">
              <a:off x="4261052" y="4240977"/>
              <a:ext cx="211172" cy="21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034B88-D9EA-1245-87A2-BF2A7BCBF2EE}"/>
              </a:ext>
            </a:extLst>
          </p:cNvPr>
          <p:cNvGrpSpPr/>
          <p:nvPr/>
        </p:nvGrpSpPr>
        <p:grpSpPr>
          <a:xfrm>
            <a:off x="7080169" y="5888663"/>
            <a:ext cx="648799" cy="211172"/>
            <a:chOff x="8349177" y="4088577"/>
            <a:chExt cx="648799" cy="21117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2770BBB-F361-CC4D-860A-62C468975C4B}"/>
                </a:ext>
              </a:extLst>
            </p:cNvPr>
            <p:cNvSpPr/>
            <p:nvPr/>
          </p:nvSpPr>
          <p:spPr>
            <a:xfrm flipH="1">
              <a:off x="8349177" y="4088577"/>
              <a:ext cx="211172" cy="21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926E0E-9AEB-034E-B192-84415E870C08}"/>
                </a:ext>
              </a:extLst>
            </p:cNvPr>
            <p:cNvSpPr/>
            <p:nvPr/>
          </p:nvSpPr>
          <p:spPr>
            <a:xfrm flipH="1">
              <a:off x="8786804" y="4088577"/>
              <a:ext cx="211172" cy="21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ADDACD-B43F-7044-A088-50236C6EAD4C}"/>
              </a:ext>
            </a:extLst>
          </p:cNvPr>
          <p:cNvGrpSpPr/>
          <p:nvPr/>
        </p:nvGrpSpPr>
        <p:grpSpPr>
          <a:xfrm>
            <a:off x="8667473" y="5888663"/>
            <a:ext cx="648799" cy="211172"/>
            <a:chOff x="3823425" y="4240977"/>
            <a:chExt cx="648799" cy="2111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7199A7-C1CD-3C4F-8EF0-58EECB05F9B9}"/>
                </a:ext>
              </a:extLst>
            </p:cNvPr>
            <p:cNvSpPr/>
            <p:nvPr/>
          </p:nvSpPr>
          <p:spPr>
            <a:xfrm flipH="1">
              <a:off x="3823425" y="4240977"/>
              <a:ext cx="211172" cy="21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9AC9E94-B724-784E-A513-4B1517855CA7}"/>
                </a:ext>
              </a:extLst>
            </p:cNvPr>
            <p:cNvSpPr/>
            <p:nvPr/>
          </p:nvSpPr>
          <p:spPr>
            <a:xfrm flipH="1">
              <a:off x="4261052" y="4240977"/>
              <a:ext cx="211172" cy="21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688650-F5D0-F147-B7A0-C2D710A32573}"/>
              </a:ext>
            </a:extLst>
          </p:cNvPr>
          <p:cNvCxnSpPr>
            <a:cxnSpLocks/>
          </p:cNvCxnSpPr>
          <p:nvPr/>
        </p:nvCxnSpPr>
        <p:spPr>
          <a:xfrm flipH="1">
            <a:off x="2502287" y="5431895"/>
            <a:ext cx="211015" cy="3376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C211139-84D7-B94D-AD08-720934BAC504}"/>
              </a:ext>
            </a:extLst>
          </p:cNvPr>
          <p:cNvCxnSpPr>
            <a:cxnSpLocks/>
          </p:cNvCxnSpPr>
          <p:nvPr/>
        </p:nvCxnSpPr>
        <p:spPr>
          <a:xfrm>
            <a:off x="2687023" y="5431895"/>
            <a:ext cx="263523" cy="3376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C9C32D-D136-B54F-BB07-232FB2CD3F95}"/>
              </a:ext>
            </a:extLst>
          </p:cNvPr>
          <p:cNvCxnSpPr>
            <a:cxnSpLocks/>
          </p:cNvCxnSpPr>
          <p:nvPr/>
        </p:nvCxnSpPr>
        <p:spPr>
          <a:xfrm flipH="1">
            <a:off x="4084565" y="5431895"/>
            <a:ext cx="211015" cy="3376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3D6420-0799-1F49-9263-8DC3F4808B29}"/>
              </a:ext>
            </a:extLst>
          </p:cNvPr>
          <p:cNvCxnSpPr>
            <a:cxnSpLocks/>
          </p:cNvCxnSpPr>
          <p:nvPr/>
        </p:nvCxnSpPr>
        <p:spPr>
          <a:xfrm>
            <a:off x="4269301" y="5431895"/>
            <a:ext cx="263523" cy="3376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01364C-41F8-AB44-907B-D982B6FD8692}"/>
              </a:ext>
            </a:extLst>
          </p:cNvPr>
          <p:cNvCxnSpPr>
            <a:cxnSpLocks/>
          </p:cNvCxnSpPr>
          <p:nvPr/>
        </p:nvCxnSpPr>
        <p:spPr>
          <a:xfrm flipH="1">
            <a:off x="2716639" y="4533273"/>
            <a:ext cx="892279" cy="8986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24B08D-45F9-1E41-8B4D-728628CC4589}"/>
              </a:ext>
            </a:extLst>
          </p:cNvPr>
          <p:cNvCxnSpPr>
            <a:cxnSpLocks/>
          </p:cNvCxnSpPr>
          <p:nvPr/>
        </p:nvCxnSpPr>
        <p:spPr>
          <a:xfrm>
            <a:off x="3608918" y="4533273"/>
            <a:ext cx="660383" cy="8986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DB8D1A-3ECA-AE4F-8DFD-229382DC14A3}"/>
              </a:ext>
            </a:extLst>
          </p:cNvPr>
          <p:cNvCxnSpPr>
            <a:cxnSpLocks/>
          </p:cNvCxnSpPr>
          <p:nvPr/>
        </p:nvCxnSpPr>
        <p:spPr>
          <a:xfrm flipH="1">
            <a:off x="7167187" y="5442325"/>
            <a:ext cx="211015" cy="3376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86DA31A-BD95-1142-844F-45951A1E8726}"/>
              </a:ext>
            </a:extLst>
          </p:cNvPr>
          <p:cNvCxnSpPr>
            <a:cxnSpLocks/>
          </p:cNvCxnSpPr>
          <p:nvPr/>
        </p:nvCxnSpPr>
        <p:spPr>
          <a:xfrm>
            <a:off x="7351923" y="5442325"/>
            <a:ext cx="263523" cy="3376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E50F4A-7CA1-5D40-86C5-41C671A2543A}"/>
              </a:ext>
            </a:extLst>
          </p:cNvPr>
          <p:cNvCxnSpPr>
            <a:cxnSpLocks/>
          </p:cNvCxnSpPr>
          <p:nvPr/>
        </p:nvCxnSpPr>
        <p:spPr>
          <a:xfrm flipH="1">
            <a:off x="8749465" y="5442325"/>
            <a:ext cx="211015" cy="3376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EE36FF-FF04-D141-8CAE-FBA7AC78AF3A}"/>
              </a:ext>
            </a:extLst>
          </p:cNvPr>
          <p:cNvCxnSpPr>
            <a:cxnSpLocks/>
          </p:cNvCxnSpPr>
          <p:nvPr/>
        </p:nvCxnSpPr>
        <p:spPr>
          <a:xfrm>
            <a:off x="8934201" y="5442325"/>
            <a:ext cx="263523" cy="3376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27D9F9-FCB8-0941-81F7-0378538784C1}"/>
              </a:ext>
            </a:extLst>
          </p:cNvPr>
          <p:cNvCxnSpPr>
            <a:cxnSpLocks/>
          </p:cNvCxnSpPr>
          <p:nvPr/>
        </p:nvCxnSpPr>
        <p:spPr>
          <a:xfrm flipH="1">
            <a:off x="7381539" y="4543703"/>
            <a:ext cx="892279" cy="8986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2B4FA8-A6DF-A44C-99C8-C00157600D4A}"/>
              </a:ext>
            </a:extLst>
          </p:cNvPr>
          <p:cNvCxnSpPr>
            <a:cxnSpLocks/>
          </p:cNvCxnSpPr>
          <p:nvPr/>
        </p:nvCxnSpPr>
        <p:spPr>
          <a:xfrm>
            <a:off x="8273818" y="4543703"/>
            <a:ext cx="660383" cy="8986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4833807-FAEA-5D4F-96A2-027CD0C98128}"/>
              </a:ext>
            </a:extLst>
          </p:cNvPr>
          <p:cNvCxnSpPr>
            <a:cxnSpLocks/>
          </p:cNvCxnSpPr>
          <p:nvPr/>
        </p:nvCxnSpPr>
        <p:spPr>
          <a:xfrm flipH="1">
            <a:off x="3599310" y="3897686"/>
            <a:ext cx="2019438" cy="6355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1A9C89-C94C-674F-B196-92A332EDDD25}"/>
              </a:ext>
            </a:extLst>
          </p:cNvPr>
          <p:cNvCxnSpPr>
            <a:cxnSpLocks/>
          </p:cNvCxnSpPr>
          <p:nvPr/>
        </p:nvCxnSpPr>
        <p:spPr>
          <a:xfrm flipH="1" flipV="1">
            <a:off x="5618748" y="3900216"/>
            <a:ext cx="2666335" cy="6409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1A44676-F678-7A43-A2D8-284A6D3F3D58}"/>
              </a:ext>
            </a:extLst>
          </p:cNvPr>
          <p:cNvSpPr/>
          <p:nvPr/>
        </p:nvSpPr>
        <p:spPr>
          <a:xfrm flipH="1">
            <a:off x="2606249" y="5385881"/>
            <a:ext cx="211172" cy="21117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877903-43DC-544A-A6D8-2190DD031769}"/>
              </a:ext>
            </a:extLst>
          </p:cNvPr>
          <p:cNvSpPr/>
          <p:nvPr/>
        </p:nvSpPr>
        <p:spPr>
          <a:xfrm flipH="1">
            <a:off x="4199226" y="5389036"/>
            <a:ext cx="211172" cy="21117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6A4CB59-3325-2342-8865-2A7E69AEAD0F}"/>
              </a:ext>
            </a:extLst>
          </p:cNvPr>
          <p:cNvSpPr/>
          <p:nvPr/>
        </p:nvSpPr>
        <p:spPr>
          <a:xfrm flipH="1">
            <a:off x="7274285" y="5374046"/>
            <a:ext cx="211172" cy="21117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294A7C-7320-F947-AF8C-0CE98E3A86E6}"/>
              </a:ext>
            </a:extLst>
          </p:cNvPr>
          <p:cNvSpPr/>
          <p:nvPr/>
        </p:nvSpPr>
        <p:spPr>
          <a:xfrm flipH="1">
            <a:off x="8834303" y="5377201"/>
            <a:ext cx="211172" cy="21117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F32274B-D33A-FF4C-B7E1-5F32657E7990}"/>
              </a:ext>
            </a:extLst>
          </p:cNvPr>
          <p:cNvSpPr/>
          <p:nvPr/>
        </p:nvSpPr>
        <p:spPr>
          <a:xfrm flipH="1">
            <a:off x="3497644" y="4444899"/>
            <a:ext cx="211172" cy="21117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F2B93AF-9FDB-A04C-B2F4-052E67352D06}"/>
              </a:ext>
            </a:extLst>
          </p:cNvPr>
          <p:cNvSpPr/>
          <p:nvPr/>
        </p:nvSpPr>
        <p:spPr>
          <a:xfrm flipH="1">
            <a:off x="8173865" y="4435587"/>
            <a:ext cx="211172" cy="21117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649D1C8-ED4F-2949-8B1B-E0B86E290747}"/>
              </a:ext>
            </a:extLst>
          </p:cNvPr>
          <p:cNvSpPr/>
          <p:nvPr/>
        </p:nvSpPr>
        <p:spPr>
          <a:xfrm flipH="1">
            <a:off x="5509242" y="3792100"/>
            <a:ext cx="211172" cy="21117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687702" y="863751"/>
            <a:ext cx="11504298" cy="553763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9619" y="1576969"/>
                <a:ext cx="11320463" cy="48244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Like correlation clustering, you don’t need to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(the number of clusters)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8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The output groups the points in a tree (dendrogram), grouping points at different levels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800" dirty="0"/>
              </a:p>
              <a:p>
                <a:pPr>
                  <a:buFont typeface="Wingdings" pitchFamily="2" charset="2"/>
                  <a:buChar char="Ø"/>
                </a:pPr>
                <a:endParaRPr lang="en-US" sz="28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800" b="1" dirty="0"/>
                  <a:t>agglomerative clustering</a:t>
                </a:r>
                <a:r>
                  <a:rPr lang="en-US" sz="2800" dirty="0"/>
                  <a:t> (common traditional method):</a:t>
                </a:r>
              </a:p>
              <a:p>
                <a:pPr marL="0" indent="0">
                  <a:buNone/>
                </a:pPr>
                <a:r>
                  <a:rPr lang="en-US" sz="2800" dirty="0"/>
                  <a:t>	-</a:t>
                </a:r>
                <a:r>
                  <a:rPr lang="en-US" sz="2800" i="1" dirty="0"/>
                  <a:t>bottom-up approach</a:t>
                </a:r>
                <a:r>
                  <a:rPr lang="en-US" sz="2800" dirty="0"/>
                  <a:t>: group similar points together forming a cluster, 	 then group	similar clusters and so on.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buFont typeface="Wingdings" pitchFamily="2" charset="2"/>
                  <a:buChar char="Ø"/>
                </a:pPr>
                <a:endParaRPr lang="en-US" sz="2800" b="1" dirty="0"/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19" y="1576969"/>
                <a:ext cx="11320463" cy="4824418"/>
              </a:xfrm>
              <a:prstGeom prst="rect">
                <a:avLst/>
              </a:prstGeom>
              <a:blipFill>
                <a:blip r:embed="rId2"/>
                <a:stretch>
                  <a:fillRect l="-1009" t="-2100" r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58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130393"/>
            <a:ext cx="10058400" cy="1450757"/>
          </a:xfrm>
        </p:spPr>
        <p:txBody>
          <a:bodyPr/>
          <a:lstStyle/>
          <a:p>
            <a:r>
              <a:rPr lang="en-US" dirty="0"/>
              <a:t>Clustering: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Clustering (</a:t>
            </a:r>
            <a:r>
              <a:rPr lang="en-US" sz="2400" b="1" dirty="0">
                <a:solidFill>
                  <a:srgbClr val="0039FF"/>
                </a:solidFill>
              </a:rPr>
              <a:t>ML + Data Analysis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687702" y="863751"/>
            <a:ext cx="11504298" cy="553763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4B51A3-9445-BB44-BCFA-09035B2F2E4A}"/>
              </a:ext>
            </a:extLst>
          </p:cNvPr>
          <p:cNvSpPr txBox="1">
            <a:spLocks/>
          </p:cNvSpPr>
          <p:nvPr/>
        </p:nvSpPr>
        <p:spPr>
          <a:xfrm>
            <a:off x="779619" y="1576969"/>
            <a:ext cx="11320463" cy="482441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800" dirty="0"/>
              <a:t>agglomerative clustering has is </a:t>
            </a:r>
            <a:r>
              <a:rPr lang="en-US" sz="2800" dirty="0">
                <a:solidFill>
                  <a:srgbClr val="FF0000"/>
                </a:solidFill>
              </a:rPr>
              <a:t>NOT </a:t>
            </a:r>
            <a:r>
              <a:rPr lang="en-US" sz="2800" dirty="0"/>
              <a:t>optimizing an objective function </a:t>
            </a:r>
          </a:p>
          <a:p>
            <a:pPr marL="0" indent="0">
              <a:buNone/>
            </a:pPr>
            <a:r>
              <a:rPr lang="en-US" sz="2800" dirty="0">
                <a:sym typeface="Wingdings" pitchFamily="2" charset="2"/>
              </a:rPr>
              <a:t>    </a:t>
            </a:r>
            <a:r>
              <a:rPr lang="en-US" sz="2600" dirty="0">
                <a:sym typeface="Wingdings" pitchFamily="2" charset="2"/>
              </a:rPr>
              <a:t>Makes it hard to know the quality </a:t>
            </a:r>
          </a:p>
          <a:p>
            <a:pPr marL="0" indent="0">
              <a:buNone/>
            </a:pPr>
            <a:endParaRPr lang="en-US" sz="2600" dirty="0">
              <a:sym typeface="Wingdings" pitchFamily="2" charset="2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>
              <a:buFont typeface="Wingdings" pitchFamily="2" charset="2"/>
              <a:buChar char="Ø"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778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687702" y="863751"/>
            <a:ext cx="11504298" cy="553763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9620" y="1576969"/>
                <a:ext cx="11242208" cy="5281031"/>
              </a:xfrm>
              <a:prstGeom prst="rect">
                <a:avLst/>
              </a:prstGeom>
            </p:spPr>
            <p:txBody>
              <a:bodyPr>
                <a:normAutofit fontScale="85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agglomerative clustering has is </a:t>
                </a:r>
                <a:r>
                  <a:rPr lang="en-US" sz="2800" dirty="0">
                    <a:solidFill>
                      <a:srgbClr val="FF0000"/>
                    </a:solidFill>
                  </a:rPr>
                  <a:t>NOT </a:t>
                </a:r>
                <a:r>
                  <a:rPr lang="en-US" sz="2800" dirty="0"/>
                  <a:t>optimizing an objective function </a:t>
                </a:r>
              </a:p>
              <a:p>
                <a:pPr marL="0" indent="0">
                  <a:buNone/>
                </a:pPr>
                <a:r>
                  <a:rPr lang="en-US" sz="2800" dirty="0">
                    <a:sym typeface="Wingdings" pitchFamily="2" charset="2"/>
                  </a:rPr>
                  <a:t>    </a:t>
                </a:r>
                <a:r>
                  <a:rPr lang="en-US" sz="2600" dirty="0">
                    <a:sym typeface="Wingdings" pitchFamily="2" charset="2"/>
                  </a:rPr>
                  <a:t>Makes it hard to know the quality </a:t>
                </a:r>
              </a:p>
              <a:p>
                <a:pPr marL="0" indent="0">
                  <a:buNone/>
                </a:pPr>
                <a:endParaRPr lang="en-US" sz="2600" dirty="0">
                  <a:sym typeface="Wingdings" pitchFamily="2" charset="2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US" sz="2400" dirty="0"/>
                  <a:t>[Dasgupta, 2016] defines a cost function for hierarchical clustering: </a:t>
                </a:r>
              </a:p>
              <a:p>
                <a:pPr marL="0" indent="0">
                  <a:buNone/>
                </a:pPr>
                <a:r>
                  <a:rPr lang="en-US" sz="2400" dirty="0"/>
                  <a:t>	-Given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specifiying the similarity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i="1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400" i="1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u="sng" dirty="0"/>
                  <a:t>Objective Function</a:t>
                </a:r>
                <a:r>
                  <a:rPr lang="en-US" sz="2400" dirty="0"/>
                  <a:t>:</a:t>
                </a:r>
                <a:endParaRPr lang="en-US" sz="2400" i="1" dirty="0"/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(#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descendents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lowest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commen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ancestor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e>
                    </m:func>
                  </m:oMath>
                </a14:m>
                <a:endParaRPr lang="en-US" sz="26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sym typeface="Wingdings" pitchFamily="2" charset="2"/>
                  </a:rPr>
                  <a:t>    		-the objective places higher penalty when separating points higher in the tree </a:t>
                </a:r>
              </a:p>
              <a:p>
                <a:pPr marL="0" indent="0">
                  <a:buNone/>
                </a:pPr>
                <a:endParaRPr lang="en-US" sz="2600" dirty="0">
                  <a:sym typeface="Wingdings" pitchFamily="2" charset="2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US" sz="2600" dirty="0"/>
                  <a:t>Further objectives for hierarchical clustering were also introduced [</a:t>
                </a:r>
                <a:r>
                  <a:rPr lang="en-US" sz="2800" dirty="0"/>
                  <a:t>Moseley &amp; Wang, 2017 ; Cohen-</a:t>
                </a:r>
                <a:r>
                  <a:rPr lang="en-US" sz="2800" dirty="0" err="1"/>
                  <a:t>Addad</a:t>
                </a:r>
                <a:r>
                  <a:rPr lang="en-US" sz="2800" dirty="0"/>
                  <a:t> et al, 2018</a:t>
                </a:r>
                <a:r>
                  <a:rPr lang="en-US" sz="2600" dirty="0"/>
                  <a:t>].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800" b="1" dirty="0"/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20" y="1576969"/>
                <a:ext cx="11242208" cy="5281031"/>
              </a:xfrm>
              <a:prstGeom prst="rect">
                <a:avLst/>
              </a:prstGeom>
              <a:blipFill>
                <a:blip r:embed="rId2"/>
                <a:stretch>
                  <a:fillRect l="-790" t="-2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7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Center-Based Clustering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Spectral Clustering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Correlation Clustering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Hierarchical Clustering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192FD-C006-4347-8E8D-B96183DA4DCF}"/>
              </a:ext>
            </a:extLst>
          </p:cNvPr>
          <p:cNvSpPr txBox="1"/>
          <p:nvPr/>
        </p:nvSpPr>
        <p:spPr>
          <a:xfrm>
            <a:off x="5939009" y="1845734"/>
            <a:ext cx="57728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-All are NP-hard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	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55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Center-Based Clustering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Spectral Clustering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Correlation Clustering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Hierarchical Clustering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192FD-C006-4347-8E8D-B96183DA4DCF}"/>
              </a:ext>
            </a:extLst>
          </p:cNvPr>
          <p:cNvSpPr txBox="1"/>
          <p:nvPr/>
        </p:nvSpPr>
        <p:spPr>
          <a:xfrm>
            <a:off x="5939009" y="1845734"/>
            <a:ext cx="57728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-All are NP-hard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-In polynomial time we can only approximate the optimal objective:</a:t>
            </a:r>
          </a:p>
          <a:p>
            <a:endParaRPr lang="en-US" sz="2800" dirty="0"/>
          </a:p>
          <a:p>
            <a:r>
              <a:rPr lang="en-US" sz="2800" dirty="0"/>
              <a:t>	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84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Center-Based Clustering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Spectral Clustering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Correlation Clustering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Hierarchical Clustering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2192FD-C006-4347-8E8D-B96183DA4DCF}"/>
                  </a:ext>
                </a:extLst>
              </p:cNvPr>
              <p:cNvSpPr txBox="1"/>
              <p:nvPr/>
            </p:nvSpPr>
            <p:spPr>
              <a:xfrm>
                <a:off x="5939009" y="1845734"/>
                <a:ext cx="5772827" cy="529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-All are NP-hard</a:t>
                </a:r>
              </a:p>
              <a:p>
                <a:endParaRPr lang="en-US" sz="2800" dirty="0">
                  <a:solidFill>
                    <a:srgbClr val="FF0000"/>
                  </a:solidFill>
                </a:endParaRPr>
              </a:p>
              <a:p>
                <a:r>
                  <a:rPr lang="en-US" sz="2800" dirty="0"/>
                  <a:t>-In polynomial time we can only approximate the optimal objective: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   min objective value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   </a:t>
                </a:r>
                <a:r>
                  <a:rPr lang="en-US" sz="2800" dirty="0">
                    <a:sym typeface="Wingdings" pitchFamily="2" charset="2"/>
                  </a:rPr>
                  <a:t> </a:t>
                </a:r>
                <a:r>
                  <a:rPr lang="en-US" sz="2800" dirty="0"/>
                  <a:t>solve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𝑂𝑃𝑇</m:t>
                        </m:r>
                      </m:e>
                    </m:acc>
                  </m:oMath>
                </a14:m>
                <a:r>
                  <a:rPr lang="en-US" sz="2800" dirty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𝑂𝑃𝑇</m:t>
                          </m:r>
                        </m:e>
                      </m:acc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𝑂𝑃𝑇</m:t>
                      </m:r>
                    </m:oMath>
                  </m:oMathPara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is the approximation ratio	(clearly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) </a:t>
                </a:r>
              </a:p>
              <a:p>
                <a:r>
                  <a:rPr lang="en-US" sz="2800" dirty="0"/>
                  <a:t>	</a:t>
                </a:r>
              </a:p>
              <a:p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2192FD-C006-4347-8E8D-B96183DA4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009" y="1845734"/>
                <a:ext cx="5772827" cy="5291705"/>
              </a:xfrm>
              <a:prstGeom prst="rect">
                <a:avLst/>
              </a:prstGeom>
              <a:blipFill>
                <a:blip r:embed="rId2"/>
                <a:stretch>
                  <a:fillRect l="-2193" t="-1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735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1F26-9FBE-1541-9B01-D4AF18BC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Fairness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F10E-4DAD-6248-AD21-A48D2014E3BE}"/>
              </a:ext>
            </a:extLst>
          </p:cNvPr>
          <p:cNvSpPr txBox="1">
            <a:spLocks/>
          </p:cNvSpPr>
          <p:nvPr/>
        </p:nvSpPr>
        <p:spPr>
          <a:xfrm>
            <a:off x="779620" y="1869069"/>
            <a:ext cx="11242208" cy="52810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800" dirty="0"/>
              <a:t>Much of decision making is done at least partly using algorithms. 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>
              <a:buFont typeface="Wingdings" pitchFamily="2" charset="2"/>
              <a:buChar char="Ø"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6486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1F26-9FBE-1541-9B01-D4AF18BC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Fairness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F10E-4DAD-6248-AD21-A48D2014E3BE}"/>
              </a:ext>
            </a:extLst>
          </p:cNvPr>
          <p:cNvSpPr txBox="1">
            <a:spLocks/>
          </p:cNvSpPr>
          <p:nvPr/>
        </p:nvSpPr>
        <p:spPr>
          <a:xfrm>
            <a:off x="779620" y="1869069"/>
            <a:ext cx="11242208" cy="52810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800" dirty="0"/>
              <a:t>Much of decision making is done at least partly using algorithms.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u="sng" dirty="0"/>
              <a:t>Examples: </a:t>
            </a:r>
          </a:p>
          <a:p>
            <a:pPr marL="0" indent="0">
              <a:buNone/>
            </a:pPr>
            <a:r>
              <a:rPr lang="en-US" sz="2800" dirty="0"/>
              <a:t>	-</a:t>
            </a:r>
            <a:r>
              <a:rPr lang="en-US" sz="2800" i="1" dirty="0"/>
              <a:t>loan approval </a:t>
            </a:r>
            <a:r>
              <a:rPr lang="en-US" sz="2800" dirty="0"/>
              <a:t>[Leo et al, 2018]. </a:t>
            </a:r>
          </a:p>
          <a:p>
            <a:pPr marL="0" indent="0">
              <a:buNone/>
            </a:pPr>
            <a:r>
              <a:rPr lang="en-US" sz="2800" dirty="0"/>
              <a:t>	-</a:t>
            </a:r>
            <a:r>
              <a:rPr lang="en-US" sz="2800" i="1" dirty="0"/>
              <a:t>recidivism prediction</a:t>
            </a:r>
            <a:r>
              <a:rPr lang="en-US" sz="2800" dirty="0"/>
              <a:t>[Goel et al, 2018] </a:t>
            </a:r>
          </a:p>
          <a:p>
            <a:pPr marL="0" indent="0">
              <a:buNone/>
            </a:pPr>
            <a:r>
              <a:rPr lang="en-US" sz="2800" dirty="0"/>
              <a:t>	-</a:t>
            </a:r>
            <a:r>
              <a:rPr lang="en-US" sz="2800" i="1" dirty="0"/>
              <a:t>health care</a:t>
            </a:r>
            <a:r>
              <a:rPr lang="en-US" sz="2800" dirty="0"/>
              <a:t>: receiving limited resources [Wilder et al, 2018], </a:t>
            </a:r>
          </a:p>
          <a:p>
            <a:pPr marL="0" indent="0">
              <a:buNone/>
            </a:pPr>
            <a:r>
              <a:rPr lang="en-US" sz="2800" dirty="0"/>
              <a:t>			 kidney exchange [Dickerson et al, 2018]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454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1F26-9FBE-1541-9B01-D4AF18BC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Fairness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F10E-4DAD-6248-AD21-A48D2014E3BE}"/>
              </a:ext>
            </a:extLst>
          </p:cNvPr>
          <p:cNvSpPr txBox="1">
            <a:spLocks/>
          </p:cNvSpPr>
          <p:nvPr/>
        </p:nvSpPr>
        <p:spPr>
          <a:xfrm>
            <a:off x="779620" y="1869069"/>
            <a:ext cx="11242208" cy="52810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800" dirty="0"/>
              <a:t>Much of decision making is done at least partly using algorithms. 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Documented cases of algorithmic bias [O’Neil 2016; Kearns &amp; Roth 2019].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Substantial progress and interest in algorithmic fairness.   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5168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07CC-6DF7-984C-9409-591C8512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14" y="0"/>
            <a:ext cx="12047220" cy="1450757"/>
          </a:xfrm>
        </p:spPr>
        <p:txBody>
          <a:bodyPr/>
          <a:lstStyle/>
          <a:p>
            <a:r>
              <a:rPr lang="en-US" dirty="0"/>
              <a:t>Some Considerations for Fairness in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EC4C-C95E-7346-A5CE-225F30B0234C}"/>
              </a:ext>
            </a:extLst>
          </p:cNvPr>
          <p:cNvSpPr txBox="1">
            <a:spLocks/>
          </p:cNvSpPr>
          <p:nvPr/>
        </p:nvSpPr>
        <p:spPr>
          <a:xfrm>
            <a:off x="779620" y="1869069"/>
            <a:ext cx="11242208" cy="52810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C0A1F4-A393-DE45-86E6-4590CBD4D88A}"/>
              </a:ext>
            </a:extLst>
          </p:cNvPr>
          <p:cNvSpPr txBox="1">
            <a:spLocks/>
          </p:cNvSpPr>
          <p:nvPr/>
        </p:nvSpPr>
        <p:spPr>
          <a:xfrm>
            <a:off x="779620" y="1869068"/>
            <a:ext cx="11242208" cy="52810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E86A0C-444C-BA41-A191-0B4364A2B0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2020" y="2021469"/>
                <a:ext cx="11242208" cy="528103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For a 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its </a:t>
                </a:r>
                <a:r>
                  <a:rPr lang="en-US" sz="2800" b="1" dirty="0"/>
                  <a:t>distance from the center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800" dirty="0"/>
                  <a:t>:</a:t>
                </a:r>
                <a:r>
                  <a:rPr lang="en-US" sz="2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-closer to the center </a:t>
                </a:r>
                <a:r>
                  <a:rPr lang="en-US" sz="2400" dirty="0">
                    <a:sym typeface="Wingdings" pitchFamily="2" charset="2"/>
                  </a:rPr>
                  <a:t></a:t>
                </a:r>
                <a:r>
                  <a:rPr lang="en-US" sz="2400" dirty="0"/>
                  <a:t>better represented by the center (</a:t>
                </a:r>
                <a:r>
                  <a:rPr lang="en-US" sz="2400" b="1" dirty="0">
                    <a:solidFill>
                      <a:srgbClr val="0039FF"/>
                    </a:solidFill>
                  </a:rPr>
                  <a:t>ML</a:t>
                </a:r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-closer to the center </a:t>
                </a:r>
                <a:r>
                  <a:rPr lang="en-US" sz="2400" dirty="0">
                    <a:sym typeface="Wingdings" pitchFamily="2" charset="2"/>
                  </a:rPr>
                  <a:t></a:t>
                </a:r>
                <a:r>
                  <a:rPr lang="en-US" sz="2400" dirty="0"/>
                  <a:t>less travel distance to the facility (</a:t>
                </a:r>
                <a:r>
                  <a:rPr lang="en-US" sz="2400" b="1" dirty="0">
                    <a:solidFill>
                      <a:srgbClr val="0039FF"/>
                    </a:solidFill>
                  </a:rPr>
                  <a:t>OR</a:t>
                </a:r>
                <a:r>
                  <a:rPr lang="en-US" sz="2400" dirty="0"/>
                  <a:t>)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:r>
                  <a:rPr lang="en-US" sz="2400" dirty="0">
                    <a:sym typeface="Wingdings" pitchFamily="2" charset="2"/>
                  </a:rPr>
                  <a:t> points want to be closer the center </a:t>
                </a:r>
              </a:p>
              <a:p>
                <a:pPr marL="0" indent="0">
                  <a:buNone/>
                </a:pPr>
                <a:endParaRPr lang="en-US" sz="2800" dirty="0">
                  <a:sym typeface="Wingdings" pitchFamily="2" charset="2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US" sz="2800" dirty="0">
                    <a:sym typeface="Wingdings" pitchFamily="2" charset="2"/>
                  </a:rPr>
                  <a:t> How does a fairness guarantee over the distance look like? How can we achieve that? </a:t>
                </a:r>
              </a:p>
              <a:p>
                <a:pPr marL="0" indent="0">
                  <a:buNone/>
                </a:pPr>
                <a:r>
                  <a:rPr lang="en-US" sz="2800" dirty="0">
                    <a:sym typeface="Wingdings" pitchFamily="2" charset="2"/>
                  </a:rPr>
                  <a:t>	- what if a group is consistently away from the center?</a:t>
                </a:r>
              </a:p>
              <a:p>
                <a:pPr marL="0" indent="0">
                  <a:buNone/>
                </a:pPr>
                <a:r>
                  <a:rPr lang="en-US" sz="2800" dirty="0">
                    <a:sym typeface="Wingdings" pitchFamily="2" charset="2"/>
                  </a:rPr>
                  <a:t>	</a:t>
                </a:r>
              </a:p>
              <a:p>
                <a:pPr marL="0" indent="0">
                  <a:buNone/>
                </a:pPr>
                <a:endParaRPr lang="en-US" sz="2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800" b="1" dirty="0"/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E86A0C-444C-BA41-A191-0B4364A2B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20" y="2021469"/>
                <a:ext cx="11242208" cy="5281031"/>
              </a:xfrm>
              <a:prstGeom prst="rect">
                <a:avLst/>
              </a:prstGeom>
              <a:blipFill>
                <a:blip r:embed="rId2"/>
                <a:stretch>
                  <a:fillRect l="-1016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43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07CC-6DF7-984C-9409-591C8512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94" y="-712433"/>
            <a:ext cx="11988800" cy="1450757"/>
          </a:xfrm>
        </p:spPr>
        <p:txBody>
          <a:bodyPr/>
          <a:lstStyle/>
          <a:p>
            <a:r>
              <a:rPr lang="en-US" dirty="0"/>
              <a:t>Some Considerations for Fairness in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EC4C-C95E-7346-A5CE-225F30B0234C}"/>
              </a:ext>
            </a:extLst>
          </p:cNvPr>
          <p:cNvSpPr txBox="1">
            <a:spLocks/>
          </p:cNvSpPr>
          <p:nvPr/>
        </p:nvSpPr>
        <p:spPr>
          <a:xfrm>
            <a:off x="779620" y="1869069"/>
            <a:ext cx="11242208" cy="52810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C0A1F4-A393-DE45-86E6-4590CBD4D88A}"/>
              </a:ext>
            </a:extLst>
          </p:cNvPr>
          <p:cNvSpPr txBox="1">
            <a:spLocks/>
          </p:cNvSpPr>
          <p:nvPr/>
        </p:nvSpPr>
        <p:spPr>
          <a:xfrm>
            <a:off x="779620" y="1869068"/>
            <a:ext cx="11242208" cy="52810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E86A0C-444C-BA41-A191-0B4364A2B0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377" y="784267"/>
                <a:ext cx="11242208" cy="528103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Clustering partitions the set of points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 into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         </a:t>
                </a:r>
                <a:r>
                  <a:rPr lang="en-US" sz="2400" dirty="0"/>
                  <a:t>-different clusters will be processed differently, enjoy different outcomes, </a:t>
                </a:r>
                <a:r>
                  <a:rPr lang="en-US" sz="2400" dirty="0" err="1"/>
                  <a:t>etc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          -suppose one demographic is under-represented in a cluster or over-represented in another.</a:t>
                </a: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          </a:t>
                </a: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800" b="1" dirty="0"/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E86A0C-444C-BA41-A191-0B4364A2B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7" y="784267"/>
                <a:ext cx="11242208" cy="5281031"/>
              </a:xfrm>
              <a:prstGeom prst="rect">
                <a:avLst/>
              </a:prstGeom>
              <a:blipFill>
                <a:blip r:embed="rId2"/>
                <a:stretch>
                  <a:fillRect l="-1016" t="-1918" r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9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130393"/>
            <a:ext cx="10058400" cy="1450757"/>
          </a:xfrm>
        </p:spPr>
        <p:txBody>
          <a:bodyPr/>
          <a:lstStyle/>
          <a:p>
            <a:r>
              <a:rPr lang="en-US" dirty="0"/>
              <a:t>Clustering: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Clustering (</a:t>
            </a:r>
            <a:r>
              <a:rPr lang="en-US" sz="2400" b="1" dirty="0">
                <a:solidFill>
                  <a:srgbClr val="0039FF"/>
                </a:solidFill>
              </a:rPr>
              <a:t>ML + Data Analysis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/>
              <a:t>Explore the data, Reveal existing structure, group similar points to one another, </a:t>
            </a:r>
            <a:r>
              <a:rPr lang="en-US" sz="2200" dirty="0" err="1"/>
              <a:t>etc</a:t>
            </a:r>
            <a:r>
              <a:rPr lang="en-US" sz="2200" dirty="0"/>
              <a:t>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4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07CC-6DF7-984C-9409-591C8512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94" y="-712433"/>
            <a:ext cx="11988800" cy="1450757"/>
          </a:xfrm>
        </p:spPr>
        <p:txBody>
          <a:bodyPr/>
          <a:lstStyle/>
          <a:p>
            <a:r>
              <a:rPr lang="en-US" dirty="0"/>
              <a:t>Some Considerations for Fairness in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EC4C-C95E-7346-A5CE-225F30B0234C}"/>
              </a:ext>
            </a:extLst>
          </p:cNvPr>
          <p:cNvSpPr txBox="1">
            <a:spLocks/>
          </p:cNvSpPr>
          <p:nvPr/>
        </p:nvSpPr>
        <p:spPr>
          <a:xfrm>
            <a:off x="779620" y="1869069"/>
            <a:ext cx="11242208" cy="52810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C0A1F4-A393-DE45-86E6-4590CBD4D88A}"/>
              </a:ext>
            </a:extLst>
          </p:cNvPr>
          <p:cNvSpPr txBox="1">
            <a:spLocks/>
          </p:cNvSpPr>
          <p:nvPr/>
        </p:nvSpPr>
        <p:spPr>
          <a:xfrm>
            <a:off x="779620" y="1869068"/>
            <a:ext cx="11242208" cy="52810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E86A0C-444C-BA41-A191-0B4364A2B0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377" y="784267"/>
                <a:ext cx="11242208" cy="528103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Clustering partitions the set of points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 into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         </a:t>
                </a:r>
                <a:r>
                  <a:rPr lang="en-US" sz="2400" dirty="0"/>
                  <a:t>-different clusters will be processed differently, enjoy different outcomes, </a:t>
                </a:r>
                <a:r>
                  <a:rPr lang="en-US" sz="2400" dirty="0" err="1"/>
                  <a:t>etc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          -suppose one demographic is under-represented in a cluster or over-represented in another.</a:t>
                </a: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          </a:t>
                </a: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800" b="1" dirty="0"/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E86A0C-444C-BA41-A191-0B4364A2B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7" y="784267"/>
                <a:ext cx="11242208" cy="5281031"/>
              </a:xfrm>
              <a:prstGeom prst="rect">
                <a:avLst/>
              </a:prstGeom>
              <a:blipFill>
                <a:blip r:embed="rId2"/>
                <a:stretch>
                  <a:fillRect l="-1016" t="-1918" r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52F463B-27CD-564C-9EED-EDDABBEFE3F5}"/>
              </a:ext>
            </a:extLst>
          </p:cNvPr>
          <p:cNvGrpSpPr/>
          <p:nvPr/>
        </p:nvGrpSpPr>
        <p:grpSpPr>
          <a:xfrm>
            <a:off x="2892730" y="2666081"/>
            <a:ext cx="1868326" cy="970009"/>
            <a:chOff x="8697102" y="2324076"/>
            <a:chExt cx="2484511" cy="1289923"/>
          </a:xfrm>
        </p:grpSpPr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9BF8E1D0-00C9-6F4A-803A-70FFE4437C0E}"/>
                </a:ext>
              </a:extLst>
            </p:cNvPr>
            <p:cNvSpPr/>
            <p:nvPr/>
          </p:nvSpPr>
          <p:spPr>
            <a:xfrm>
              <a:off x="10772605" y="265153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E25E12D1-7C87-6F44-A14E-C06CE049AFA1}"/>
                </a:ext>
              </a:extLst>
            </p:cNvPr>
            <p:cNvSpPr/>
            <p:nvPr/>
          </p:nvSpPr>
          <p:spPr>
            <a:xfrm>
              <a:off x="10925755" y="264595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3ECFD6F4-3B15-4046-BDFF-B90B1906D226}"/>
                </a:ext>
              </a:extLst>
            </p:cNvPr>
            <p:cNvSpPr/>
            <p:nvPr/>
          </p:nvSpPr>
          <p:spPr>
            <a:xfrm>
              <a:off x="10814150" y="2391474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3C29DD73-3CE9-5E4E-9984-FF2380796EFA}"/>
                </a:ext>
              </a:extLst>
            </p:cNvPr>
            <p:cNvSpPr/>
            <p:nvPr/>
          </p:nvSpPr>
          <p:spPr>
            <a:xfrm>
              <a:off x="10802647" y="2523659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52B5560B-544F-1348-9BDA-1974D78F00C0}"/>
                </a:ext>
              </a:extLst>
            </p:cNvPr>
            <p:cNvSpPr/>
            <p:nvPr/>
          </p:nvSpPr>
          <p:spPr>
            <a:xfrm>
              <a:off x="11068019" y="265153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910E9386-648E-BF46-9531-5D0D6D3F01A7}"/>
                </a:ext>
              </a:extLst>
            </p:cNvPr>
            <p:cNvSpPr/>
            <p:nvPr/>
          </p:nvSpPr>
          <p:spPr>
            <a:xfrm>
              <a:off x="11113082" y="2519851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FFCE6C38-6E14-5448-9A87-D8DC45FB3D9D}"/>
                </a:ext>
              </a:extLst>
            </p:cNvPr>
            <p:cNvSpPr/>
            <p:nvPr/>
          </p:nvSpPr>
          <p:spPr>
            <a:xfrm>
              <a:off x="11016381" y="2436984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B9579AF-C5DB-2946-B28B-AFEBAC4C93F4}"/>
                </a:ext>
              </a:extLst>
            </p:cNvPr>
            <p:cNvSpPr/>
            <p:nvPr/>
          </p:nvSpPr>
          <p:spPr>
            <a:xfrm>
              <a:off x="10917308" y="232407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7783869C-216E-B842-937B-0E255D946E47}"/>
                </a:ext>
              </a:extLst>
            </p:cNvPr>
            <p:cNvSpPr/>
            <p:nvPr/>
          </p:nvSpPr>
          <p:spPr>
            <a:xfrm>
              <a:off x="10917308" y="2519851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8C90DAEA-4839-E54C-9B21-0DB6109A23C3}"/>
                </a:ext>
              </a:extLst>
            </p:cNvPr>
            <p:cNvSpPr/>
            <p:nvPr/>
          </p:nvSpPr>
          <p:spPr>
            <a:xfrm>
              <a:off x="8802749" y="2638941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79445F42-CBF0-7248-88BE-DC28FCAFB28C}"/>
                </a:ext>
              </a:extLst>
            </p:cNvPr>
            <p:cNvSpPr/>
            <p:nvPr/>
          </p:nvSpPr>
          <p:spPr>
            <a:xfrm>
              <a:off x="8943947" y="2545051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61EECDB0-9A5D-884B-B06A-D914CE336BAA}"/>
                </a:ext>
              </a:extLst>
            </p:cNvPr>
            <p:cNvSpPr/>
            <p:nvPr/>
          </p:nvSpPr>
          <p:spPr>
            <a:xfrm>
              <a:off x="8757186" y="2342016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3872AAF3-3AB9-7B4C-97DB-7ADDCAC3A372}"/>
                </a:ext>
              </a:extLst>
            </p:cNvPr>
            <p:cNvSpPr/>
            <p:nvPr/>
          </p:nvSpPr>
          <p:spPr>
            <a:xfrm>
              <a:off x="8697102" y="2484966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C798C462-4261-BF4F-893D-DFCA494B468A}"/>
                </a:ext>
              </a:extLst>
            </p:cNvPr>
            <p:cNvSpPr/>
            <p:nvPr/>
          </p:nvSpPr>
          <p:spPr>
            <a:xfrm>
              <a:off x="9043587" y="2616652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921DAF38-216D-CF41-BF4C-A40ABF1AA09D}"/>
                </a:ext>
              </a:extLst>
            </p:cNvPr>
            <p:cNvSpPr/>
            <p:nvPr/>
          </p:nvSpPr>
          <p:spPr>
            <a:xfrm>
              <a:off x="9088650" y="2484966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74909A73-D282-4945-81DE-F07408274D75}"/>
                </a:ext>
              </a:extLst>
            </p:cNvPr>
            <p:cNvSpPr/>
            <p:nvPr/>
          </p:nvSpPr>
          <p:spPr>
            <a:xfrm>
              <a:off x="9043587" y="2352782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0592CEA1-F096-024F-8BE4-94E0D6F45ED1}"/>
                </a:ext>
              </a:extLst>
            </p:cNvPr>
            <p:cNvSpPr/>
            <p:nvPr/>
          </p:nvSpPr>
          <p:spPr>
            <a:xfrm>
              <a:off x="8888214" y="2352782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E144E3E5-08C8-0042-862E-7D9A82D363DD}"/>
                </a:ext>
              </a:extLst>
            </p:cNvPr>
            <p:cNvSpPr/>
            <p:nvPr/>
          </p:nvSpPr>
          <p:spPr>
            <a:xfrm>
              <a:off x="8832791" y="250725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1DC680A0-70F9-6043-AED8-07DF6BC2E485}"/>
                </a:ext>
              </a:extLst>
            </p:cNvPr>
            <p:cNvSpPr/>
            <p:nvPr/>
          </p:nvSpPr>
          <p:spPr>
            <a:xfrm>
              <a:off x="8706155" y="3384967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3D1E4199-21AC-2E4E-8567-322E5C5C0708}"/>
                </a:ext>
              </a:extLst>
            </p:cNvPr>
            <p:cNvSpPr/>
            <p:nvPr/>
          </p:nvSpPr>
          <p:spPr>
            <a:xfrm>
              <a:off x="8895813" y="355391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A2874CDE-EBFE-6F49-A547-1DAA93E41241}"/>
                </a:ext>
              </a:extLst>
            </p:cNvPr>
            <p:cNvSpPr/>
            <p:nvPr/>
          </p:nvSpPr>
          <p:spPr>
            <a:xfrm>
              <a:off x="8760124" y="3215189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E0EB810E-F042-8240-AA41-116EF55860DA}"/>
                </a:ext>
              </a:extLst>
            </p:cNvPr>
            <p:cNvSpPr/>
            <p:nvPr/>
          </p:nvSpPr>
          <p:spPr>
            <a:xfrm>
              <a:off x="8846381" y="3402519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8F409AF4-6C64-4D46-B346-343BE4DDEEEF}"/>
                </a:ext>
              </a:extLst>
            </p:cNvPr>
            <p:cNvSpPr/>
            <p:nvPr/>
          </p:nvSpPr>
          <p:spPr>
            <a:xfrm>
              <a:off x="9046525" y="348982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5FA6305E-78AA-774C-BA72-F0762337BFCE}"/>
                </a:ext>
              </a:extLst>
            </p:cNvPr>
            <p:cNvSpPr/>
            <p:nvPr/>
          </p:nvSpPr>
          <p:spPr>
            <a:xfrm>
              <a:off x="9091588" y="3358139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E927D998-3D52-A942-8B40-E83F991283CF}"/>
                </a:ext>
              </a:extLst>
            </p:cNvPr>
            <p:cNvSpPr/>
            <p:nvPr/>
          </p:nvSpPr>
          <p:spPr>
            <a:xfrm>
              <a:off x="9046525" y="322595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64D59119-3CCC-874D-BF3D-5181A15282D8}"/>
                </a:ext>
              </a:extLst>
            </p:cNvPr>
            <p:cNvSpPr/>
            <p:nvPr/>
          </p:nvSpPr>
          <p:spPr>
            <a:xfrm>
              <a:off x="8895813" y="3162364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6137DFDD-69AA-2E4E-A26C-CCF6C7CE7A03}"/>
                </a:ext>
              </a:extLst>
            </p:cNvPr>
            <p:cNvSpPr/>
            <p:nvPr/>
          </p:nvSpPr>
          <p:spPr>
            <a:xfrm>
              <a:off x="8940566" y="3290051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2F6A12A7-B1A9-604F-B54E-9B15792ECEB2}"/>
                </a:ext>
              </a:extLst>
            </p:cNvPr>
            <p:cNvSpPr/>
            <p:nvPr/>
          </p:nvSpPr>
          <p:spPr>
            <a:xfrm>
              <a:off x="10820107" y="3478558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C59B3869-31A6-0046-8FD3-A7CAB1DA7074}"/>
                </a:ext>
              </a:extLst>
            </p:cNvPr>
            <p:cNvSpPr/>
            <p:nvPr/>
          </p:nvSpPr>
          <p:spPr>
            <a:xfrm>
              <a:off x="10958328" y="3551548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60C60300-9B77-7142-B5BD-0D66E0897DC4}"/>
                </a:ext>
              </a:extLst>
            </p:cNvPr>
            <p:cNvSpPr/>
            <p:nvPr/>
          </p:nvSpPr>
          <p:spPr>
            <a:xfrm>
              <a:off x="10790065" y="325788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3CCA0146-CF1A-6048-B6DF-717F0E639F66}"/>
                </a:ext>
              </a:extLst>
            </p:cNvPr>
            <p:cNvSpPr/>
            <p:nvPr/>
          </p:nvSpPr>
          <p:spPr>
            <a:xfrm>
              <a:off x="10729980" y="3400837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0C2E77B1-8B8F-6443-8F27-AA1E0F96F052}"/>
                </a:ext>
              </a:extLst>
            </p:cNvPr>
            <p:cNvSpPr/>
            <p:nvPr/>
          </p:nvSpPr>
          <p:spPr>
            <a:xfrm>
              <a:off x="11076466" y="353252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A167EA3E-809D-9E45-9DD7-C2BE363C7E1C}"/>
                </a:ext>
              </a:extLst>
            </p:cNvPr>
            <p:cNvSpPr/>
            <p:nvPr/>
          </p:nvSpPr>
          <p:spPr>
            <a:xfrm>
              <a:off x="11121529" y="3400837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7481F1EC-D767-954C-AE34-3CE93ADEB47C}"/>
                </a:ext>
              </a:extLst>
            </p:cNvPr>
            <p:cNvSpPr/>
            <p:nvPr/>
          </p:nvSpPr>
          <p:spPr>
            <a:xfrm>
              <a:off x="11076466" y="326865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A73D8808-D553-B142-B306-92967E1C9F3E}"/>
                </a:ext>
              </a:extLst>
            </p:cNvPr>
            <p:cNvSpPr/>
            <p:nvPr/>
          </p:nvSpPr>
          <p:spPr>
            <a:xfrm>
              <a:off x="10955796" y="328377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FD067E07-F2C1-6B42-8F07-E11E35D467D9}"/>
                </a:ext>
              </a:extLst>
            </p:cNvPr>
            <p:cNvSpPr/>
            <p:nvPr/>
          </p:nvSpPr>
          <p:spPr>
            <a:xfrm>
              <a:off x="10925755" y="3400837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D32E21A8-5972-454B-B228-C1A0BB305E57}"/>
              </a:ext>
            </a:extLst>
          </p:cNvPr>
          <p:cNvSpPr/>
          <p:nvPr/>
        </p:nvSpPr>
        <p:spPr>
          <a:xfrm>
            <a:off x="5086082" y="2985268"/>
            <a:ext cx="1126983" cy="2472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F4E7A003-CA8F-A648-8211-C040DCA677CE}"/>
              </a:ext>
            </a:extLst>
          </p:cNvPr>
          <p:cNvSpPr txBox="1"/>
          <p:nvPr/>
        </p:nvSpPr>
        <p:spPr>
          <a:xfrm>
            <a:off x="5111017" y="2730548"/>
            <a:ext cx="1025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Clustering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1F75A2D-720B-8245-B701-94760196E598}"/>
              </a:ext>
            </a:extLst>
          </p:cNvPr>
          <p:cNvSpPr txBox="1"/>
          <p:nvPr/>
        </p:nvSpPr>
        <p:spPr>
          <a:xfrm>
            <a:off x="6526387" y="2849013"/>
            <a:ext cx="1025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39419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07CC-6DF7-984C-9409-591C8512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94" y="-712433"/>
            <a:ext cx="11988800" cy="1450757"/>
          </a:xfrm>
        </p:spPr>
        <p:txBody>
          <a:bodyPr/>
          <a:lstStyle/>
          <a:p>
            <a:r>
              <a:rPr lang="en-US" dirty="0"/>
              <a:t>Some Considerations for Fairness in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EC4C-C95E-7346-A5CE-225F30B0234C}"/>
              </a:ext>
            </a:extLst>
          </p:cNvPr>
          <p:cNvSpPr txBox="1">
            <a:spLocks/>
          </p:cNvSpPr>
          <p:nvPr/>
        </p:nvSpPr>
        <p:spPr>
          <a:xfrm>
            <a:off x="779620" y="1869069"/>
            <a:ext cx="11242208" cy="52810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C0A1F4-A393-DE45-86E6-4590CBD4D88A}"/>
              </a:ext>
            </a:extLst>
          </p:cNvPr>
          <p:cNvSpPr txBox="1">
            <a:spLocks/>
          </p:cNvSpPr>
          <p:nvPr/>
        </p:nvSpPr>
        <p:spPr>
          <a:xfrm>
            <a:off x="779620" y="1869068"/>
            <a:ext cx="11242208" cy="52810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E86A0C-444C-BA41-A191-0B4364A2B0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377" y="784267"/>
                <a:ext cx="11242208" cy="528103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Clustering partitions the set of points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 into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         </a:t>
                </a:r>
                <a:r>
                  <a:rPr lang="en-US" sz="2400" dirty="0"/>
                  <a:t>-different clusters will be processed differently, enjoy different outcomes, </a:t>
                </a:r>
                <a:r>
                  <a:rPr lang="en-US" sz="2400" dirty="0" err="1"/>
                  <a:t>etc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          -suppose one demographic is under-represented in a cluster or over-represented in another.</a:t>
                </a: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          </a:t>
                </a: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800" b="1" dirty="0"/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E86A0C-444C-BA41-A191-0B4364A2B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7" y="784267"/>
                <a:ext cx="11242208" cy="5281031"/>
              </a:xfrm>
              <a:prstGeom prst="rect">
                <a:avLst/>
              </a:prstGeom>
              <a:blipFill>
                <a:blip r:embed="rId2"/>
                <a:stretch>
                  <a:fillRect l="-1016" t="-1918" r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14D938D-058D-F945-8B00-626E2274EEE2}"/>
              </a:ext>
            </a:extLst>
          </p:cNvPr>
          <p:cNvGrpSpPr/>
          <p:nvPr/>
        </p:nvGrpSpPr>
        <p:grpSpPr>
          <a:xfrm>
            <a:off x="2892730" y="2262379"/>
            <a:ext cx="5666702" cy="1502593"/>
            <a:chOff x="4509045" y="4741014"/>
            <a:chExt cx="4350913" cy="1153696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A52F463B-27CD-564C-9EED-EDDABBEFE3F5}"/>
                </a:ext>
              </a:extLst>
            </p:cNvPr>
            <p:cNvGrpSpPr/>
            <p:nvPr/>
          </p:nvGrpSpPr>
          <p:grpSpPr>
            <a:xfrm>
              <a:off x="4509045" y="5050978"/>
              <a:ext cx="1434507" cy="744776"/>
              <a:chOff x="8697102" y="2324076"/>
              <a:chExt cx="2484511" cy="1289923"/>
            </a:xfrm>
          </p:grpSpPr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9BF8E1D0-00C9-6F4A-803A-70FFE4437C0E}"/>
                  </a:ext>
                </a:extLst>
              </p:cNvPr>
              <p:cNvSpPr/>
              <p:nvPr/>
            </p:nvSpPr>
            <p:spPr>
              <a:xfrm>
                <a:off x="10772605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E25E12D1-7C87-6F44-A14E-C06CE049AFA1}"/>
                  </a:ext>
                </a:extLst>
              </p:cNvPr>
              <p:cNvSpPr/>
              <p:nvPr/>
            </p:nvSpPr>
            <p:spPr>
              <a:xfrm>
                <a:off x="10925755" y="26459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3ECFD6F4-3B15-4046-BDFF-B90B1906D226}"/>
                  </a:ext>
                </a:extLst>
              </p:cNvPr>
              <p:cNvSpPr/>
              <p:nvPr/>
            </p:nvSpPr>
            <p:spPr>
              <a:xfrm>
                <a:off x="10814150" y="239147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3C29DD73-3CE9-5E4E-9984-FF2380796EFA}"/>
                  </a:ext>
                </a:extLst>
              </p:cNvPr>
              <p:cNvSpPr/>
              <p:nvPr/>
            </p:nvSpPr>
            <p:spPr>
              <a:xfrm>
                <a:off x="10802647" y="2523659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52B5560B-544F-1348-9BDA-1974D78F00C0}"/>
                  </a:ext>
                </a:extLst>
              </p:cNvPr>
              <p:cNvSpPr/>
              <p:nvPr/>
            </p:nvSpPr>
            <p:spPr>
              <a:xfrm>
                <a:off x="11068019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910E9386-648E-BF46-9531-5D0D6D3F01A7}"/>
                  </a:ext>
                </a:extLst>
              </p:cNvPr>
              <p:cNvSpPr/>
              <p:nvPr/>
            </p:nvSpPr>
            <p:spPr>
              <a:xfrm>
                <a:off x="11113082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FFCE6C38-6E14-5448-9A87-D8DC45FB3D9D}"/>
                  </a:ext>
                </a:extLst>
              </p:cNvPr>
              <p:cNvSpPr/>
              <p:nvPr/>
            </p:nvSpPr>
            <p:spPr>
              <a:xfrm>
                <a:off x="11016381" y="243698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AB9579AF-C5DB-2946-B28B-AFEBAC4C93F4}"/>
                  </a:ext>
                </a:extLst>
              </p:cNvPr>
              <p:cNvSpPr/>
              <p:nvPr/>
            </p:nvSpPr>
            <p:spPr>
              <a:xfrm>
                <a:off x="10917308" y="232407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7783869C-216E-B842-937B-0E255D946E47}"/>
                  </a:ext>
                </a:extLst>
              </p:cNvPr>
              <p:cNvSpPr/>
              <p:nvPr/>
            </p:nvSpPr>
            <p:spPr>
              <a:xfrm>
                <a:off x="10917308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8C90DAEA-4839-E54C-9B21-0DB6109A23C3}"/>
                  </a:ext>
                </a:extLst>
              </p:cNvPr>
              <p:cNvSpPr/>
              <p:nvPr/>
            </p:nvSpPr>
            <p:spPr>
              <a:xfrm>
                <a:off x="8802749" y="263894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79445F42-CBF0-7248-88BE-DC28FCAFB28C}"/>
                  </a:ext>
                </a:extLst>
              </p:cNvPr>
              <p:cNvSpPr/>
              <p:nvPr/>
            </p:nvSpPr>
            <p:spPr>
              <a:xfrm>
                <a:off x="8943947" y="2545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61EECDB0-9A5D-884B-B06A-D914CE336BAA}"/>
                  </a:ext>
                </a:extLst>
              </p:cNvPr>
              <p:cNvSpPr/>
              <p:nvPr/>
            </p:nvSpPr>
            <p:spPr>
              <a:xfrm>
                <a:off x="8757186" y="234201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3872AAF3-3AB9-7B4C-97DB-7ADDCAC3A372}"/>
                  </a:ext>
                </a:extLst>
              </p:cNvPr>
              <p:cNvSpPr/>
              <p:nvPr/>
            </p:nvSpPr>
            <p:spPr>
              <a:xfrm>
                <a:off x="8697102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C798C462-4261-BF4F-893D-DFCA494B468A}"/>
                  </a:ext>
                </a:extLst>
              </p:cNvPr>
              <p:cNvSpPr/>
              <p:nvPr/>
            </p:nvSpPr>
            <p:spPr>
              <a:xfrm>
                <a:off x="9043587" y="261665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921DAF38-216D-CF41-BF4C-A40ABF1AA09D}"/>
                  </a:ext>
                </a:extLst>
              </p:cNvPr>
              <p:cNvSpPr/>
              <p:nvPr/>
            </p:nvSpPr>
            <p:spPr>
              <a:xfrm>
                <a:off x="9088650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74909A73-D282-4945-81DE-F07408274D75}"/>
                  </a:ext>
                </a:extLst>
              </p:cNvPr>
              <p:cNvSpPr/>
              <p:nvPr/>
            </p:nvSpPr>
            <p:spPr>
              <a:xfrm>
                <a:off x="9043587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0592CEA1-F096-024F-8BE4-94E0D6F45ED1}"/>
                  </a:ext>
                </a:extLst>
              </p:cNvPr>
              <p:cNvSpPr/>
              <p:nvPr/>
            </p:nvSpPr>
            <p:spPr>
              <a:xfrm>
                <a:off x="8888214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E144E3E5-08C8-0042-862E-7D9A82D363DD}"/>
                  </a:ext>
                </a:extLst>
              </p:cNvPr>
              <p:cNvSpPr/>
              <p:nvPr/>
            </p:nvSpPr>
            <p:spPr>
              <a:xfrm>
                <a:off x="8832791" y="25072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1DC680A0-70F9-6043-AED8-07DF6BC2E485}"/>
                  </a:ext>
                </a:extLst>
              </p:cNvPr>
              <p:cNvSpPr/>
              <p:nvPr/>
            </p:nvSpPr>
            <p:spPr>
              <a:xfrm>
                <a:off x="8706155" y="3384967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3D1E4199-21AC-2E4E-8567-322E5C5C0708}"/>
                  </a:ext>
                </a:extLst>
              </p:cNvPr>
              <p:cNvSpPr/>
              <p:nvPr/>
            </p:nvSpPr>
            <p:spPr>
              <a:xfrm>
                <a:off x="8895813" y="355391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A2874CDE-EBFE-6F49-A547-1DAA93E41241}"/>
                  </a:ext>
                </a:extLst>
              </p:cNvPr>
              <p:cNvSpPr/>
              <p:nvPr/>
            </p:nvSpPr>
            <p:spPr>
              <a:xfrm>
                <a:off x="8760124" y="321518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E0EB810E-F042-8240-AA41-116EF55860DA}"/>
                  </a:ext>
                </a:extLst>
              </p:cNvPr>
              <p:cNvSpPr/>
              <p:nvPr/>
            </p:nvSpPr>
            <p:spPr>
              <a:xfrm>
                <a:off x="8846381" y="340251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8F409AF4-6C64-4D46-B346-343BE4DDEEEF}"/>
                  </a:ext>
                </a:extLst>
              </p:cNvPr>
              <p:cNvSpPr/>
              <p:nvPr/>
            </p:nvSpPr>
            <p:spPr>
              <a:xfrm>
                <a:off x="9046525" y="348982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FA6305E-78AA-774C-BA72-F0762337BFCE}"/>
                  </a:ext>
                </a:extLst>
              </p:cNvPr>
              <p:cNvSpPr/>
              <p:nvPr/>
            </p:nvSpPr>
            <p:spPr>
              <a:xfrm>
                <a:off x="9091588" y="335813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E927D998-3D52-A942-8B40-E83F991283CF}"/>
                  </a:ext>
                </a:extLst>
              </p:cNvPr>
              <p:cNvSpPr/>
              <p:nvPr/>
            </p:nvSpPr>
            <p:spPr>
              <a:xfrm>
                <a:off x="9046525" y="32259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64D59119-3CCC-874D-BF3D-5181A15282D8}"/>
                  </a:ext>
                </a:extLst>
              </p:cNvPr>
              <p:cNvSpPr/>
              <p:nvPr/>
            </p:nvSpPr>
            <p:spPr>
              <a:xfrm>
                <a:off x="8895813" y="3162364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6137DFDD-69AA-2E4E-A26C-CCF6C7CE7A03}"/>
                  </a:ext>
                </a:extLst>
              </p:cNvPr>
              <p:cNvSpPr/>
              <p:nvPr/>
            </p:nvSpPr>
            <p:spPr>
              <a:xfrm>
                <a:off x="8940566" y="3290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2F6A12A7-B1A9-604F-B54E-9B15792ECEB2}"/>
                  </a:ext>
                </a:extLst>
              </p:cNvPr>
              <p:cNvSpPr/>
              <p:nvPr/>
            </p:nvSpPr>
            <p:spPr>
              <a:xfrm>
                <a:off x="10820107" y="347855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C59B3869-31A6-0046-8FD3-A7CAB1DA7074}"/>
                  </a:ext>
                </a:extLst>
              </p:cNvPr>
              <p:cNvSpPr/>
              <p:nvPr/>
            </p:nvSpPr>
            <p:spPr>
              <a:xfrm>
                <a:off x="10958328" y="355154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60C60300-9B77-7142-B5BD-0D66E0897DC4}"/>
                  </a:ext>
                </a:extLst>
              </p:cNvPr>
              <p:cNvSpPr/>
              <p:nvPr/>
            </p:nvSpPr>
            <p:spPr>
              <a:xfrm>
                <a:off x="10790065" y="325788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3CCA0146-CF1A-6048-B6DF-717F0E639F66}"/>
                  </a:ext>
                </a:extLst>
              </p:cNvPr>
              <p:cNvSpPr/>
              <p:nvPr/>
            </p:nvSpPr>
            <p:spPr>
              <a:xfrm>
                <a:off x="10729980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0C2E77B1-8B8F-6443-8F27-AA1E0F96F052}"/>
                  </a:ext>
                </a:extLst>
              </p:cNvPr>
              <p:cNvSpPr/>
              <p:nvPr/>
            </p:nvSpPr>
            <p:spPr>
              <a:xfrm>
                <a:off x="11076466" y="353252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A167EA3E-809D-9E45-9DD7-C2BE363C7E1C}"/>
                  </a:ext>
                </a:extLst>
              </p:cNvPr>
              <p:cNvSpPr/>
              <p:nvPr/>
            </p:nvSpPr>
            <p:spPr>
              <a:xfrm>
                <a:off x="11121529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7481F1EC-D767-954C-AE34-3CE93ADEB47C}"/>
                  </a:ext>
                </a:extLst>
              </p:cNvPr>
              <p:cNvSpPr/>
              <p:nvPr/>
            </p:nvSpPr>
            <p:spPr>
              <a:xfrm>
                <a:off x="11076466" y="32686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A73D8808-D553-B142-B306-92967E1C9F3E}"/>
                  </a:ext>
                </a:extLst>
              </p:cNvPr>
              <p:cNvSpPr/>
              <p:nvPr/>
            </p:nvSpPr>
            <p:spPr>
              <a:xfrm>
                <a:off x="10955796" y="328377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FD067E07-F2C1-6B42-8F07-E11E35D467D9}"/>
                  </a:ext>
                </a:extLst>
              </p:cNvPr>
              <p:cNvSpPr/>
              <p:nvPr/>
            </p:nvSpPr>
            <p:spPr>
              <a:xfrm>
                <a:off x="10925755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A11E386B-9926-9C4D-A88D-A3D69D20F231}"/>
                </a:ext>
              </a:extLst>
            </p:cNvPr>
            <p:cNvGrpSpPr/>
            <p:nvPr/>
          </p:nvGrpSpPr>
          <p:grpSpPr>
            <a:xfrm>
              <a:off x="7217578" y="4741014"/>
              <a:ext cx="1642380" cy="1153696"/>
              <a:chOff x="1963825" y="4109517"/>
              <a:chExt cx="2844535" cy="1998156"/>
            </a:xfrm>
          </p:grpSpPr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81E486E9-2DC6-3F4C-8EAF-277AE1FFC904}"/>
                  </a:ext>
                </a:extLst>
              </p:cNvPr>
              <p:cNvSpPr/>
              <p:nvPr/>
            </p:nvSpPr>
            <p:spPr>
              <a:xfrm>
                <a:off x="4101437" y="4900023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4F984688-16AE-3545-B5EF-9EBEEE3BB16F}"/>
                  </a:ext>
                </a:extLst>
              </p:cNvPr>
              <p:cNvSpPr/>
              <p:nvPr/>
            </p:nvSpPr>
            <p:spPr>
              <a:xfrm>
                <a:off x="4251571" y="4894548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4AE54EA0-48BD-CF44-ADC6-CCE2EBD55423}"/>
                  </a:ext>
                </a:extLst>
              </p:cNvPr>
              <p:cNvSpPr/>
              <p:nvPr/>
            </p:nvSpPr>
            <p:spPr>
              <a:xfrm>
                <a:off x="4142163" y="464508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973B308F-80E6-B64C-A927-92369533BBEF}"/>
                  </a:ext>
                </a:extLst>
              </p:cNvPr>
              <p:cNvSpPr/>
              <p:nvPr/>
            </p:nvSpPr>
            <p:spPr>
              <a:xfrm>
                <a:off x="4130887" y="4774663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9A236CDE-E791-8241-BCA6-63AE8A4B9C64}"/>
                  </a:ext>
                </a:extLst>
              </p:cNvPr>
              <p:cNvSpPr/>
              <p:nvPr/>
            </p:nvSpPr>
            <p:spPr>
              <a:xfrm>
                <a:off x="4391035" y="4900023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10D86BC8-B0DB-B445-B64B-0DE0571D5ADC}"/>
                  </a:ext>
                </a:extLst>
              </p:cNvPr>
              <p:cNvSpPr/>
              <p:nvPr/>
            </p:nvSpPr>
            <p:spPr>
              <a:xfrm>
                <a:off x="4435211" y="4770930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5584CC49-7A8F-0249-9320-E2E72BA0BE8B}"/>
                  </a:ext>
                </a:extLst>
              </p:cNvPr>
              <p:cNvSpPr/>
              <p:nvPr/>
            </p:nvSpPr>
            <p:spPr>
              <a:xfrm>
                <a:off x="4340413" y="4689695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301D47DB-2882-9B4A-A27B-07021EE4F429}"/>
                  </a:ext>
                </a:extLst>
              </p:cNvPr>
              <p:cNvSpPr/>
              <p:nvPr/>
            </p:nvSpPr>
            <p:spPr>
              <a:xfrm>
                <a:off x="4243290" y="4579009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29A3B749-5CFD-584C-9F99-6D90EE557564}"/>
                  </a:ext>
                </a:extLst>
              </p:cNvPr>
              <p:cNvSpPr/>
              <p:nvPr/>
            </p:nvSpPr>
            <p:spPr>
              <a:xfrm>
                <a:off x="4243291" y="4770930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078B4AD1-6637-834E-A9ED-3611FD6DD539}"/>
                  </a:ext>
                </a:extLst>
              </p:cNvPr>
              <p:cNvSpPr/>
              <p:nvPr/>
            </p:nvSpPr>
            <p:spPr>
              <a:xfrm>
                <a:off x="2502686" y="4887675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6A9CC4B4-5157-CB4F-A1DA-F5ABBBB912CB}"/>
                  </a:ext>
                </a:extLst>
              </p:cNvPr>
              <p:cNvSpPr/>
              <p:nvPr/>
            </p:nvSpPr>
            <p:spPr>
              <a:xfrm>
                <a:off x="2641105" y="4795633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76F3DFBC-9A8C-FB47-8E3C-0D6C61924EF4}"/>
                  </a:ext>
                </a:extLst>
              </p:cNvPr>
              <p:cNvSpPr/>
              <p:nvPr/>
            </p:nvSpPr>
            <p:spPr>
              <a:xfrm>
                <a:off x="2458020" y="4596596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34091300-0E7A-B64C-BA7B-F8FA644B1DBC}"/>
                  </a:ext>
                </a:extLst>
              </p:cNvPr>
              <p:cNvSpPr/>
              <p:nvPr/>
            </p:nvSpPr>
            <p:spPr>
              <a:xfrm>
                <a:off x="2399119" y="4736732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40C9A0E3-FA94-D543-AAAE-5527662313EF}"/>
                  </a:ext>
                </a:extLst>
              </p:cNvPr>
              <p:cNvSpPr/>
              <p:nvPr/>
            </p:nvSpPr>
            <p:spPr>
              <a:xfrm>
                <a:off x="2738783" y="4865825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95CB7DA2-6654-2844-8146-4F5C053D6684}"/>
                  </a:ext>
                </a:extLst>
              </p:cNvPr>
              <p:cNvSpPr/>
              <p:nvPr/>
            </p:nvSpPr>
            <p:spPr>
              <a:xfrm>
                <a:off x="2782959" y="4736732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3A1B188B-87D3-D74C-92F6-BE836E581673}"/>
                  </a:ext>
                </a:extLst>
              </p:cNvPr>
              <p:cNvSpPr/>
              <p:nvPr/>
            </p:nvSpPr>
            <p:spPr>
              <a:xfrm>
                <a:off x="2738783" y="4607150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150C3902-129C-7C49-94A3-BA775DCCF30C}"/>
                  </a:ext>
                </a:extLst>
              </p:cNvPr>
              <p:cNvSpPr/>
              <p:nvPr/>
            </p:nvSpPr>
            <p:spPr>
              <a:xfrm>
                <a:off x="2586469" y="4607150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B5B594A4-0564-6A46-8944-5EC66EB779B9}"/>
                  </a:ext>
                </a:extLst>
              </p:cNvPr>
              <p:cNvSpPr/>
              <p:nvPr/>
            </p:nvSpPr>
            <p:spPr>
              <a:xfrm>
                <a:off x="2532137" y="4758582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02C453B6-A3B7-614C-90A5-5AE76F98F55E}"/>
                  </a:ext>
                </a:extLst>
              </p:cNvPr>
              <p:cNvSpPr/>
              <p:nvPr/>
            </p:nvSpPr>
            <p:spPr>
              <a:xfrm>
                <a:off x="2407994" y="5619014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63D14DA1-252B-284E-B6E1-D73135F1C485}"/>
                  </a:ext>
                </a:extLst>
              </p:cNvPr>
              <p:cNvSpPr/>
              <p:nvPr/>
            </p:nvSpPr>
            <p:spPr>
              <a:xfrm>
                <a:off x="2593918" y="5784636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BEA60914-998E-474B-B4BB-650554DD7B40}"/>
                  </a:ext>
                </a:extLst>
              </p:cNvPr>
              <p:cNvSpPr/>
              <p:nvPr/>
            </p:nvSpPr>
            <p:spPr>
              <a:xfrm>
                <a:off x="2460900" y="5452578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FAF9F894-4A75-2545-9086-49C4610AC41B}"/>
                  </a:ext>
                </a:extLst>
              </p:cNvPr>
              <p:cNvSpPr/>
              <p:nvPr/>
            </p:nvSpPr>
            <p:spPr>
              <a:xfrm>
                <a:off x="2545459" y="5636221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43D19F8C-2B76-6149-B8E5-57F5A14C00D4}"/>
                  </a:ext>
                </a:extLst>
              </p:cNvPr>
              <p:cNvSpPr/>
              <p:nvPr/>
            </p:nvSpPr>
            <p:spPr>
              <a:xfrm>
                <a:off x="2741663" y="5721808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0C6B83C8-DD88-C449-9521-6CF96AD43331}"/>
                  </a:ext>
                </a:extLst>
              </p:cNvPr>
              <p:cNvSpPr/>
              <p:nvPr/>
            </p:nvSpPr>
            <p:spPr>
              <a:xfrm>
                <a:off x="2785839" y="5592714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8502CDBC-42F9-7348-AC9C-381EE99428B1}"/>
                  </a:ext>
                </a:extLst>
              </p:cNvPr>
              <p:cNvSpPr/>
              <p:nvPr/>
            </p:nvSpPr>
            <p:spPr>
              <a:xfrm>
                <a:off x="2741663" y="5463132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867CF196-C064-434B-B5C4-336420C69C28}"/>
                  </a:ext>
                </a:extLst>
              </p:cNvPr>
              <p:cNvSpPr/>
              <p:nvPr/>
            </p:nvSpPr>
            <p:spPr>
              <a:xfrm>
                <a:off x="2593918" y="5400794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AF9286A6-F94C-6F4F-BA38-13436D81CC57}"/>
                  </a:ext>
                </a:extLst>
              </p:cNvPr>
              <p:cNvSpPr/>
              <p:nvPr/>
            </p:nvSpPr>
            <p:spPr>
              <a:xfrm>
                <a:off x="2637790" y="5525967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BB7F7972-C7ED-2D4B-8925-60313DC98529}"/>
                  </a:ext>
                </a:extLst>
              </p:cNvPr>
              <p:cNvSpPr/>
              <p:nvPr/>
            </p:nvSpPr>
            <p:spPr>
              <a:xfrm>
                <a:off x="4148003" y="5710762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EFCD84CB-ED53-5049-B7E9-1F85FE497F32}"/>
                  </a:ext>
                </a:extLst>
              </p:cNvPr>
              <p:cNvSpPr/>
              <p:nvPr/>
            </p:nvSpPr>
            <p:spPr>
              <a:xfrm>
                <a:off x="4283502" y="5782316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0DC67EC6-FD7B-3849-97AC-771124A91F34}"/>
                  </a:ext>
                </a:extLst>
              </p:cNvPr>
              <p:cNvSpPr/>
              <p:nvPr/>
            </p:nvSpPr>
            <p:spPr>
              <a:xfrm>
                <a:off x="4118552" y="5494435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4B3E3495-B599-244E-A04D-E21F5B65B6E3}"/>
                  </a:ext>
                </a:extLst>
              </p:cNvPr>
              <p:cNvSpPr/>
              <p:nvPr/>
            </p:nvSpPr>
            <p:spPr>
              <a:xfrm>
                <a:off x="4059651" y="563457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0F8CFFB5-839D-9A43-84FC-FACAD755DD74}"/>
                  </a:ext>
                </a:extLst>
              </p:cNvPr>
              <p:cNvSpPr/>
              <p:nvPr/>
            </p:nvSpPr>
            <p:spPr>
              <a:xfrm>
                <a:off x="4399315" y="5763664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7D37BA48-560D-6747-93A9-FAEFC54DF7BE}"/>
                  </a:ext>
                </a:extLst>
              </p:cNvPr>
              <p:cNvSpPr/>
              <p:nvPr/>
            </p:nvSpPr>
            <p:spPr>
              <a:xfrm>
                <a:off x="4443491" y="563457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F50E399C-233F-A746-A72F-B45B8BF48B54}"/>
                  </a:ext>
                </a:extLst>
              </p:cNvPr>
              <p:cNvSpPr/>
              <p:nvPr/>
            </p:nvSpPr>
            <p:spPr>
              <a:xfrm>
                <a:off x="4399315" y="5504989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71D734AA-CA01-7A49-B3DC-33F9A14E4A13}"/>
                  </a:ext>
                </a:extLst>
              </p:cNvPr>
              <p:cNvSpPr/>
              <p:nvPr/>
            </p:nvSpPr>
            <p:spPr>
              <a:xfrm>
                <a:off x="4281021" y="551981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266715BF-40EE-7848-BA5F-903D3C2D7979}"/>
                  </a:ext>
                </a:extLst>
              </p:cNvPr>
              <p:cNvSpPr/>
              <p:nvPr/>
            </p:nvSpPr>
            <p:spPr>
              <a:xfrm>
                <a:off x="4251571" y="563457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D0F19BA5-0D3E-654C-ACEC-5679E1EEFF5D}"/>
                  </a:ext>
                </a:extLst>
              </p:cNvPr>
              <p:cNvSpPr/>
              <p:nvPr/>
            </p:nvSpPr>
            <p:spPr>
              <a:xfrm>
                <a:off x="2172731" y="4374643"/>
                <a:ext cx="973452" cy="173303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64FB0A5E-72A2-0E4F-B01C-4A8F1322F659}"/>
                  </a:ext>
                </a:extLst>
              </p:cNvPr>
              <p:cNvSpPr/>
              <p:nvPr/>
            </p:nvSpPr>
            <p:spPr>
              <a:xfrm>
                <a:off x="3834909" y="4395599"/>
                <a:ext cx="973451" cy="169111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E6497234-6AB3-D946-A017-496BE337E179}"/>
                      </a:ext>
                    </a:extLst>
                  </p:cNvPr>
                  <p:cNvSpPr txBox="1"/>
                  <p:nvPr/>
                </p:nvSpPr>
                <p:spPr>
                  <a:xfrm>
                    <a:off x="1963825" y="4118149"/>
                    <a:ext cx="373362" cy="373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E6497234-6AB3-D946-A017-496BE337E1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3825" y="4118149"/>
                    <a:ext cx="373362" cy="3731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265713FC-A467-DF48-BD56-6C18CD0FC8B0}"/>
                      </a:ext>
                    </a:extLst>
                  </p:cNvPr>
                  <p:cNvSpPr txBox="1"/>
                  <p:nvPr/>
                </p:nvSpPr>
                <p:spPr>
                  <a:xfrm>
                    <a:off x="3646049" y="4109517"/>
                    <a:ext cx="380581" cy="373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265713FC-A467-DF48-BD56-6C18CD0FC8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6049" y="4109517"/>
                    <a:ext cx="380581" cy="3731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7" name="Right Arrow 266">
              <a:extLst>
                <a:ext uri="{FF2B5EF4-FFF2-40B4-BE49-F238E27FC236}">
                  <a16:creationId xmlns:a16="http://schemas.microsoft.com/office/drawing/2014/main" id="{D32E21A8-5972-454B-B228-C1A0BB305E57}"/>
                </a:ext>
              </a:extLst>
            </p:cNvPr>
            <p:cNvSpPr/>
            <p:nvPr/>
          </p:nvSpPr>
          <p:spPr>
            <a:xfrm>
              <a:off x="6193108" y="5296051"/>
              <a:ext cx="865301" cy="18981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F4E7A003-CA8F-A648-8211-C040DCA677CE}"/>
                </a:ext>
              </a:extLst>
            </p:cNvPr>
            <p:cNvSpPr txBox="1"/>
            <p:nvPr/>
          </p:nvSpPr>
          <p:spPr>
            <a:xfrm>
              <a:off x="6212253" y="5100476"/>
              <a:ext cx="787201" cy="259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Clustering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452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07CC-6DF7-984C-9409-591C8512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94" y="-712433"/>
            <a:ext cx="11988800" cy="1450757"/>
          </a:xfrm>
        </p:spPr>
        <p:txBody>
          <a:bodyPr/>
          <a:lstStyle/>
          <a:p>
            <a:r>
              <a:rPr lang="en-US" dirty="0"/>
              <a:t>Some Considerations for Fairness in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EC4C-C95E-7346-A5CE-225F30B0234C}"/>
              </a:ext>
            </a:extLst>
          </p:cNvPr>
          <p:cNvSpPr txBox="1">
            <a:spLocks/>
          </p:cNvSpPr>
          <p:nvPr/>
        </p:nvSpPr>
        <p:spPr>
          <a:xfrm>
            <a:off x="779620" y="1869069"/>
            <a:ext cx="11242208" cy="52810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C0A1F4-A393-DE45-86E6-4590CBD4D88A}"/>
              </a:ext>
            </a:extLst>
          </p:cNvPr>
          <p:cNvSpPr txBox="1">
            <a:spLocks/>
          </p:cNvSpPr>
          <p:nvPr/>
        </p:nvSpPr>
        <p:spPr>
          <a:xfrm>
            <a:off x="779620" y="1869068"/>
            <a:ext cx="11242208" cy="52810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E86A0C-444C-BA41-A191-0B4364A2B0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377" y="784267"/>
                <a:ext cx="11242208" cy="528103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Clustering partitions the set of points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 into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         </a:t>
                </a:r>
                <a:r>
                  <a:rPr lang="en-US" sz="2400" dirty="0"/>
                  <a:t>-different clusters will be processed differently, enjoy different outcomes, </a:t>
                </a:r>
                <a:r>
                  <a:rPr lang="en-US" sz="2400" dirty="0" err="1"/>
                  <a:t>etc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          -suppose one demographic is under-represented in a cluster or over-represented in another.</a:t>
                </a: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          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-suppose the clustering assigns points which are not faraway from one another to different clusters.</a:t>
                </a: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800" b="1" dirty="0"/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E86A0C-444C-BA41-A191-0B4364A2B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7" y="784267"/>
                <a:ext cx="11242208" cy="5281031"/>
              </a:xfrm>
              <a:prstGeom prst="rect">
                <a:avLst/>
              </a:prstGeom>
              <a:blipFill>
                <a:blip r:embed="rId2"/>
                <a:stretch>
                  <a:fillRect l="-1016" t="-1918" r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14D938D-058D-F945-8B00-626E2274EEE2}"/>
              </a:ext>
            </a:extLst>
          </p:cNvPr>
          <p:cNvGrpSpPr/>
          <p:nvPr/>
        </p:nvGrpSpPr>
        <p:grpSpPr>
          <a:xfrm>
            <a:off x="2892730" y="2262379"/>
            <a:ext cx="5666702" cy="1502593"/>
            <a:chOff x="4509045" y="4741014"/>
            <a:chExt cx="4350913" cy="1153696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A52F463B-27CD-564C-9EED-EDDABBEFE3F5}"/>
                </a:ext>
              </a:extLst>
            </p:cNvPr>
            <p:cNvGrpSpPr/>
            <p:nvPr/>
          </p:nvGrpSpPr>
          <p:grpSpPr>
            <a:xfrm>
              <a:off x="4509045" y="5050978"/>
              <a:ext cx="1434507" cy="744776"/>
              <a:chOff x="8697102" y="2324076"/>
              <a:chExt cx="2484511" cy="1289923"/>
            </a:xfrm>
          </p:grpSpPr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9BF8E1D0-00C9-6F4A-803A-70FFE4437C0E}"/>
                  </a:ext>
                </a:extLst>
              </p:cNvPr>
              <p:cNvSpPr/>
              <p:nvPr/>
            </p:nvSpPr>
            <p:spPr>
              <a:xfrm>
                <a:off x="10772605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E25E12D1-7C87-6F44-A14E-C06CE049AFA1}"/>
                  </a:ext>
                </a:extLst>
              </p:cNvPr>
              <p:cNvSpPr/>
              <p:nvPr/>
            </p:nvSpPr>
            <p:spPr>
              <a:xfrm>
                <a:off x="10925755" y="26459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3ECFD6F4-3B15-4046-BDFF-B90B1906D226}"/>
                  </a:ext>
                </a:extLst>
              </p:cNvPr>
              <p:cNvSpPr/>
              <p:nvPr/>
            </p:nvSpPr>
            <p:spPr>
              <a:xfrm>
                <a:off x="10814150" y="239147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3C29DD73-3CE9-5E4E-9984-FF2380796EFA}"/>
                  </a:ext>
                </a:extLst>
              </p:cNvPr>
              <p:cNvSpPr/>
              <p:nvPr/>
            </p:nvSpPr>
            <p:spPr>
              <a:xfrm>
                <a:off x="10802647" y="2523659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52B5560B-544F-1348-9BDA-1974D78F00C0}"/>
                  </a:ext>
                </a:extLst>
              </p:cNvPr>
              <p:cNvSpPr/>
              <p:nvPr/>
            </p:nvSpPr>
            <p:spPr>
              <a:xfrm>
                <a:off x="11068019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910E9386-648E-BF46-9531-5D0D6D3F01A7}"/>
                  </a:ext>
                </a:extLst>
              </p:cNvPr>
              <p:cNvSpPr/>
              <p:nvPr/>
            </p:nvSpPr>
            <p:spPr>
              <a:xfrm>
                <a:off x="11113082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FFCE6C38-6E14-5448-9A87-D8DC45FB3D9D}"/>
                  </a:ext>
                </a:extLst>
              </p:cNvPr>
              <p:cNvSpPr/>
              <p:nvPr/>
            </p:nvSpPr>
            <p:spPr>
              <a:xfrm>
                <a:off x="11016381" y="243698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AB9579AF-C5DB-2946-B28B-AFEBAC4C93F4}"/>
                  </a:ext>
                </a:extLst>
              </p:cNvPr>
              <p:cNvSpPr/>
              <p:nvPr/>
            </p:nvSpPr>
            <p:spPr>
              <a:xfrm>
                <a:off x="10917308" y="232407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7783869C-216E-B842-937B-0E255D946E47}"/>
                  </a:ext>
                </a:extLst>
              </p:cNvPr>
              <p:cNvSpPr/>
              <p:nvPr/>
            </p:nvSpPr>
            <p:spPr>
              <a:xfrm>
                <a:off x="10917308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8C90DAEA-4839-E54C-9B21-0DB6109A23C3}"/>
                  </a:ext>
                </a:extLst>
              </p:cNvPr>
              <p:cNvSpPr/>
              <p:nvPr/>
            </p:nvSpPr>
            <p:spPr>
              <a:xfrm>
                <a:off x="8802749" y="263894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79445F42-CBF0-7248-88BE-DC28FCAFB28C}"/>
                  </a:ext>
                </a:extLst>
              </p:cNvPr>
              <p:cNvSpPr/>
              <p:nvPr/>
            </p:nvSpPr>
            <p:spPr>
              <a:xfrm>
                <a:off x="8943947" y="2545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61EECDB0-9A5D-884B-B06A-D914CE336BAA}"/>
                  </a:ext>
                </a:extLst>
              </p:cNvPr>
              <p:cNvSpPr/>
              <p:nvPr/>
            </p:nvSpPr>
            <p:spPr>
              <a:xfrm>
                <a:off x="8757186" y="234201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3872AAF3-3AB9-7B4C-97DB-7ADDCAC3A372}"/>
                  </a:ext>
                </a:extLst>
              </p:cNvPr>
              <p:cNvSpPr/>
              <p:nvPr/>
            </p:nvSpPr>
            <p:spPr>
              <a:xfrm>
                <a:off x="8697102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C798C462-4261-BF4F-893D-DFCA494B468A}"/>
                  </a:ext>
                </a:extLst>
              </p:cNvPr>
              <p:cNvSpPr/>
              <p:nvPr/>
            </p:nvSpPr>
            <p:spPr>
              <a:xfrm>
                <a:off x="9043587" y="261665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921DAF38-216D-CF41-BF4C-A40ABF1AA09D}"/>
                  </a:ext>
                </a:extLst>
              </p:cNvPr>
              <p:cNvSpPr/>
              <p:nvPr/>
            </p:nvSpPr>
            <p:spPr>
              <a:xfrm>
                <a:off x="9088650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74909A73-D282-4945-81DE-F07408274D75}"/>
                  </a:ext>
                </a:extLst>
              </p:cNvPr>
              <p:cNvSpPr/>
              <p:nvPr/>
            </p:nvSpPr>
            <p:spPr>
              <a:xfrm>
                <a:off x="9043587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0592CEA1-F096-024F-8BE4-94E0D6F45ED1}"/>
                  </a:ext>
                </a:extLst>
              </p:cNvPr>
              <p:cNvSpPr/>
              <p:nvPr/>
            </p:nvSpPr>
            <p:spPr>
              <a:xfrm>
                <a:off x="8888214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E144E3E5-08C8-0042-862E-7D9A82D363DD}"/>
                  </a:ext>
                </a:extLst>
              </p:cNvPr>
              <p:cNvSpPr/>
              <p:nvPr/>
            </p:nvSpPr>
            <p:spPr>
              <a:xfrm>
                <a:off x="8832791" y="25072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1DC680A0-70F9-6043-AED8-07DF6BC2E485}"/>
                  </a:ext>
                </a:extLst>
              </p:cNvPr>
              <p:cNvSpPr/>
              <p:nvPr/>
            </p:nvSpPr>
            <p:spPr>
              <a:xfrm>
                <a:off x="8706155" y="3384967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3D1E4199-21AC-2E4E-8567-322E5C5C0708}"/>
                  </a:ext>
                </a:extLst>
              </p:cNvPr>
              <p:cNvSpPr/>
              <p:nvPr/>
            </p:nvSpPr>
            <p:spPr>
              <a:xfrm>
                <a:off x="8895813" y="355391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A2874CDE-EBFE-6F49-A547-1DAA93E41241}"/>
                  </a:ext>
                </a:extLst>
              </p:cNvPr>
              <p:cNvSpPr/>
              <p:nvPr/>
            </p:nvSpPr>
            <p:spPr>
              <a:xfrm>
                <a:off x="8760124" y="321518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E0EB810E-F042-8240-AA41-116EF55860DA}"/>
                  </a:ext>
                </a:extLst>
              </p:cNvPr>
              <p:cNvSpPr/>
              <p:nvPr/>
            </p:nvSpPr>
            <p:spPr>
              <a:xfrm>
                <a:off x="8846381" y="340251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8F409AF4-6C64-4D46-B346-343BE4DDEEEF}"/>
                  </a:ext>
                </a:extLst>
              </p:cNvPr>
              <p:cNvSpPr/>
              <p:nvPr/>
            </p:nvSpPr>
            <p:spPr>
              <a:xfrm>
                <a:off x="9046525" y="348982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FA6305E-78AA-774C-BA72-F0762337BFCE}"/>
                  </a:ext>
                </a:extLst>
              </p:cNvPr>
              <p:cNvSpPr/>
              <p:nvPr/>
            </p:nvSpPr>
            <p:spPr>
              <a:xfrm>
                <a:off x="9091588" y="335813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E927D998-3D52-A942-8B40-E83F991283CF}"/>
                  </a:ext>
                </a:extLst>
              </p:cNvPr>
              <p:cNvSpPr/>
              <p:nvPr/>
            </p:nvSpPr>
            <p:spPr>
              <a:xfrm>
                <a:off x="9046525" y="32259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64D59119-3CCC-874D-BF3D-5181A15282D8}"/>
                  </a:ext>
                </a:extLst>
              </p:cNvPr>
              <p:cNvSpPr/>
              <p:nvPr/>
            </p:nvSpPr>
            <p:spPr>
              <a:xfrm>
                <a:off x="8895813" y="3162364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6137DFDD-69AA-2E4E-A26C-CCF6C7CE7A03}"/>
                  </a:ext>
                </a:extLst>
              </p:cNvPr>
              <p:cNvSpPr/>
              <p:nvPr/>
            </p:nvSpPr>
            <p:spPr>
              <a:xfrm>
                <a:off x="8940566" y="3290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2F6A12A7-B1A9-604F-B54E-9B15792ECEB2}"/>
                  </a:ext>
                </a:extLst>
              </p:cNvPr>
              <p:cNvSpPr/>
              <p:nvPr/>
            </p:nvSpPr>
            <p:spPr>
              <a:xfrm>
                <a:off x="10820107" y="347855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C59B3869-31A6-0046-8FD3-A7CAB1DA7074}"/>
                  </a:ext>
                </a:extLst>
              </p:cNvPr>
              <p:cNvSpPr/>
              <p:nvPr/>
            </p:nvSpPr>
            <p:spPr>
              <a:xfrm>
                <a:off x="10958328" y="355154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60C60300-9B77-7142-B5BD-0D66E0897DC4}"/>
                  </a:ext>
                </a:extLst>
              </p:cNvPr>
              <p:cNvSpPr/>
              <p:nvPr/>
            </p:nvSpPr>
            <p:spPr>
              <a:xfrm>
                <a:off x="10790065" y="325788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3CCA0146-CF1A-6048-B6DF-717F0E639F66}"/>
                  </a:ext>
                </a:extLst>
              </p:cNvPr>
              <p:cNvSpPr/>
              <p:nvPr/>
            </p:nvSpPr>
            <p:spPr>
              <a:xfrm>
                <a:off x="10729980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0C2E77B1-8B8F-6443-8F27-AA1E0F96F052}"/>
                  </a:ext>
                </a:extLst>
              </p:cNvPr>
              <p:cNvSpPr/>
              <p:nvPr/>
            </p:nvSpPr>
            <p:spPr>
              <a:xfrm>
                <a:off x="11076466" y="353252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A167EA3E-809D-9E45-9DD7-C2BE363C7E1C}"/>
                  </a:ext>
                </a:extLst>
              </p:cNvPr>
              <p:cNvSpPr/>
              <p:nvPr/>
            </p:nvSpPr>
            <p:spPr>
              <a:xfrm>
                <a:off x="11121529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7481F1EC-D767-954C-AE34-3CE93ADEB47C}"/>
                  </a:ext>
                </a:extLst>
              </p:cNvPr>
              <p:cNvSpPr/>
              <p:nvPr/>
            </p:nvSpPr>
            <p:spPr>
              <a:xfrm>
                <a:off x="11076466" y="32686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A73D8808-D553-B142-B306-92967E1C9F3E}"/>
                  </a:ext>
                </a:extLst>
              </p:cNvPr>
              <p:cNvSpPr/>
              <p:nvPr/>
            </p:nvSpPr>
            <p:spPr>
              <a:xfrm>
                <a:off x="10955796" y="328377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FD067E07-F2C1-6B42-8F07-E11E35D467D9}"/>
                  </a:ext>
                </a:extLst>
              </p:cNvPr>
              <p:cNvSpPr/>
              <p:nvPr/>
            </p:nvSpPr>
            <p:spPr>
              <a:xfrm>
                <a:off x="10925755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A11E386B-9926-9C4D-A88D-A3D69D20F231}"/>
                </a:ext>
              </a:extLst>
            </p:cNvPr>
            <p:cNvGrpSpPr/>
            <p:nvPr/>
          </p:nvGrpSpPr>
          <p:grpSpPr>
            <a:xfrm>
              <a:off x="7217578" y="4741014"/>
              <a:ext cx="1642380" cy="1153696"/>
              <a:chOff x="1963825" y="4109517"/>
              <a:chExt cx="2844535" cy="1998156"/>
            </a:xfrm>
          </p:grpSpPr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81E486E9-2DC6-3F4C-8EAF-277AE1FFC904}"/>
                  </a:ext>
                </a:extLst>
              </p:cNvPr>
              <p:cNvSpPr/>
              <p:nvPr/>
            </p:nvSpPr>
            <p:spPr>
              <a:xfrm>
                <a:off x="4101437" y="4900023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4F984688-16AE-3545-B5EF-9EBEEE3BB16F}"/>
                  </a:ext>
                </a:extLst>
              </p:cNvPr>
              <p:cNvSpPr/>
              <p:nvPr/>
            </p:nvSpPr>
            <p:spPr>
              <a:xfrm>
                <a:off x="4251571" y="4894548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4AE54EA0-48BD-CF44-ADC6-CCE2EBD55423}"/>
                  </a:ext>
                </a:extLst>
              </p:cNvPr>
              <p:cNvSpPr/>
              <p:nvPr/>
            </p:nvSpPr>
            <p:spPr>
              <a:xfrm>
                <a:off x="4142163" y="464508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973B308F-80E6-B64C-A927-92369533BBEF}"/>
                  </a:ext>
                </a:extLst>
              </p:cNvPr>
              <p:cNvSpPr/>
              <p:nvPr/>
            </p:nvSpPr>
            <p:spPr>
              <a:xfrm>
                <a:off x="4130887" y="4774663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9A236CDE-E791-8241-BCA6-63AE8A4B9C64}"/>
                  </a:ext>
                </a:extLst>
              </p:cNvPr>
              <p:cNvSpPr/>
              <p:nvPr/>
            </p:nvSpPr>
            <p:spPr>
              <a:xfrm>
                <a:off x="4391035" y="4900023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10D86BC8-B0DB-B445-B64B-0DE0571D5ADC}"/>
                  </a:ext>
                </a:extLst>
              </p:cNvPr>
              <p:cNvSpPr/>
              <p:nvPr/>
            </p:nvSpPr>
            <p:spPr>
              <a:xfrm>
                <a:off x="4435211" y="4770930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5584CC49-7A8F-0249-9320-E2E72BA0BE8B}"/>
                  </a:ext>
                </a:extLst>
              </p:cNvPr>
              <p:cNvSpPr/>
              <p:nvPr/>
            </p:nvSpPr>
            <p:spPr>
              <a:xfrm>
                <a:off x="4340413" y="4689695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301D47DB-2882-9B4A-A27B-07021EE4F429}"/>
                  </a:ext>
                </a:extLst>
              </p:cNvPr>
              <p:cNvSpPr/>
              <p:nvPr/>
            </p:nvSpPr>
            <p:spPr>
              <a:xfrm>
                <a:off x="4243290" y="4579009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29A3B749-5CFD-584C-9F99-6D90EE557564}"/>
                  </a:ext>
                </a:extLst>
              </p:cNvPr>
              <p:cNvSpPr/>
              <p:nvPr/>
            </p:nvSpPr>
            <p:spPr>
              <a:xfrm>
                <a:off x="4243291" y="4770930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078B4AD1-6637-834E-A9ED-3611FD6DD539}"/>
                  </a:ext>
                </a:extLst>
              </p:cNvPr>
              <p:cNvSpPr/>
              <p:nvPr/>
            </p:nvSpPr>
            <p:spPr>
              <a:xfrm>
                <a:off x="2502686" y="4887675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6A9CC4B4-5157-CB4F-A1DA-F5ABBBB912CB}"/>
                  </a:ext>
                </a:extLst>
              </p:cNvPr>
              <p:cNvSpPr/>
              <p:nvPr/>
            </p:nvSpPr>
            <p:spPr>
              <a:xfrm>
                <a:off x="2641105" y="4795633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76F3DFBC-9A8C-FB47-8E3C-0D6C61924EF4}"/>
                  </a:ext>
                </a:extLst>
              </p:cNvPr>
              <p:cNvSpPr/>
              <p:nvPr/>
            </p:nvSpPr>
            <p:spPr>
              <a:xfrm>
                <a:off x="2458020" y="4596596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34091300-0E7A-B64C-BA7B-F8FA644B1DBC}"/>
                  </a:ext>
                </a:extLst>
              </p:cNvPr>
              <p:cNvSpPr/>
              <p:nvPr/>
            </p:nvSpPr>
            <p:spPr>
              <a:xfrm>
                <a:off x="2399119" y="4736732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40C9A0E3-FA94-D543-AAAE-5527662313EF}"/>
                  </a:ext>
                </a:extLst>
              </p:cNvPr>
              <p:cNvSpPr/>
              <p:nvPr/>
            </p:nvSpPr>
            <p:spPr>
              <a:xfrm>
                <a:off x="2738783" y="4865825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95CB7DA2-6654-2844-8146-4F5C053D6684}"/>
                  </a:ext>
                </a:extLst>
              </p:cNvPr>
              <p:cNvSpPr/>
              <p:nvPr/>
            </p:nvSpPr>
            <p:spPr>
              <a:xfrm>
                <a:off x="2782959" y="4736732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3A1B188B-87D3-D74C-92F6-BE836E581673}"/>
                  </a:ext>
                </a:extLst>
              </p:cNvPr>
              <p:cNvSpPr/>
              <p:nvPr/>
            </p:nvSpPr>
            <p:spPr>
              <a:xfrm>
                <a:off x="2738783" y="4607150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150C3902-129C-7C49-94A3-BA775DCCF30C}"/>
                  </a:ext>
                </a:extLst>
              </p:cNvPr>
              <p:cNvSpPr/>
              <p:nvPr/>
            </p:nvSpPr>
            <p:spPr>
              <a:xfrm>
                <a:off x="2586469" y="4607150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B5B594A4-0564-6A46-8944-5EC66EB779B9}"/>
                  </a:ext>
                </a:extLst>
              </p:cNvPr>
              <p:cNvSpPr/>
              <p:nvPr/>
            </p:nvSpPr>
            <p:spPr>
              <a:xfrm>
                <a:off x="2532137" y="4758582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02C453B6-A3B7-614C-90A5-5AE76F98F55E}"/>
                  </a:ext>
                </a:extLst>
              </p:cNvPr>
              <p:cNvSpPr/>
              <p:nvPr/>
            </p:nvSpPr>
            <p:spPr>
              <a:xfrm>
                <a:off x="2407994" y="5619014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63D14DA1-252B-284E-B6E1-D73135F1C485}"/>
                  </a:ext>
                </a:extLst>
              </p:cNvPr>
              <p:cNvSpPr/>
              <p:nvPr/>
            </p:nvSpPr>
            <p:spPr>
              <a:xfrm>
                <a:off x="2593918" y="5784636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BEA60914-998E-474B-B4BB-650554DD7B40}"/>
                  </a:ext>
                </a:extLst>
              </p:cNvPr>
              <p:cNvSpPr/>
              <p:nvPr/>
            </p:nvSpPr>
            <p:spPr>
              <a:xfrm>
                <a:off x="2460900" y="5452578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FAF9F894-4A75-2545-9086-49C4610AC41B}"/>
                  </a:ext>
                </a:extLst>
              </p:cNvPr>
              <p:cNvSpPr/>
              <p:nvPr/>
            </p:nvSpPr>
            <p:spPr>
              <a:xfrm>
                <a:off x="2545459" y="5636221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43D19F8C-2B76-6149-B8E5-57F5A14C00D4}"/>
                  </a:ext>
                </a:extLst>
              </p:cNvPr>
              <p:cNvSpPr/>
              <p:nvPr/>
            </p:nvSpPr>
            <p:spPr>
              <a:xfrm>
                <a:off x="2741663" y="5721808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0C6B83C8-DD88-C449-9521-6CF96AD43331}"/>
                  </a:ext>
                </a:extLst>
              </p:cNvPr>
              <p:cNvSpPr/>
              <p:nvPr/>
            </p:nvSpPr>
            <p:spPr>
              <a:xfrm>
                <a:off x="2785839" y="5592714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8502CDBC-42F9-7348-AC9C-381EE99428B1}"/>
                  </a:ext>
                </a:extLst>
              </p:cNvPr>
              <p:cNvSpPr/>
              <p:nvPr/>
            </p:nvSpPr>
            <p:spPr>
              <a:xfrm>
                <a:off x="2741663" y="5463132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867CF196-C064-434B-B5C4-336420C69C28}"/>
                  </a:ext>
                </a:extLst>
              </p:cNvPr>
              <p:cNvSpPr/>
              <p:nvPr/>
            </p:nvSpPr>
            <p:spPr>
              <a:xfrm>
                <a:off x="2593918" y="5400794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AF9286A6-F94C-6F4F-BA38-13436D81CC57}"/>
                  </a:ext>
                </a:extLst>
              </p:cNvPr>
              <p:cNvSpPr/>
              <p:nvPr/>
            </p:nvSpPr>
            <p:spPr>
              <a:xfrm>
                <a:off x="2637790" y="5525967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BB7F7972-C7ED-2D4B-8925-60313DC98529}"/>
                  </a:ext>
                </a:extLst>
              </p:cNvPr>
              <p:cNvSpPr/>
              <p:nvPr/>
            </p:nvSpPr>
            <p:spPr>
              <a:xfrm>
                <a:off x="4148003" y="5710762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EFCD84CB-ED53-5049-B7E9-1F85FE497F32}"/>
                  </a:ext>
                </a:extLst>
              </p:cNvPr>
              <p:cNvSpPr/>
              <p:nvPr/>
            </p:nvSpPr>
            <p:spPr>
              <a:xfrm>
                <a:off x="4283502" y="5782316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0DC67EC6-FD7B-3849-97AC-771124A91F34}"/>
                  </a:ext>
                </a:extLst>
              </p:cNvPr>
              <p:cNvSpPr/>
              <p:nvPr/>
            </p:nvSpPr>
            <p:spPr>
              <a:xfrm>
                <a:off x="4118552" y="5494435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4B3E3495-B599-244E-A04D-E21F5B65B6E3}"/>
                  </a:ext>
                </a:extLst>
              </p:cNvPr>
              <p:cNvSpPr/>
              <p:nvPr/>
            </p:nvSpPr>
            <p:spPr>
              <a:xfrm>
                <a:off x="4059651" y="563457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0F8CFFB5-839D-9A43-84FC-FACAD755DD74}"/>
                  </a:ext>
                </a:extLst>
              </p:cNvPr>
              <p:cNvSpPr/>
              <p:nvPr/>
            </p:nvSpPr>
            <p:spPr>
              <a:xfrm>
                <a:off x="4399315" y="5763664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7D37BA48-560D-6747-93A9-FAEFC54DF7BE}"/>
                  </a:ext>
                </a:extLst>
              </p:cNvPr>
              <p:cNvSpPr/>
              <p:nvPr/>
            </p:nvSpPr>
            <p:spPr>
              <a:xfrm>
                <a:off x="4443491" y="563457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F50E399C-233F-A746-A72F-B45B8BF48B54}"/>
                  </a:ext>
                </a:extLst>
              </p:cNvPr>
              <p:cNvSpPr/>
              <p:nvPr/>
            </p:nvSpPr>
            <p:spPr>
              <a:xfrm>
                <a:off x="4399315" y="5504989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71D734AA-CA01-7A49-B3DC-33F9A14E4A13}"/>
                  </a:ext>
                </a:extLst>
              </p:cNvPr>
              <p:cNvSpPr/>
              <p:nvPr/>
            </p:nvSpPr>
            <p:spPr>
              <a:xfrm>
                <a:off x="4281021" y="551981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266715BF-40EE-7848-BA5F-903D3C2D7979}"/>
                  </a:ext>
                </a:extLst>
              </p:cNvPr>
              <p:cNvSpPr/>
              <p:nvPr/>
            </p:nvSpPr>
            <p:spPr>
              <a:xfrm>
                <a:off x="4251571" y="563457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D0F19BA5-0D3E-654C-ACEC-5679E1EEFF5D}"/>
                  </a:ext>
                </a:extLst>
              </p:cNvPr>
              <p:cNvSpPr/>
              <p:nvPr/>
            </p:nvSpPr>
            <p:spPr>
              <a:xfrm>
                <a:off x="2172731" y="4374643"/>
                <a:ext cx="973452" cy="173303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64FB0A5E-72A2-0E4F-B01C-4A8F1322F659}"/>
                  </a:ext>
                </a:extLst>
              </p:cNvPr>
              <p:cNvSpPr/>
              <p:nvPr/>
            </p:nvSpPr>
            <p:spPr>
              <a:xfrm>
                <a:off x="3834909" y="4395599"/>
                <a:ext cx="973451" cy="169111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E6497234-6AB3-D946-A017-496BE337E179}"/>
                      </a:ext>
                    </a:extLst>
                  </p:cNvPr>
                  <p:cNvSpPr txBox="1"/>
                  <p:nvPr/>
                </p:nvSpPr>
                <p:spPr>
                  <a:xfrm>
                    <a:off x="1963825" y="4118149"/>
                    <a:ext cx="373362" cy="373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E6497234-6AB3-D946-A017-496BE337E1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3825" y="4118149"/>
                    <a:ext cx="373362" cy="3731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265713FC-A467-DF48-BD56-6C18CD0FC8B0}"/>
                      </a:ext>
                    </a:extLst>
                  </p:cNvPr>
                  <p:cNvSpPr txBox="1"/>
                  <p:nvPr/>
                </p:nvSpPr>
                <p:spPr>
                  <a:xfrm>
                    <a:off x="3646049" y="4109517"/>
                    <a:ext cx="380581" cy="373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265713FC-A467-DF48-BD56-6C18CD0FC8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6049" y="4109517"/>
                    <a:ext cx="380581" cy="3731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7" name="Right Arrow 266">
              <a:extLst>
                <a:ext uri="{FF2B5EF4-FFF2-40B4-BE49-F238E27FC236}">
                  <a16:creationId xmlns:a16="http://schemas.microsoft.com/office/drawing/2014/main" id="{D32E21A8-5972-454B-B228-C1A0BB305E57}"/>
                </a:ext>
              </a:extLst>
            </p:cNvPr>
            <p:cNvSpPr/>
            <p:nvPr/>
          </p:nvSpPr>
          <p:spPr>
            <a:xfrm>
              <a:off x="6193108" y="5296051"/>
              <a:ext cx="865301" cy="18981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F4E7A003-CA8F-A648-8211-C040DCA677CE}"/>
                </a:ext>
              </a:extLst>
            </p:cNvPr>
            <p:cNvSpPr txBox="1"/>
            <p:nvPr/>
          </p:nvSpPr>
          <p:spPr>
            <a:xfrm>
              <a:off x="6212253" y="5100476"/>
              <a:ext cx="787201" cy="259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Clustering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6946B83-D8F9-524F-84AD-1CC126133F4F}"/>
              </a:ext>
            </a:extLst>
          </p:cNvPr>
          <p:cNvGrpSpPr/>
          <p:nvPr/>
        </p:nvGrpSpPr>
        <p:grpSpPr>
          <a:xfrm>
            <a:off x="1218080" y="4755400"/>
            <a:ext cx="7105041" cy="1025016"/>
            <a:chOff x="1286646" y="1221191"/>
            <a:chExt cx="7105041" cy="1025016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22376FB-124D-5C48-8453-04128FED31AD}"/>
                </a:ext>
              </a:extLst>
            </p:cNvPr>
            <p:cNvGrpSpPr/>
            <p:nvPr/>
          </p:nvGrpSpPr>
          <p:grpSpPr>
            <a:xfrm>
              <a:off x="1286646" y="1221191"/>
              <a:ext cx="981926" cy="1025016"/>
              <a:chOff x="5325246" y="520151"/>
              <a:chExt cx="981926" cy="1025016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1D7CB99-0A2C-7D49-B557-CF3C3CCD97A2}"/>
                  </a:ext>
                </a:extLst>
              </p:cNvPr>
              <p:cNvSpPr/>
              <p:nvPr/>
            </p:nvSpPr>
            <p:spPr>
              <a:xfrm flipH="1">
                <a:off x="5325246" y="731323"/>
                <a:ext cx="211172" cy="21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3E4CB163-F691-F44D-823D-04F2B43D341B}"/>
                  </a:ext>
                </a:extLst>
              </p:cNvPr>
              <p:cNvSpPr/>
              <p:nvPr/>
            </p:nvSpPr>
            <p:spPr>
              <a:xfrm flipH="1">
                <a:off x="5325246" y="1122823"/>
                <a:ext cx="211172" cy="21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3FD34B09-50C5-104E-A7E2-05AE4E68F900}"/>
                  </a:ext>
                </a:extLst>
              </p:cNvPr>
              <p:cNvSpPr/>
              <p:nvPr/>
            </p:nvSpPr>
            <p:spPr>
              <a:xfrm flipH="1">
                <a:off x="6089534" y="731323"/>
                <a:ext cx="211172" cy="21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1C142406-DF18-7B43-B8E3-7C26796D41AB}"/>
                  </a:ext>
                </a:extLst>
              </p:cNvPr>
              <p:cNvSpPr/>
              <p:nvPr/>
            </p:nvSpPr>
            <p:spPr>
              <a:xfrm flipH="1">
                <a:off x="5707390" y="520151"/>
                <a:ext cx="211172" cy="21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0FA717DB-45F7-EF43-A4B7-8D9EFB7EE44C}"/>
                  </a:ext>
                </a:extLst>
              </p:cNvPr>
              <p:cNvSpPr/>
              <p:nvPr/>
            </p:nvSpPr>
            <p:spPr>
              <a:xfrm flipH="1">
                <a:off x="6096000" y="1123208"/>
                <a:ext cx="211172" cy="21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9A022E54-1D7F-FB44-B414-1CAD09940CE2}"/>
                  </a:ext>
                </a:extLst>
              </p:cNvPr>
              <p:cNvSpPr/>
              <p:nvPr/>
            </p:nvSpPr>
            <p:spPr>
              <a:xfrm flipH="1">
                <a:off x="5707390" y="1333995"/>
                <a:ext cx="211172" cy="21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D76F539-EFAE-304A-8FE6-EC0BF919D788}"/>
                </a:ext>
              </a:extLst>
            </p:cNvPr>
            <p:cNvGrpSpPr/>
            <p:nvPr/>
          </p:nvGrpSpPr>
          <p:grpSpPr>
            <a:xfrm>
              <a:off x="7409761" y="1221191"/>
              <a:ext cx="981926" cy="1025016"/>
              <a:chOff x="5325246" y="520151"/>
              <a:chExt cx="981926" cy="1025016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FC869734-7A87-D74E-B560-F5A407EA8F33}"/>
                  </a:ext>
                </a:extLst>
              </p:cNvPr>
              <p:cNvSpPr/>
              <p:nvPr/>
            </p:nvSpPr>
            <p:spPr>
              <a:xfrm flipH="1">
                <a:off x="5325246" y="731323"/>
                <a:ext cx="211172" cy="21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D9042E2-AC09-944B-A9A1-B0B4549A0E89}"/>
                  </a:ext>
                </a:extLst>
              </p:cNvPr>
              <p:cNvSpPr/>
              <p:nvPr/>
            </p:nvSpPr>
            <p:spPr>
              <a:xfrm flipH="1">
                <a:off x="5325246" y="1122823"/>
                <a:ext cx="211172" cy="21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6C198F12-8BB1-854F-9584-89D39CD6BF54}"/>
                  </a:ext>
                </a:extLst>
              </p:cNvPr>
              <p:cNvSpPr/>
              <p:nvPr/>
            </p:nvSpPr>
            <p:spPr>
              <a:xfrm flipH="1">
                <a:off x="6089534" y="731323"/>
                <a:ext cx="211172" cy="21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4F0809FE-6557-2C48-AC0E-5D199CF09F54}"/>
                  </a:ext>
                </a:extLst>
              </p:cNvPr>
              <p:cNvSpPr/>
              <p:nvPr/>
            </p:nvSpPr>
            <p:spPr>
              <a:xfrm flipH="1">
                <a:off x="5707390" y="520151"/>
                <a:ext cx="211172" cy="21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F7A40DE-C069-8744-8B7A-41D0D3BDE0B5}"/>
                  </a:ext>
                </a:extLst>
              </p:cNvPr>
              <p:cNvSpPr/>
              <p:nvPr/>
            </p:nvSpPr>
            <p:spPr>
              <a:xfrm flipH="1">
                <a:off x="6096000" y="1123208"/>
                <a:ext cx="211172" cy="21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E40648E3-BB32-F24B-AE91-FADE227061C8}"/>
                  </a:ext>
                </a:extLst>
              </p:cNvPr>
              <p:cNvSpPr/>
              <p:nvPr/>
            </p:nvSpPr>
            <p:spPr>
              <a:xfrm flipH="1">
                <a:off x="5707390" y="1333995"/>
                <a:ext cx="211172" cy="21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F20D186-1C50-F24D-86C8-C66ABC550036}"/>
                </a:ext>
              </a:extLst>
            </p:cNvPr>
            <p:cNvSpPr/>
            <p:nvPr/>
          </p:nvSpPr>
          <p:spPr>
            <a:xfrm flipH="1">
              <a:off x="1675256" y="1638234"/>
              <a:ext cx="211172" cy="21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8AD907B-F760-5B41-8CB2-41CC93855A29}"/>
                </a:ext>
              </a:extLst>
            </p:cNvPr>
            <p:cNvSpPr/>
            <p:nvPr/>
          </p:nvSpPr>
          <p:spPr>
            <a:xfrm flipH="1">
              <a:off x="5501852" y="1638234"/>
              <a:ext cx="211172" cy="21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C787279-6C7C-9B4C-A37F-7235F643EC98}"/>
                </a:ext>
              </a:extLst>
            </p:cNvPr>
            <p:cNvSpPr/>
            <p:nvPr/>
          </p:nvSpPr>
          <p:spPr>
            <a:xfrm flipH="1">
              <a:off x="7798890" y="1638234"/>
              <a:ext cx="211172" cy="21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6143174-53CF-954F-8A1C-1607B359C9DE}"/>
                </a:ext>
              </a:extLst>
            </p:cNvPr>
            <p:cNvSpPr/>
            <p:nvPr/>
          </p:nvSpPr>
          <p:spPr>
            <a:xfrm flipH="1">
              <a:off x="4597579" y="1643171"/>
              <a:ext cx="211172" cy="21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Right Arrow 149">
            <a:extLst>
              <a:ext uri="{FF2B5EF4-FFF2-40B4-BE49-F238E27FC236}">
                <a16:creationId xmlns:a16="http://schemas.microsoft.com/office/drawing/2014/main" id="{C4296DC6-A7EE-D242-BDAE-EC0330522AE6}"/>
              </a:ext>
            </a:extLst>
          </p:cNvPr>
          <p:cNvSpPr/>
          <p:nvPr/>
        </p:nvSpPr>
        <p:spPr>
          <a:xfrm>
            <a:off x="9083646" y="5135336"/>
            <a:ext cx="1126983" cy="2472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D9F5920-260B-A942-B16A-714C647E25D4}"/>
              </a:ext>
            </a:extLst>
          </p:cNvPr>
          <p:cNvSpPr txBox="1"/>
          <p:nvPr/>
        </p:nvSpPr>
        <p:spPr>
          <a:xfrm>
            <a:off x="9108581" y="4880616"/>
            <a:ext cx="1025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Clustering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3D80EB0-211A-5C47-A35A-B9E8F3228FE6}"/>
              </a:ext>
            </a:extLst>
          </p:cNvPr>
          <p:cNvSpPr txBox="1"/>
          <p:nvPr/>
        </p:nvSpPr>
        <p:spPr>
          <a:xfrm>
            <a:off x="10398237" y="5049893"/>
            <a:ext cx="1025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06098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07CC-6DF7-984C-9409-591C8512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94" y="-712433"/>
            <a:ext cx="11988800" cy="1450757"/>
          </a:xfrm>
        </p:spPr>
        <p:txBody>
          <a:bodyPr/>
          <a:lstStyle/>
          <a:p>
            <a:r>
              <a:rPr lang="en-US" dirty="0"/>
              <a:t>Some Considerations for Fairness in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EC4C-C95E-7346-A5CE-225F30B0234C}"/>
              </a:ext>
            </a:extLst>
          </p:cNvPr>
          <p:cNvSpPr txBox="1">
            <a:spLocks/>
          </p:cNvSpPr>
          <p:nvPr/>
        </p:nvSpPr>
        <p:spPr>
          <a:xfrm>
            <a:off x="779620" y="1869069"/>
            <a:ext cx="11242208" cy="52810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C0A1F4-A393-DE45-86E6-4590CBD4D88A}"/>
              </a:ext>
            </a:extLst>
          </p:cNvPr>
          <p:cNvSpPr txBox="1">
            <a:spLocks/>
          </p:cNvSpPr>
          <p:nvPr/>
        </p:nvSpPr>
        <p:spPr>
          <a:xfrm>
            <a:off x="779620" y="1869068"/>
            <a:ext cx="11242208" cy="52810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E86A0C-444C-BA41-A191-0B4364A2B0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377" y="784267"/>
                <a:ext cx="11242208" cy="528103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Clustering partitions the set of points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 into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         </a:t>
                </a:r>
                <a:r>
                  <a:rPr lang="en-US" sz="2400" dirty="0"/>
                  <a:t>-different clusters will be processed differently, enjoy different outcomes, </a:t>
                </a:r>
                <a:r>
                  <a:rPr lang="en-US" sz="2400" dirty="0" err="1"/>
                  <a:t>etc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          -suppose one demographic is under-represented in a cluster or over-represented in another.</a:t>
                </a: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          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-suppose the clustering assigns points which are not faraway from one another to different clusters.</a:t>
                </a: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800" b="1" dirty="0"/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E86A0C-444C-BA41-A191-0B4364A2B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7" y="784267"/>
                <a:ext cx="11242208" cy="5281031"/>
              </a:xfrm>
              <a:prstGeom prst="rect">
                <a:avLst/>
              </a:prstGeom>
              <a:blipFill>
                <a:blip r:embed="rId2"/>
                <a:stretch>
                  <a:fillRect l="-1016" t="-1918" r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14D938D-058D-F945-8B00-626E2274EEE2}"/>
              </a:ext>
            </a:extLst>
          </p:cNvPr>
          <p:cNvGrpSpPr/>
          <p:nvPr/>
        </p:nvGrpSpPr>
        <p:grpSpPr>
          <a:xfrm>
            <a:off x="2892730" y="2262379"/>
            <a:ext cx="5666702" cy="1502593"/>
            <a:chOff x="4509045" y="4741014"/>
            <a:chExt cx="4350913" cy="1153696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A52F463B-27CD-564C-9EED-EDDABBEFE3F5}"/>
                </a:ext>
              </a:extLst>
            </p:cNvPr>
            <p:cNvGrpSpPr/>
            <p:nvPr/>
          </p:nvGrpSpPr>
          <p:grpSpPr>
            <a:xfrm>
              <a:off x="4509045" y="5050978"/>
              <a:ext cx="1434507" cy="744776"/>
              <a:chOff x="8697102" y="2324076"/>
              <a:chExt cx="2484511" cy="1289923"/>
            </a:xfrm>
          </p:grpSpPr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9BF8E1D0-00C9-6F4A-803A-70FFE4437C0E}"/>
                  </a:ext>
                </a:extLst>
              </p:cNvPr>
              <p:cNvSpPr/>
              <p:nvPr/>
            </p:nvSpPr>
            <p:spPr>
              <a:xfrm>
                <a:off x="10772605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E25E12D1-7C87-6F44-A14E-C06CE049AFA1}"/>
                  </a:ext>
                </a:extLst>
              </p:cNvPr>
              <p:cNvSpPr/>
              <p:nvPr/>
            </p:nvSpPr>
            <p:spPr>
              <a:xfrm>
                <a:off x="10925755" y="26459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3ECFD6F4-3B15-4046-BDFF-B90B1906D226}"/>
                  </a:ext>
                </a:extLst>
              </p:cNvPr>
              <p:cNvSpPr/>
              <p:nvPr/>
            </p:nvSpPr>
            <p:spPr>
              <a:xfrm>
                <a:off x="10814150" y="239147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3C29DD73-3CE9-5E4E-9984-FF2380796EFA}"/>
                  </a:ext>
                </a:extLst>
              </p:cNvPr>
              <p:cNvSpPr/>
              <p:nvPr/>
            </p:nvSpPr>
            <p:spPr>
              <a:xfrm>
                <a:off x="10802647" y="2523659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52B5560B-544F-1348-9BDA-1974D78F00C0}"/>
                  </a:ext>
                </a:extLst>
              </p:cNvPr>
              <p:cNvSpPr/>
              <p:nvPr/>
            </p:nvSpPr>
            <p:spPr>
              <a:xfrm>
                <a:off x="11068019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910E9386-648E-BF46-9531-5D0D6D3F01A7}"/>
                  </a:ext>
                </a:extLst>
              </p:cNvPr>
              <p:cNvSpPr/>
              <p:nvPr/>
            </p:nvSpPr>
            <p:spPr>
              <a:xfrm>
                <a:off x="11113082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FFCE6C38-6E14-5448-9A87-D8DC45FB3D9D}"/>
                  </a:ext>
                </a:extLst>
              </p:cNvPr>
              <p:cNvSpPr/>
              <p:nvPr/>
            </p:nvSpPr>
            <p:spPr>
              <a:xfrm>
                <a:off x="11016381" y="243698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AB9579AF-C5DB-2946-B28B-AFEBAC4C93F4}"/>
                  </a:ext>
                </a:extLst>
              </p:cNvPr>
              <p:cNvSpPr/>
              <p:nvPr/>
            </p:nvSpPr>
            <p:spPr>
              <a:xfrm>
                <a:off x="10917308" y="232407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7783869C-216E-B842-937B-0E255D946E47}"/>
                  </a:ext>
                </a:extLst>
              </p:cNvPr>
              <p:cNvSpPr/>
              <p:nvPr/>
            </p:nvSpPr>
            <p:spPr>
              <a:xfrm>
                <a:off x="10917308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8C90DAEA-4839-E54C-9B21-0DB6109A23C3}"/>
                  </a:ext>
                </a:extLst>
              </p:cNvPr>
              <p:cNvSpPr/>
              <p:nvPr/>
            </p:nvSpPr>
            <p:spPr>
              <a:xfrm>
                <a:off x="8802749" y="263894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79445F42-CBF0-7248-88BE-DC28FCAFB28C}"/>
                  </a:ext>
                </a:extLst>
              </p:cNvPr>
              <p:cNvSpPr/>
              <p:nvPr/>
            </p:nvSpPr>
            <p:spPr>
              <a:xfrm>
                <a:off x="8943947" y="2545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61EECDB0-9A5D-884B-B06A-D914CE336BAA}"/>
                  </a:ext>
                </a:extLst>
              </p:cNvPr>
              <p:cNvSpPr/>
              <p:nvPr/>
            </p:nvSpPr>
            <p:spPr>
              <a:xfrm>
                <a:off x="8757186" y="234201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3872AAF3-3AB9-7B4C-97DB-7ADDCAC3A372}"/>
                  </a:ext>
                </a:extLst>
              </p:cNvPr>
              <p:cNvSpPr/>
              <p:nvPr/>
            </p:nvSpPr>
            <p:spPr>
              <a:xfrm>
                <a:off x="8697102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C798C462-4261-BF4F-893D-DFCA494B468A}"/>
                  </a:ext>
                </a:extLst>
              </p:cNvPr>
              <p:cNvSpPr/>
              <p:nvPr/>
            </p:nvSpPr>
            <p:spPr>
              <a:xfrm>
                <a:off x="9043587" y="261665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921DAF38-216D-CF41-BF4C-A40ABF1AA09D}"/>
                  </a:ext>
                </a:extLst>
              </p:cNvPr>
              <p:cNvSpPr/>
              <p:nvPr/>
            </p:nvSpPr>
            <p:spPr>
              <a:xfrm>
                <a:off x="9088650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74909A73-D282-4945-81DE-F07408274D75}"/>
                  </a:ext>
                </a:extLst>
              </p:cNvPr>
              <p:cNvSpPr/>
              <p:nvPr/>
            </p:nvSpPr>
            <p:spPr>
              <a:xfrm>
                <a:off x="9043587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0592CEA1-F096-024F-8BE4-94E0D6F45ED1}"/>
                  </a:ext>
                </a:extLst>
              </p:cNvPr>
              <p:cNvSpPr/>
              <p:nvPr/>
            </p:nvSpPr>
            <p:spPr>
              <a:xfrm>
                <a:off x="8888214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E144E3E5-08C8-0042-862E-7D9A82D363DD}"/>
                  </a:ext>
                </a:extLst>
              </p:cNvPr>
              <p:cNvSpPr/>
              <p:nvPr/>
            </p:nvSpPr>
            <p:spPr>
              <a:xfrm>
                <a:off x="8832791" y="25072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1DC680A0-70F9-6043-AED8-07DF6BC2E485}"/>
                  </a:ext>
                </a:extLst>
              </p:cNvPr>
              <p:cNvSpPr/>
              <p:nvPr/>
            </p:nvSpPr>
            <p:spPr>
              <a:xfrm>
                <a:off x="8706155" y="3384967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3D1E4199-21AC-2E4E-8567-322E5C5C0708}"/>
                  </a:ext>
                </a:extLst>
              </p:cNvPr>
              <p:cNvSpPr/>
              <p:nvPr/>
            </p:nvSpPr>
            <p:spPr>
              <a:xfrm>
                <a:off x="8895813" y="355391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A2874CDE-EBFE-6F49-A547-1DAA93E41241}"/>
                  </a:ext>
                </a:extLst>
              </p:cNvPr>
              <p:cNvSpPr/>
              <p:nvPr/>
            </p:nvSpPr>
            <p:spPr>
              <a:xfrm>
                <a:off x="8760124" y="321518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E0EB810E-F042-8240-AA41-116EF55860DA}"/>
                  </a:ext>
                </a:extLst>
              </p:cNvPr>
              <p:cNvSpPr/>
              <p:nvPr/>
            </p:nvSpPr>
            <p:spPr>
              <a:xfrm>
                <a:off x="8846381" y="340251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8F409AF4-6C64-4D46-B346-343BE4DDEEEF}"/>
                  </a:ext>
                </a:extLst>
              </p:cNvPr>
              <p:cNvSpPr/>
              <p:nvPr/>
            </p:nvSpPr>
            <p:spPr>
              <a:xfrm>
                <a:off x="9046525" y="348982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FA6305E-78AA-774C-BA72-F0762337BFCE}"/>
                  </a:ext>
                </a:extLst>
              </p:cNvPr>
              <p:cNvSpPr/>
              <p:nvPr/>
            </p:nvSpPr>
            <p:spPr>
              <a:xfrm>
                <a:off x="9091588" y="335813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E927D998-3D52-A942-8B40-E83F991283CF}"/>
                  </a:ext>
                </a:extLst>
              </p:cNvPr>
              <p:cNvSpPr/>
              <p:nvPr/>
            </p:nvSpPr>
            <p:spPr>
              <a:xfrm>
                <a:off x="9046525" y="32259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64D59119-3CCC-874D-BF3D-5181A15282D8}"/>
                  </a:ext>
                </a:extLst>
              </p:cNvPr>
              <p:cNvSpPr/>
              <p:nvPr/>
            </p:nvSpPr>
            <p:spPr>
              <a:xfrm>
                <a:off x="8895813" y="3162364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6137DFDD-69AA-2E4E-A26C-CCF6C7CE7A03}"/>
                  </a:ext>
                </a:extLst>
              </p:cNvPr>
              <p:cNvSpPr/>
              <p:nvPr/>
            </p:nvSpPr>
            <p:spPr>
              <a:xfrm>
                <a:off x="8940566" y="3290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2F6A12A7-B1A9-604F-B54E-9B15792ECEB2}"/>
                  </a:ext>
                </a:extLst>
              </p:cNvPr>
              <p:cNvSpPr/>
              <p:nvPr/>
            </p:nvSpPr>
            <p:spPr>
              <a:xfrm>
                <a:off x="10820107" y="347855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C59B3869-31A6-0046-8FD3-A7CAB1DA7074}"/>
                  </a:ext>
                </a:extLst>
              </p:cNvPr>
              <p:cNvSpPr/>
              <p:nvPr/>
            </p:nvSpPr>
            <p:spPr>
              <a:xfrm>
                <a:off x="10958328" y="355154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60C60300-9B77-7142-B5BD-0D66E0897DC4}"/>
                  </a:ext>
                </a:extLst>
              </p:cNvPr>
              <p:cNvSpPr/>
              <p:nvPr/>
            </p:nvSpPr>
            <p:spPr>
              <a:xfrm>
                <a:off x="10790065" y="325788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3CCA0146-CF1A-6048-B6DF-717F0E639F66}"/>
                  </a:ext>
                </a:extLst>
              </p:cNvPr>
              <p:cNvSpPr/>
              <p:nvPr/>
            </p:nvSpPr>
            <p:spPr>
              <a:xfrm>
                <a:off x="10729980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0C2E77B1-8B8F-6443-8F27-AA1E0F96F052}"/>
                  </a:ext>
                </a:extLst>
              </p:cNvPr>
              <p:cNvSpPr/>
              <p:nvPr/>
            </p:nvSpPr>
            <p:spPr>
              <a:xfrm>
                <a:off x="11076466" y="353252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A167EA3E-809D-9E45-9DD7-C2BE363C7E1C}"/>
                  </a:ext>
                </a:extLst>
              </p:cNvPr>
              <p:cNvSpPr/>
              <p:nvPr/>
            </p:nvSpPr>
            <p:spPr>
              <a:xfrm>
                <a:off x="11121529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7481F1EC-D767-954C-AE34-3CE93ADEB47C}"/>
                  </a:ext>
                </a:extLst>
              </p:cNvPr>
              <p:cNvSpPr/>
              <p:nvPr/>
            </p:nvSpPr>
            <p:spPr>
              <a:xfrm>
                <a:off x="11076466" y="32686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A73D8808-D553-B142-B306-92967E1C9F3E}"/>
                  </a:ext>
                </a:extLst>
              </p:cNvPr>
              <p:cNvSpPr/>
              <p:nvPr/>
            </p:nvSpPr>
            <p:spPr>
              <a:xfrm>
                <a:off x="10955796" y="328377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FD067E07-F2C1-6B42-8F07-E11E35D467D9}"/>
                  </a:ext>
                </a:extLst>
              </p:cNvPr>
              <p:cNvSpPr/>
              <p:nvPr/>
            </p:nvSpPr>
            <p:spPr>
              <a:xfrm>
                <a:off x="10925755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A11E386B-9926-9C4D-A88D-A3D69D20F231}"/>
                </a:ext>
              </a:extLst>
            </p:cNvPr>
            <p:cNvGrpSpPr/>
            <p:nvPr/>
          </p:nvGrpSpPr>
          <p:grpSpPr>
            <a:xfrm>
              <a:off x="7217578" y="4741014"/>
              <a:ext cx="1642380" cy="1153696"/>
              <a:chOff x="1963825" y="4109517"/>
              <a:chExt cx="2844535" cy="1998156"/>
            </a:xfrm>
          </p:grpSpPr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81E486E9-2DC6-3F4C-8EAF-277AE1FFC904}"/>
                  </a:ext>
                </a:extLst>
              </p:cNvPr>
              <p:cNvSpPr/>
              <p:nvPr/>
            </p:nvSpPr>
            <p:spPr>
              <a:xfrm>
                <a:off x="4101437" y="4900023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4F984688-16AE-3545-B5EF-9EBEEE3BB16F}"/>
                  </a:ext>
                </a:extLst>
              </p:cNvPr>
              <p:cNvSpPr/>
              <p:nvPr/>
            </p:nvSpPr>
            <p:spPr>
              <a:xfrm>
                <a:off x="4251571" y="4894548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4AE54EA0-48BD-CF44-ADC6-CCE2EBD55423}"/>
                  </a:ext>
                </a:extLst>
              </p:cNvPr>
              <p:cNvSpPr/>
              <p:nvPr/>
            </p:nvSpPr>
            <p:spPr>
              <a:xfrm>
                <a:off x="4142163" y="464508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973B308F-80E6-B64C-A927-92369533BBEF}"/>
                  </a:ext>
                </a:extLst>
              </p:cNvPr>
              <p:cNvSpPr/>
              <p:nvPr/>
            </p:nvSpPr>
            <p:spPr>
              <a:xfrm>
                <a:off x="4130887" y="4774663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9A236CDE-E791-8241-BCA6-63AE8A4B9C64}"/>
                  </a:ext>
                </a:extLst>
              </p:cNvPr>
              <p:cNvSpPr/>
              <p:nvPr/>
            </p:nvSpPr>
            <p:spPr>
              <a:xfrm>
                <a:off x="4391035" y="4900023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10D86BC8-B0DB-B445-B64B-0DE0571D5ADC}"/>
                  </a:ext>
                </a:extLst>
              </p:cNvPr>
              <p:cNvSpPr/>
              <p:nvPr/>
            </p:nvSpPr>
            <p:spPr>
              <a:xfrm>
                <a:off x="4435211" y="4770930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5584CC49-7A8F-0249-9320-E2E72BA0BE8B}"/>
                  </a:ext>
                </a:extLst>
              </p:cNvPr>
              <p:cNvSpPr/>
              <p:nvPr/>
            </p:nvSpPr>
            <p:spPr>
              <a:xfrm>
                <a:off x="4340413" y="4689695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301D47DB-2882-9B4A-A27B-07021EE4F429}"/>
                  </a:ext>
                </a:extLst>
              </p:cNvPr>
              <p:cNvSpPr/>
              <p:nvPr/>
            </p:nvSpPr>
            <p:spPr>
              <a:xfrm>
                <a:off x="4243290" y="4579009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29A3B749-5CFD-584C-9F99-6D90EE557564}"/>
                  </a:ext>
                </a:extLst>
              </p:cNvPr>
              <p:cNvSpPr/>
              <p:nvPr/>
            </p:nvSpPr>
            <p:spPr>
              <a:xfrm>
                <a:off x="4243291" y="4770930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078B4AD1-6637-834E-A9ED-3611FD6DD539}"/>
                  </a:ext>
                </a:extLst>
              </p:cNvPr>
              <p:cNvSpPr/>
              <p:nvPr/>
            </p:nvSpPr>
            <p:spPr>
              <a:xfrm>
                <a:off x="2502686" y="4887675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6A9CC4B4-5157-CB4F-A1DA-F5ABBBB912CB}"/>
                  </a:ext>
                </a:extLst>
              </p:cNvPr>
              <p:cNvSpPr/>
              <p:nvPr/>
            </p:nvSpPr>
            <p:spPr>
              <a:xfrm>
                <a:off x="2641105" y="4795633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76F3DFBC-9A8C-FB47-8E3C-0D6C61924EF4}"/>
                  </a:ext>
                </a:extLst>
              </p:cNvPr>
              <p:cNvSpPr/>
              <p:nvPr/>
            </p:nvSpPr>
            <p:spPr>
              <a:xfrm>
                <a:off x="2458020" y="4596596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34091300-0E7A-B64C-BA7B-F8FA644B1DBC}"/>
                  </a:ext>
                </a:extLst>
              </p:cNvPr>
              <p:cNvSpPr/>
              <p:nvPr/>
            </p:nvSpPr>
            <p:spPr>
              <a:xfrm>
                <a:off x="2399119" y="4736732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40C9A0E3-FA94-D543-AAAE-5527662313EF}"/>
                  </a:ext>
                </a:extLst>
              </p:cNvPr>
              <p:cNvSpPr/>
              <p:nvPr/>
            </p:nvSpPr>
            <p:spPr>
              <a:xfrm>
                <a:off x="2738783" y="4865825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95CB7DA2-6654-2844-8146-4F5C053D6684}"/>
                  </a:ext>
                </a:extLst>
              </p:cNvPr>
              <p:cNvSpPr/>
              <p:nvPr/>
            </p:nvSpPr>
            <p:spPr>
              <a:xfrm>
                <a:off x="2782959" y="4736732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3A1B188B-87D3-D74C-92F6-BE836E581673}"/>
                  </a:ext>
                </a:extLst>
              </p:cNvPr>
              <p:cNvSpPr/>
              <p:nvPr/>
            </p:nvSpPr>
            <p:spPr>
              <a:xfrm>
                <a:off x="2738783" y="4607150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150C3902-129C-7C49-94A3-BA775DCCF30C}"/>
                  </a:ext>
                </a:extLst>
              </p:cNvPr>
              <p:cNvSpPr/>
              <p:nvPr/>
            </p:nvSpPr>
            <p:spPr>
              <a:xfrm>
                <a:off x="2586469" y="4607150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B5B594A4-0564-6A46-8944-5EC66EB779B9}"/>
                  </a:ext>
                </a:extLst>
              </p:cNvPr>
              <p:cNvSpPr/>
              <p:nvPr/>
            </p:nvSpPr>
            <p:spPr>
              <a:xfrm>
                <a:off x="2532137" y="4758582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02C453B6-A3B7-614C-90A5-5AE76F98F55E}"/>
                  </a:ext>
                </a:extLst>
              </p:cNvPr>
              <p:cNvSpPr/>
              <p:nvPr/>
            </p:nvSpPr>
            <p:spPr>
              <a:xfrm>
                <a:off x="2407994" y="5619014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63D14DA1-252B-284E-B6E1-D73135F1C485}"/>
                  </a:ext>
                </a:extLst>
              </p:cNvPr>
              <p:cNvSpPr/>
              <p:nvPr/>
            </p:nvSpPr>
            <p:spPr>
              <a:xfrm>
                <a:off x="2593918" y="5784636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BEA60914-998E-474B-B4BB-650554DD7B40}"/>
                  </a:ext>
                </a:extLst>
              </p:cNvPr>
              <p:cNvSpPr/>
              <p:nvPr/>
            </p:nvSpPr>
            <p:spPr>
              <a:xfrm>
                <a:off x="2460900" y="5452578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FAF9F894-4A75-2545-9086-49C4610AC41B}"/>
                  </a:ext>
                </a:extLst>
              </p:cNvPr>
              <p:cNvSpPr/>
              <p:nvPr/>
            </p:nvSpPr>
            <p:spPr>
              <a:xfrm>
                <a:off x="2545459" y="5636221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43D19F8C-2B76-6149-B8E5-57F5A14C00D4}"/>
                  </a:ext>
                </a:extLst>
              </p:cNvPr>
              <p:cNvSpPr/>
              <p:nvPr/>
            </p:nvSpPr>
            <p:spPr>
              <a:xfrm>
                <a:off x="2741663" y="5721808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0C6B83C8-DD88-C449-9521-6CF96AD43331}"/>
                  </a:ext>
                </a:extLst>
              </p:cNvPr>
              <p:cNvSpPr/>
              <p:nvPr/>
            </p:nvSpPr>
            <p:spPr>
              <a:xfrm>
                <a:off x="2785839" y="5592714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8502CDBC-42F9-7348-AC9C-381EE99428B1}"/>
                  </a:ext>
                </a:extLst>
              </p:cNvPr>
              <p:cNvSpPr/>
              <p:nvPr/>
            </p:nvSpPr>
            <p:spPr>
              <a:xfrm>
                <a:off x="2741663" y="5463132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867CF196-C064-434B-B5C4-336420C69C28}"/>
                  </a:ext>
                </a:extLst>
              </p:cNvPr>
              <p:cNvSpPr/>
              <p:nvPr/>
            </p:nvSpPr>
            <p:spPr>
              <a:xfrm>
                <a:off x="2593918" y="5400794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AF9286A6-F94C-6F4F-BA38-13436D81CC57}"/>
                  </a:ext>
                </a:extLst>
              </p:cNvPr>
              <p:cNvSpPr/>
              <p:nvPr/>
            </p:nvSpPr>
            <p:spPr>
              <a:xfrm>
                <a:off x="2637790" y="5525967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BB7F7972-C7ED-2D4B-8925-60313DC98529}"/>
                  </a:ext>
                </a:extLst>
              </p:cNvPr>
              <p:cNvSpPr/>
              <p:nvPr/>
            </p:nvSpPr>
            <p:spPr>
              <a:xfrm>
                <a:off x="4148003" y="5710762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EFCD84CB-ED53-5049-B7E9-1F85FE497F32}"/>
                  </a:ext>
                </a:extLst>
              </p:cNvPr>
              <p:cNvSpPr/>
              <p:nvPr/>
            </p:nvSpPr>
            <p:spPr>
              <a:xfrm>
                <a:off x="4283502" y="5782316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0DC67EC6-FD7B-3849-97AC-771124A91F34}"/>
                  </a:ext>
                </a:extLst>
              </p:cNvPr>
              <p:cNvSpPr/>
              <p:nvPr/>
            </p:nvSpPr>
            <p:spPr>
              <a:xfrm>
                <a:off x="4118552" y="5494435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4B3E3495-B599-244E-A04D-E21F5B65B6E3}"/>
                  </a:ext>
                </a:extLst>
              </p:cNvPr>
              <p:cNvSpPr/>
              <p:nvPr/>
            </p:nvSpPr>
            <p:spPr>
              <a:xfrm>
                <a:off x="4059651" y="563457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0F8CFFB5-839D-9A43-84FC-FACAD755DD74}"/>
                  </a:ext>
                </a:extLst>
              </p:cNvPr>
              <p:cNvSpPr/>
              <p:nvPr/>
            </p:nvSpPr>
            <p:spPr>
              <a:xfrm>
                <a:off x="4399315" y="5763664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7D37BA48-560D-6747-93A9-FAEFC54DF7BE}"/>
                  </a:ext>
                </a:extLst>
              </p:cNvPr>
              <p:cNvSpPr/>
              <p:nvPr/>
            </p:nvSpPr>
            <p:spPr>
              <a:xfrm>
                <a:off x="4443491" y="563457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F50E399C-233F-A746-A72F-B45B8BF48B54}"/>
                  </a:ext>
                </a:extLst>
              </p:cNvPr>
              <p:cNvSpPr/>
              <p:nvPr/>
            </p:nvSpPr>
            <p:spPr>
              <a:xfrm>
                <a:off x="4399315" y="5504989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71D734AA-CA01-7A49-B3DC-33F9A14E4A13}"/>
                  </a:ext>
                </a:extLst>
              </p:cNvPr>
              <p:cNvSpPr/>
              <p:nvPr/>
            </p:nvSpPr>
            <p:spPr>
              <a:xfrm>
                <a:off x="4281021" y="551981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266715BF-40EE-7848-BA5F-903D3C2D7979}"/>
                  </a:ext>
                </a:extLst>
              </p:cNvPr>
              <p:cNvSpPr/>
              <p:nvPr/>
            </p:nvSpPr>
            <p:spPr>
              <a:xfrm>
                <a:off x="4251571" y="563457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D0F19BA5-0D3E-654C-ACEC-5679E1EEFF5D}"/>
                  </a:ext>
                </a:extLst>
              </p:cNvPr>
              <p:cNvSpPr/>
              <p:nvPr/>
            </p:nvSpPr>
            <p:spPr>
              <a:xfrm>
                <a:off x="2172731" y="4374643"/>
                <a:ext cx="973452" cy="173303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64FB0A5E-72A2-0E4F-B01C-4A8F1322F659}"/>
                  </a:ext>
                </a:extLst>
              </p:cNvPr>
              <p:cNvSpPr/>
              <p:nvPr/>
            </p:nvSpPr>
            <p:spPr>
              <a:xfrm>
                <a:off x="3834909" y="4395599"/>
                <a:ext cx="973451" cy="169111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E6497234-6AB3-D946-A017-496BE337E179}"/>
                      </a:ext>
                    </a:extLst>
                  </p:cNvPr>
                  <p:cNvSpPr txBox="1"/>
                  <p:nvPr/>
                </p:nvSpPr>
                <p:spPr>
                  <a:xfrm>
                    <a:off x="1963825" y="4118149"/>
                    <a:ext cx="373362" cy="373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E6497234-6AB3-D946-A017-496BE337E1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3825" y="4118149"/>
                    <a:ext cx="373362" cy="3731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265713FC-A467-DF48-BD56-6C18CD0FC8B0}"/>
                      </a:ext>
                    </a:extLst>
                  </p:cNvPr>
                  <p:cNvSpPr txBox="1"/>
                  <p:nvPr/>
                </p:nvSpPr>
                <p:spPr>
                  <a:xfrm>
                    <a:off x="3646049" y="4109517"/>
                    <a:ext cx="380581" cy="373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265713FC-A467-DF48-BD56-6C18CD0FC8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6049" y="4109517"/>
                    <a:ext cx="380581" cy="3731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7" name="Right Arrow 266">
              <a:extLst>
                <a:ext uri="{FF2B5EF4-FFF2-40B4-BE49-F238E27FC236}">
                  <a16:creationId xmlns:a16="http://schemas.microsoft.com/office/drawing/2014/main" id="{D32E21A8-5972-454B-B228-C1A0BB305E57}"/>
                </a:ext>
              </a:extLst>
            </p:cNvPr>
            <p:cNvSpPr/>
            <p:nvPr/>
          </p:nvSpPr>
          <p:spPr>
            <a:xfrm>
              <a:off x="6193108" y="5296051"/>
              <a:ext cx="865301" cy="18981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F4E7A003-CA8F-A648-8211-C040DCA677CE}"/>
                </a:ext>
              </a:extLst>
            </p:cNvPr>
            <p:cNvSpPr txBox="1"/>
            <p:nvPr/>
          </p:nvSpPr>
          <p:spPr>
            <a:xfrm>
              <a:off x="6212253" y="5100476"/>
              <a:ext cx="787201" cy="259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Clustering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C0E430A-F106-CE4F-8DE6-188949D0753F}"/>
              </a:ext>
            </a:extLst>
          </p:cNvPr>
          <p:cNvGrpSpPr/>
          <p:nvPr/>
        </p:nvGrpSpPr>
        <p:grpSpPr>
          <a:xfrm>
            <a:off x="985677" y="4556426"/>
            <a:ext cx="8825311" cy="1669682"/>
            <a:chOff x="786640" y="3894739"/>
            <a:chExt cx="8825311" cy="1669682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8C080ADA-5043-8A44-8EFF-A278724B59EE}"/>
                </a:ext>
              </a:extLst>
            </p:cNvPr>
            <p:cNvGrpSpPr/>
            <p:nvPr/>
          </p:nvGrpSpPr>
          <p:grpSpPr>
            <a:xfrm>
              <a:off x="1286646" y="4189813"/>
              <a:ext cx="981926" cy="1025016"/>
              <a:chOff x="5325246" y="520151"/>
              <a:chExt cx="981926" cy="1025016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584FCA7-9088-B449-B91F-03460BDE0E96}"/>
                  </a:ext>
                </a:extLst>
              </p:cNvPr>
              <p:cNvSpPr/>
              <p:nvPr/>
            </p:nvSpPr>
            <p:spPr>
              <a:xfrm flipH="1">
                <a:off x="5325246" y="731323"/>
                <a:ext cx="211172" cy="21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2C1B46E3-4A64-474C-B8A5-804D85ED17B2}"/>
                  </a:ext>
                </a:extLst>
              </p:cNvPr>
              <p:cNvSpPr/>
              <p:nvPr/>
            </p:nvSpPr>
            <p:spPr>
              <a:xfrm flipH="1">
                <a:off x="5325246" y="1122823"/>
                <a:ext cx="211172" cy="21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CE5F50E3-F86E-E841-9E35-1A7F2C931726}"/>
                  </a:ext>
                </a:extLst>
              </p:cNvPr>
              <p:cNvSpPr/>
              <p:nvPr/>
            </p:nvSpPr>
            <p:spPr>
              <a:xfrm flipH="1">
                <a:off x="6089534" y="731323"/>
                <a:ext cx="211172" cy="21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4BE6761D-1C3E-9C4B-8796-0A4EBD9DC8B0}"/>
                  </a:ext>
                </a:extLst>
              </p:cNvPr>
              <p:cNvSpPr/>
              <p:nvPr/>
            </p:nvSpPr>
            <p:spPr>
              <a:xfrm flipH="1">
                <a:off x="5707390" y="520151"/>
                <a:ext cx="211172" cy="21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8A9ECA8-09B7-1448-B05D-1BCA9D2015DA}"/>
                  </a:ext>
                </a:extLst>
              </p:cNvPr>
              <p:cNvSpPr/>
              <p:nvPr/>
            </p:nvSpPr>
            <p:spPr>
              <a:xfrm flipH="1">
                <a:off x="6096000" y="1123208"/>
                <a:ext cx="211172" cy="21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88F25186-3E96-E544-80C9-AAE3B4BF4ADB}"/>
                  </a:ext>
                </a:extLst>
              </p:cNvPr>
              <p:cNvSpPr/>
              <p:nvPr/>
            </p:nvSpPr>
            <p:spPr>
              <a:xfrm flipH="1">
                <a:off x="5707390" y="1333995"/>
                <a:ext cx="211172" cy="21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0759144-58D9-DE49-8878-CA1BC685634E}"/>
                </a:ext>
              </a:extLst>
            </p:cNvPr>
            <p:cNvGrpSpPr/>
            <p:nvPr/>
          </p:nvGrpSpPr>
          <p:grpSpPr>
            <a:xfrm>
              <a:off x="7409761" y="4189813"/>
              <a:ext cx="981926" cy="1025016"/>
              <a:chOff x="5325246" y="520151"/>
              <a:chExt cx="981926" cy="1025016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515C062-102D-304D-BBCA-76E74FB5638B}"/>
                  </a:ext>
                </a:extLst>
              </p:cNvPr>
              <p:cNvSpPr/>
              <p:nvPr/>
            </p:nvSpPr>
            <p:spPr>
              <a:xfrm flipH="1">
                <a:off x="5325246" y="731323"/>
                <a:ext cx="211172" cy="21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0C6E46E5-AFEE-FB4D-8F90-E986E0053301}"/>
                  </a:ext>
                </a:extLst>
              </p:cNvPr>
              <p:cNvSpPr/>
              <p:nvPr/>
            </p:nvSpPr>
            <p:spPr>
              <a:xfrm flipH="1">
                <a:off x="5325246" y="1122823"/>
                <a:ext cx="211172" cy="21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DBDC0164-BD23-BF41-8369-0EEE8F66C4F3}"/>
                  </a:ext>
                </a:extLst>
              </p:cNvPr>
              <p:cNvSpPr/>
              <p:nvPr/>
            </p:nvSpPr>
            <p:spPr>
              <a:xfrm flipH="1">
                <a:off x="6089534" y="731323"/>
                <a:ext cx="211172" cy="21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2AE7789F-3E45-4D48-9BA2-98BC42ABFDFD}"/>
                  </a:ext>
                </a:extLst>
              </p:cNvPr>
              <p:cNvSpPr/>
              <p:nvPr/>
            </p:nvSpPr>
            <p:spPr>
              <a:xfrm flipH="1">
                <a:off x="5707390" y="520151"/>
                <a:ext cx="211172" cy="21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7A6E728-A4EF-4848-B798-B3249BD3FFA2}"/>
                  </a:ext>
                </a:extLst>
              </p:cNvPr>
              <p:cNvSpPr/>
              <p:nvPr/>
            </p:nvSpPr>
            <p:spPr>
              <a:xfrm flipH="1">
                <a:off x="6096000" y="1123208"/>
                <a:ext cx="211172" cy="21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EAAE07E1-BE12-984B-B14E-2027C8AAB002}"/>
                  </a:ext>
                </a:extLst>
              </p:cNvPr>
              <p:cNvSpPr/>
              <p:nvPr/>
            </p:nvSpPr>
            <p:spPr>
              <a:xfrm flipH="1">
                <a:off x="5707390" y="1333995"/>
                <a:ext cx="211172" cy="21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84D4CE2-E2F1-E548-BF0E-004BC9DCAD2A}"/>
                </a:ext>
              </a:extLst>
            </p:cNvPr>
            <p:cNvSpPr/>
            <p:nvPr/>
          </p:nvSpPr>
          <p:spPr>
            <a:xfrm flipH="1">
              <a:off x="1675256" y="4606856"/>
              <a:ext cx="211172" cy="21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F0803C3-2D2A-1F4D-86E8-CF2AD4ABB310}"/>
                </a:ext>
              </a:extLst>
            </p:cNvPr>
            <p:cNvSpPr/>
            <p:nvPr/>
          </p:nvSpPr>
          <p:spPr>
            <a:xfrm flipH="1">
              <a:off x="5501852" y="4606856"/>
              <a:ext cx="211172" cy="21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Multiply 110">
              <a:extLst>
                <a:ext uri="{FF2B5EF4-FFF2-40B4-BE49-F238E27FC236}">
                  <a16:creationId xmlns:a16="http://schemas.microsoft.com/office/drawing/2014/main" id="{28A66B03-84DE-E440-A084-E080079DB968}"/>
                </a:ext>
              </a:extLst>
            </p:cNvPr>
            <p:cNvSpPr/>
            <p:nvPr/>
          </p:nvSpPr>
          <p:spPr>
            <a:xfrm>
              <a:off x="1617853" y="4573625"/>
              <a:ext cx="313046" cy="277543"/>
            </a:xfrm>
            <a:prstGeom prst="mathMultiply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Multiply 111">
              <a:extLst>
                <a:ext uri="{FF2B5EF4-FFF2-40B4-BE49-F238E27FC236}">
                  <a16:creationId xmlns:a16="http://schemas.microsoft.com/office/drawing/2014/main" id="{DC36A623-A086-4647-8814-122C7D0C85F3}"/>
                </a:ext>
              </a:extLst>
            </p:cNvPr>
            <p:cNvSpPr/>
            <p:nvPr/>
          </p:nvSpPr>
          <p:spPr>
            <a:xfrm>
              <a:off x="7737735" y="4573625"/>
              <a:ext cx="313046" cy="277543"/>
            </a:xfrm>
            <a:prstGeom prst="mathMultiply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4B85503-2A15-2943-8B0A-A32E1600823F}"/>
                </a:ext>
              </a:extLst>
            </p:cNvPr>
            <p:cNvSpPr/>
            <p:nvPr/>
          </p:nvSpPr>
          <p:spPr>
            <a:xfrm flipH="1">
              <a:off x="7798890" y="4606856"/>
              <a:ext cx="211172" cy="21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BDE06C2-DBFA-7C45-9D68-46A1840AC744}"/>
                </a:ext>
              </a:extLst>
            </p:cNvPr>
            <p:cNvSpPr/>
            <p:nvPr/>
          </p:nvSpPr>
          <p:spPr>
            <a:xfrm flipH="1">
              <a:off x="4597579" y="4611793"/>
              <a:ext cx="211172" cy="21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D1E8AC2-71ED-DC4B-930B-9933F9725F19}"/>
                </a:ext>
              </a:extLst>
            </p:cNvPr>
            <p:cNvSpPr/>
            <p:nvPr/>
          </p:nvSpPr>
          <p:spPr>
            <a:xfrm>
              <a:off x="786640" y="3929108"/>
              <a:ext cx="4273040" cy="163531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EE73099-9839-1647-8539-0E1AC6DB1DFE}"/>
                </a:ext>
              </a:extLst>
            </p:cNvPr>
            <p:cNvSpPr/>
            <p:nvPr/>
          </p:nvSpPr>
          <p:spPr>
            <a:xfrm>
              <a:off x="5338911" y="3894739"/>
              <a:ext cx="4273040" cy="163531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4BA6224-B189-0843-8841-C0CAF797597B}"/>
                    </a:ext>
                  </a:extLst>
                </p:cNvPr>
                <p:cNvSpPr txBox="1"/>
                <p:nvPr/>
              </p:nvSpPr>
              <p:spPr>
                <a:xfrm>
                  <a:off x="4552698" y="3983853"/>
                  <a:ext cx="21557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4BA6224-B189-0843-8841-C0CAF79759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698" y="3983853"/>
                  <a:ext cx="215572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0526" r="-526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71D45868-E145-0841-9355-99D38DACA564}"/>
                    </a:ext>
                  </a:extLst>
                </p:cNvPr>
                <p:cNvSpPr txBox="1"/>
                <p:nvPr/>
              </p:nvSpPr>
              <p:spPr>
                <a:xfrm>
                  <a:off x="5501852" y="3992888"/>
                  <a:ext cx="2197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71D45868-E145-0841-9355-99D38DACA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852" y="3992888"/>
                  <a:ext cx="219740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5789" r="-526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7763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3A73-FEC4-40AA-9ABF-21E96CF6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0541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0426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50446"/>
            <a:ext cx="10058400" cy="1450757"/>
          </a:xfrm>
        </p:spPr>
        <p:txBody>
          <a:bodyPr/>
          <a:lstStyle/>
          <a:p>
            <a:r>
              <a:rPr lang="en-US" dirty="0"/>
              <a:t>Clustering: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Clustering (</a:t>
            </a:r>
            <a:r>
              <a:rPr lang="en-US" sz="2400" b="1" dirty="0">
                <a:solidFill>
                  <a:srgbClr val="0039FF"/>
                </a:solidFill>
              </a:rPr>
              <a:t>ML + Data Analysis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/>
              <a:t>Explore the data, Reveal existing structure, group similar points to one another, </a:t>
            </a:r>
            <a:r>
              <a:rPr lang="en-US" sz="2200" dirty="0" err="1"/>
              <a:t>etc</a:t>
            </a:r>
            <a:r>
              <a:rPr lang="en-US" sz="2200" dirty="0"/>
              <a:t>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B683EA-285C-8D4A-B73C-6DB2B1B9ECBB}"/>
              </a:ext>
            </a:extLst>
          </p:cNvPr>
          <p:cNvGrpSpPr/>
          <p:nvPr/>
        </p:nvGrpSpPr>
        <p:grpSpPr>
          <a:xfrm>
            <a:off x="2059277" y="3371888"/>
            <a:ext cx="2364649" cy="1894901"/>
            <a:chOff x="537065" y="4605465"/>
            <a:chExt cx="2364649" cy="18949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09E0BE-E996-0A4C-8795-9EE2DAF92FE2}"/>
                </a:ext>
              </a:extLst>
            </p:cNvPr>
            <p:cNvSpPr/>
            <p:nvPr/>
          </p:nvSpPr>
          <p:spPr>
            <a:xfrm>
              <a:off x="2304883" y="508330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9294B39-BFBB-0F40-BA49-DF3084AD2643}"/>
                </a:ext>
              </a:extLst>
            </p:cNvPr>
            <p:cNvSpPr/>
            <p:nvPr/>
          </p:nvSpPr>
          <p:spPr>
            <a:xfrm>
              <a:off x="2528361" y="5075152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D19BE2A-B449-A54C-A991-D19017A432A5}"/>
                </a:ext>
              </a:extLst>
            </p:cNvPr>
            <p:cNvSpPr/>
            <p:nvPr/>
          </p:nvSpPr>
          <p:spPr>
            <a:xfrm>
              <a:off x="2365505" y="470381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37D087-83EF-014C-9488-BE697BB32ECA}"/>
                </a:ext>
              </a:extLst>
            </p:cNvPr>
            <p:cNvSpPr/>
            <p:nvPr/>
          </p:nvSpPr>
          <p:spPr>
            <a:xfrm>
              <a:off x="2348721" y="4896700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05ED4C-72B2-4145-88B5-84DFFA0D3077}"/>
                </a:ext>
              </a:extLst>
            </p:cNvPr>
            <p:cNvSpPr/>
            <p:nvPr/>
          </p:nvSpPr>
          <p:spPr>
            <a:xfrm>
              <a:off x="2735956" y="508330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E123040-D585-EE49-81F2-79B256C04859}"/>
                </a:ext>
              </a:extLst>
            </p:cNvPr>
            <p:cNvSpPr/>
            <p:nvPr/>
          </p:nvSpPr>
          <p:spPr>
            <a:xfrm>
              <a:off x="2801713" y="489114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10B1D9-C4C1-0340-ACF2-CE60FFE06171}"/>
                </a:ext>
              </a:extLst>
            </p:cNvPr>
            <p:cNvSpPr/>
            <p:nvPr/>
          </p:nvSpPr>
          <p:spPr>
            <a:xfrm>
              <a:off x="2660605" y="477022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F1E81E-EADF-E14D-8F02-D2D5D477233A}"/>
                </a:ext>
              </a:extLst>
            </p:cNvPr>
            <p:cNvSpPr/>
            <p:nvPr/>
          </p:nvSpPr>
          <p:spPr>
            <a:xfrm>
              <a:off x="2516035" y="4605465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98ACCA-DD6F-7248-BFA7-B9B411D78E65}"/>
                </a:ext>
              </a:extLst>
            </p:cNvPr>
            <p:cNvSpPr/>
            <p:nvPr/>
          </p:nvSpPr>
          <p:spPr>
            <a:xfrm>
              <a:off x="2516036" y="489114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6BB7F1C-A643-7540-9A7F-F3FBF31CF072}"/>
                </a:ext>
              </a:extLst>
            </p:cNvPr>
            <p:cNvSpPr/>
            <p:nvPr/>
          </p:nvSpPr>
          <p:spPr>
            <a:xfrm>
              <a:off x="691227" y="507754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592792A-245B-E14E-946D-A1BD5294E51E}"/>
                </a:ext>
              </a:extLst>
            </p:cNvPr>
            <p:cNvSpPr/>
            <p:nvPr/>
          </p:nvSpPr>
          <p:spPr>
            <a:xfrm>
              <a:off x="897266" y="4940538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635401-90CB-B649-89C4-F3610634CF78}"/>
                </a:ext>
              </a:extLst>
            </p:cNvPr>
            <p:cNvSpPr/>
            <p:nvPr/>
          </p:nvSpPr>
          <p:spPr>
            <a:xfrm>
              <a:off x="624741" y="464426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8E5D62D-ACF3-B248-A6DF-5549E4945B5C}"/>
                </a:ext>
              </a:extLst>
            </p:cNvPr>
            <p:cNvSpPr/>
            <p:nvPr/>
          </p:nvSpPr>
          <p:spPr>
            <a:xfrm>
              <a:off x="537065" y="4852862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8F5EC7-75E4-7148-A2AD-BCEE90BD4A37}"/>
                </a:ext>
              </a:extLst>
            </p:cNvPr>
            <p:cNvSpPr/>
            <p:nvPr/>
          </p:nvSpPr>
          <p:spPr>
            <a:xfrm>
              <a:off x="1042662" y="5045020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2AFC72-19A3-8844-A446-FEF84B17FB77}"/>
                </a:ext>
              </a:extLst>
            </p:cNvPr>
            <p:cNvSpPr/>
            <p:nvPr/>
          </p:nvSpPr>
          <p:spPr>
            <a:xfrm>
              <a:off x="1108419" y="4852862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9D937D8-7256-2D47-B768-2CEC7E89EDE8}"/>
                </a:ext>
              </a:extLst>
            </p:cNvPr>
            <p:cNvSpPr/>
            <p:nvPr/>
          </p:nvSpPr>
          <p:spPr>
            <a:xfrm>
              <a:off x="1042662" y="465997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E836879-4701-4846-972B-A446187E412F}"/>
                </a:ext>
              </a:extLst>
            </p:cNvPr>
            <p:cNvSpPr/>
            <p:nvPr/>
          </p:nvSpPr>
          <p:spPr>
            <a:xfrm>
              <a:off x="815939" y="465997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7FA4B44-31CF-B146-B6AE-769BC3CF6A06}"/>
                </a:ext>
              </a:extLst>
            </p:cNvPr>
            <p:cNvSpPr/>
            <p:nvPr/>
          </p:nvSpPr>
          <p:spPr>
            <a:xfrm>
              <a:off x="735065" y="488538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1C2D167-6BD9-9C43-85A4-D9DAC7DE5BDE}"/>
                </a:ext>
              </a:extLst>
            </p:cNvPr>
            <p:cNvSpPr/>
            <p:nvPr/>
          </p:nvSpPr>
          <p:spPr>
            <a:xfrm>
              <a:off x="550275" y="6166159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BEDC6B1-DFD2-4B4B-A604-02B53169F38F}"/>
                </a:ext>
              </a:extLst>
            </p:cNvPr>
            <p:cNvSpPr/>
            <p:nvPr/>
          </p:nvSpPr>
          <p:spPr>
            <a:xfrm>
              <a:off x="827028" y="6412690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B8812CC-69EC-544D-AFD9-6CB9A0E0B2EB}"/>
                </a:ext>
              </a:extLst>
            </p:cNvPr>
            <p:cNvSpPr/>
            <p:nvPr/>
          </p:nvSpPr>
          <p:spPr>
            <a:xfrm>
              <a:off x="629028" y="5918415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AFBF341-EC04-4B40-BCA0-AD4CABEE82B2}"/>
                </a:ext>
              </a:extLst>
            </p:cNvPr>
            <p:cNvSpPr/>
            <p:nvPr/>
          </p:nvSpPr>
          <p:spPr>
            <a:xfrm>
              <a:off x="754896" y="619177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8DA3F7-F7AC-C746-A7C8-CD8754049925}"/>
                </a:ext>
              </a:extLst>
            </p:cNvPr>
            <p:cNvSpPr/>
            <p:nvPr/>
          </p:nvSpPr>
          <p:spPr>
            <a:xfrm>
              <a:off x="1046949" y="6319169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167E354-C4AC-5842-B040-D8F8662C60E9}"/>
                </a:ext>
              </a:extLst>
            </p:cNvPr>
            <p:cNvSpPr/>
            <p:nvPr/>
          </p:nvSpPr>
          <p:spPr>
            <a:xfrm>
              <a:off x="1112706" y="612701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6B2B91F-FF93-F24D-85F6-56E9C73E4CBA}"/>
                </a:ext>
              </a:extLst>
            </p:cNvPr>
            <p:cNvSpPr/>
            <p:nvPr/>
          </p:nvSpPr>
          <p:spPr>
            <a:xfrm>
              <a:off x="1046949" y="5934125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576D69-A13E-874F-AC04-95BC3BA714CA}"/>
                </a:ext>
              </a:extLst>
            </p:cNvPr>
            <p:cNvSpPr/>
            <p:nvPr/>
          </p:nvSpPr>
          <p:spPr>
            <a:xfrm>
              <a:off x="827028" y="584133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20D6438-4CAB-0D44-B618-91B611AF43CA}"/>
                </a:ext>
              </a:extLst>
            </p:cNvPr>
            <p:cNvSpPr/>
            <p:nvPr/>
          </p:nvSpPr>
          <p:spPr>
            <a:xfrm>
              <a:off x="892332" y="602765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98240B-5A49-A046-936C-12C213522B96}"/>
                </a:ext>
              </a:extLst>
            </p:cNvPr>
            <p:cNvSpPr/>
            <p:nvPr/>
          </p:nvSpPr>
          <p:spPr>
            <a:xfrm>
              <a:off x="2374198" y="6290105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8E97F8D-E051-F948-81B0-D3F0A6EC05A1}"/>
                </a:ext>
              </a:extLst>
            </p:cNvPr>
            <p:cNvSpPr/>
            <p:nvPr/>
          </p:nvSpPr>
          <p:spPr>
            <a:xfrm>
              <a:off x="2575892" y="639661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817071D-35AE-FE43-8C64-0045899DF353}"/>
                </a:ext>
              </a:extLst>
            </p:cNvPr>
            <p:cNvSpPr/>
            <p:nvPr/>
          </p:nvSpPr>
          <p:spPr>
            <a:xfrm>
              <a:off x="2330360" y="5968097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48F36F5-2817-714D-8AC2-43521BA79CC2}"/>
                </a:ext>
              </a:extLst>
            </p:cNvPr>
            <p:cNvSpPr/>
            <p:nvPr/>
          </p:nvSpPr>
          <p:spPr>
            <a:xfrm>
              <a:off x="2242684" y="617669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30F1037-DC96-E549-A9B3-1932BAD0BE1E}"/>
                </a:ext>
              </a:extLst>
            </p:cNvPr>
            <p:cNvSpPr/>
            <p:nvPr/>
          </p:nvSpPr>
          <p:spPr>
            <a:xfrm>
              <a:off x="2748281" y="636885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8C7CBFB-8968-2D4A-A177-F8F212BA41B0}"/>
                </a:ext>
              </a:extLst>
            </p:cNvPr>
            <p:cNvSpPr/>
            <p:nvPr/>
          </p:nvSpPr>
          <p:spPr>
            <a:xfrm>
              <a:off x="2814038" y="617669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BDE8B08-16F3-7C4C-839B-BBCF18625473}"/>
                </a:ext>
              </a:extLst>
            </p:cNvPr>
            <p:cNvSpPr/>
            <p:nvPr/>
          </p:nvSpPr>
          <p:spPr>
            <a:xfrm>
              <a:off x="2748281" y="5983807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600E0E2-D76F-8044-B58F-997B23D3EB22}"/>
                </a:ext>
              </a:extLst>
            </p:cNvPr>
            <p:cNvSpPr/>
            <p:nvPr/>
          </p:nvSpPr>
          <p:spPr>
            <a:xfrm>
              <a:off x="2572198" y="6005870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0E8224E-E6F1-AD44-B604-9438E0F52E08}"/>
                </a:ext>
              </a:extLst>
            </p:cNvPr>
            <p:cNvSpPr/>
            <p:nvPr/>
          </p:nvSpPr>
          <p:spPr>
            <a:xfrm>
              <a:off x="2528361" y="617669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534D4DBA-DF70-8344-AF2D-30506B546771}"/>
              </a:ext>
            </a:extLst>
          </p:cNvPr>
          <p:cNvSpPr txBox="1"/>
          <p:nvPr/>
        </p:nvSpPr>
        <p:spPr>
          <a:xfrm>
            <a:off x="352637" y="2934153"/>
            <a:ext cx="140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Set of Data Points:</a:t>
            </a:r>
          </a:p>
        </p:txBody>
      </p:sp>
    </p:spTree>
    <p:extLst>
      <p:ext uri="{BB962C8B-B14F-4D97-AF65-F5344CB8AC3E}">
        <p14:creationId xmlns:p14="http://schemas.microsoft.com/office/powerpoint/2010/main" val="372328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77871"/>
            <a:ext cx="10058400" cy="1450757"/>
          </a:xfrm>
        </p:spPr>
        <p:txBody>
          <a:bodyPr/>
          <a:lstStyle/>
          <a:p>
            <a:r>
              <a:rPr lang="en-US" dirty="0"/>
              <a:t>Clustering: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Clustering (</a:t>
            </a:r>
            <a:r>
              <a:rPr lang="en-US" sz="2400" b="1" dirty="0">
                <a:solidFill>
                  <a:srgbClr val="0039FF"/>
                </a:solidFill>
              </a:rPr>
              <a:t>ML + Data Analysis</a:t>
            </a:r>
            <a:r>
              <a:rPr lang="en-US" sz="2400" dirty="0"/>
              <a:t>)</a:t>
            </a:r>
          </a:p>
          <a:p>
            <a:pPr marL="201168" lvl="1" indent="0">
              <a:buNone/>
            </a:pPr>
            <a:r>
              <a:rPr lang="en-US" sz="2200" dirty="0"/>
              <a:t>Explore the data, Reveal existing structure, group similar points to one another, </a:t>
            </a:r>
            <a:r>
              <a:rPr lang="en-US" sz="2200" dirty="0" err="1"/>
              <a:t>etc</a:t>
            </a:r>
            <a:r>
              <a:rPr lang="en-US" sz="2200" dirty="0"/>
              <a:t>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B683EA-285C-8D4A-B73C-6DB2B1B9ECBB}"/>
              </a:ext>
            </a:extLst>
          </p:cNvPr>
          <p:cNvGrpSpPr/>
          <p:nvPr/>
        </p:nvGrpSpPr>
        <p:grpSpPr>
          <a:xfrm>
            <a:off x="2059277" y="3371888"/>
            <a:ext cx="2364649" cy="1894901"/>
            <a:chOff x="537065" y="4605465"/>
            <a:chExt cx="2364649" cy="18949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09E0BE-E996-0A4C-8795-9EE2DAF92FE2}"/>
                </a:ext>
              </a:extLst>
            </p:cNvPr>
            <p:cNvSpPr/>
            <p:nvPr/>
          </p:nvSpPr>
          <p:spPr>
            <a:xfrm>
              <a:off x="2304883" y="508330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9294B39-BFBB-0F40-BA49-DF3084AD2643}"/>
                </a:ext>
              </a:extLst>
            </p:cNvPr>
            <p:cNvSpPr/>
            <p:nvPr/>
          </p:nvSpPr>
          <p:spPr>
            <a:xfrm>
              <a:off x="2528361" y="5075152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D19BE2A-B449-A54C-A991-D19017A432A5}"/>
                </a:ext>
              </a:extLst>
            </p:cNvPr>
            <p:cNvSpPr/>
            <p:nvPr/>
          </p:nvSpPr>
          <p:spPr>
            <a:xfrm>
              <a:off x="2365505" y="470381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37D087-83EF-014C-9488-BE697BB32ECA}"/>
                </a:ext>
              </a:extLst>
            </p:cNvPr>
            <p:cNvSpPr/>
            <p:nvPr/>
          </p:nvSpPr>
          <p:spPr>
            <a:xfrm>
              <a:off x="2348721" y="4896700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05ED4C-72B2-4145-88B5-84DFFA0D3077}"/>
                </a:ext>
              </a:extLst>
            </p:cNvPr>
            <p:cNvSpPr/>
            <p:nvPr/>
          </p:nvSpPr>
          <p:spPr>
            <a:xfrm>
              <a:off x="2735956" y="508330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E123040-D585-EE49-81F2-79B256C04859}"/>
                </a:ext>
              </a:extLst>
            </p:cNvPr>
            <p:cNvSpPr/>
            <p:nvPr/>
          </p:nvSpPr>
          <p:spPr>
            <a:xfrm>
              <a:off x="2801713" y="489114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10B1D9-C4C1-0340-ACF2-CE60FFE06171}"/>
                </a:ext>
              </a:extLst>
            </p:cNvPr>
            <p:cNvSpPr/>
            <p:nvPr/>
          </p:nvSpPr>
          <p:spPr>
            <a:xfrm>
              <a:off x="2660605" y="477022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F1E81E-EADF-E14D-8F02-D2D5D477233A}"/>
                </a:ext>
              </a:extLst>
            </p:cNvPr>
            <p:cNvSpPr/>
            <p:nvPr/>
          </p:nvSpPr>
          <p:spPr>
            <a:xfrm>
              <a:off x="2516035" y="4605465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98ACCA-DD6F-7248-BFA7-B9B411D78E65}"/>
                </a:ext>
              </a:extLst>
            </p:cNvPr>
            <p:cNvSpPr/>
            <p:nvPr/>
          </p:nvSpPr>
          <p:spPr>
            <a:xfrm>
              <a:off x="2516036" y="489114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6BB7F1C-A643-7540-9A7F-F3FBF31CF072}"/>
                </a:ext>
              </a:extLst>
            </p:cNvPr>
            <p:cNvSpPr/>
            <p:nvPr/>
          </p:nvSpPr>
          <p:spPr>
            <a:xfrm>
              <a:off x="691227" y="507754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592792A-245B-E14E-946D-A1BD5294E51E}"/>
                </a:ext>
              </a:extLst>
            </p:cNvPr>
            <p:cNvSpPr/>
            <p:nvPr/>
          </p:nvSpPr>
          <p:spPr>
            <a:xfrm>
              <a:off x="897266" y="4940538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635401-90CB-B649-89C4-F3610634CF78}"/>
                </a:ext>
              </a:extLst>
            </p:cNvPr>
            <p:cNvSpPr/>
            <p:nvPr/>
          </p:nvSpPr>
          <p:spPr>
            <a:xfrm>
              <a:off x="624741" y="464426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8E5D62D-ACF3-B248-A6DF-5549E4945B5C}"/>
                </a:ext>
              </a:extLst>
            </p:cNvPr>
            <p:cNvSpPr/>
            <p:nvPr/>
          </p:nvSpPr>
          <p:spPr>
            <a:xfrm>
              <a:off x="537065" y="4852862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8F5EC7-75E4-7148-A2AD-BCEE90BD4A37}"/>
                </a:ext>
              </a:extLst>
            </p:cNvPr>
            <p:cNvSpPr/>
            <p:nvPr/>
          </p:nvSpPr>
          <p:spPr>
            <a:xfrm>
              <a:off x="1042662" y="5045020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2AFC72-19A3-8844-A446-FEF84B17FB77}"/>
                </a:ext>
              </a:extLst>
            </p:cNvPr>
            <p:cNvSpPr/>
            <p:nvPr/>
          </p:nvSpPr>
          <p:spPr>
            <a:xfrm>
              <a:off x="1108419" y="4852862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9D937D8-7256-2D47-B768-2CEC7E89EDE8}"/>
                </a:ext>
              </a:extLst>
            </p:cNvPr>
            <p:cNvSpPr/>
            <p:nvPr/>
          </p:nvSpPr>
          <p:spPr>
            <a:xfrm>
              <a:off x="1042662" y="465997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E836879-4701-4846-972B-A446187E412F}"/>
                </a:ext>
              </a:extLst>
            </p:cNvPr>
            <p:cNvSpPr/>
            <p:nvPr/>
          </p:nvSpPr>
          <p:spPr>
            <a:xfrm>
              <a:off x="815939" y="465997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7FA4B44-31CF-B146-B6AE-769BC3CF6A06}"/>
                </a:ext>
              </a:extLst>
            </p:cNvPr>
            <p:cNvSpPr/>
            <p:nvPr/>
          </p:nvSpPr>
          <p:spPr>
            <a:xfrm>
              <a:off x="735065" y="488538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1C2D167-6BD9-9C43-85A4-D9DAC7DE5BDE}"/>
                </a:ext>
              </a:extLst>
            </p:cNvPr>
            <p:cNvSpPr/>
            <p:nvPr/>
          </p:nvSpPr>
          <p:spPr>
            <a:xfrm>
              <a:off x="550275" y="6166159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BEDC6B1-DFD2-4B4B-A604-02B53169F38F}"/>
                </a:ext>
              </a:extLst>
            </p:cNvPr>
            <p:cNvSpPr/>
            <p:nvPr/>
          </p:nvSpPr>
          <p:spPr>
            <a:xfrm>
              <a:off x="827028" y="6412690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B8812CC-69EC-544D-AFD9-6CB9A0E0B2EB}"/>
                </a:ext>
              </a:extLst>
            </p:cNvPr>
            <p:cNvSpPr/>
            <p:nvPr/>
          </p:nvSpPr>
          <p:spPr>
            <a:xfrm>
              <a:off x="629028" y="5918415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AFBF341-EC04-4B40-BCA0-AD4CABEE82B2}"/>
                </a:ext>
              </a:extLst>
            </p:cNvPr>
            <p:cNvSpPr/>
            <p:nvPr/>
          </p:nvSpPr>
          <p:spPr>
            <a:xfrm>
              <a:off x="754896" y="619177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8DA3F7-F7AC-C746-A7C8-CD8754049925}"/>
                </a:ext>
              </a:extLst>
            </p:cNvPr>
            <p:cNvSpPr/>
            <p:nvPr/>
          </p:nvSpPr>
          <p:spPr>
            <a:xfrm>
              <a:off x="1046949" y="6319169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167E354-C4AC-5842-B040-D8F8662C60E9}"/>
                </a:ext>
              </a:extLst>
            </p:cNvPr>
            <p:cNvSpPr/>
            <p:nvPr/>
          </p:nvSpPr>
          <p:spPr>
            <a:xfrm>
              <a:off x="1112706" y="612701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6B2B91F-FF93-F24D-85F6-56E9C73E4CBA}"/>
                </a:ext>
              </a:extLst>
            </p:cNvPr>
            <p:cNvSpPr/>
            <p:nvPr/>
          </p:nvSpPr>
          <p:spPr>
            <a:xfrm>
              <a:off x="1046949" y="5934125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576D69-A13E-874F-AC04-95BC3BA714CA}"/>
                </a:ext>
              </a:extLst>
            </p:cNvPr>
            <p:cNvSpPr/>
            <p:nvPr/>
          </p:nvSpPr>
          <p:spPr>
            <a:xfrm>
              <a:off x="827028" y="584133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20D6438-4CAB-0D44-B618-91B611AF43CA}"/>
                </a:ext>
              </a:extLst>
            </p:cNvPr>
            <p:cNvSpPr/>
            <p:nvPr/>
          </p:nvSpPr>
          <p:spPr>
            <a:xfrm>
              <a:off x="892332" y="602765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98240B-5A49-A046-936C-12C213522B96}"/>
                </a:ext>
              </a:extLst>
            </p:cNvPr>
            <p:cNvSpPr/>
            <p:nvPr/>
          </p:nvSpPr>
          <p:spPr>
            <a:xfrm>
              <a:off x="2374198" y="6290105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8E97F8D-E051-F948-81B0-D3F0A6EC05A1}"/>
                </a:ext>
              </a:extLst>
            </p:cNvPr>
            <p:cNvSpPr/>
            <p:nvPr/>
          </p:nvSpPr>
          <p:spPr>
            <a:xfrm>
              <a:off x="2575892" y="639661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817071D-35AE-FE43-8C64-0045899DF353}"/>
                </a:ext>
              </a:extLst>
            </p:cNvPr>
            <p:cNvSpPr/>
            <p:nvPr/>
          </p:nvSpPr>
          <p:spPr>
            <a:xfrm>
              <a:off x="2330360" y="5968097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48F36F5-2817-714D-8AC2-43521BA79CC2}"/>
                </a:ext>
              </a:extLst>
            </p:cNvPr>
            <p:cNvSpPr/>
            <p:nvPr/>
          </p:nvSpPr>
          <p:spPr>
            <a:xfrm>
              <a:off x="2242684" y="617669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30F1037-DC96-E549-A9B3-1932BAD0BE1E}"/>
                </a:ext>
              </a:extLst>
            </p:cNvPr>
            <p:cNvSpPr/>
            <p:nvPr/>
          </p:nvSpPr>
          <p:spPr>
            <a:xfrm>
              <a:off x="2748281" y="636885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8C7CBFB-8968-2D4A-A177-F8F212BA41B0}"/>
                </a:ext>
              </a:extLst>
            </p:cNvPr>
            <p:cNvSpPr/>
            <p:nvPr/>
          </p:nvSpPr>
          <p:spPr>
            <a:xfrm>
              <a:off x="2814038" y="617669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BDE8B08-16F3-7C4C-839B-BBCF18625473}"/>
                </a:ext>
              </a:extLst>
            </p:cNvPr>
            <p:cNvSpPr/>
            <p:nvPr/>
          </p:nvSpPr>
          <p:spPr>
            <a:xfrm>
              <a:off x="2748281" y="5983807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600E0E2-D76F-8044-B58F-997B23D3EB22}"/>
                </a:ext>
              </a:extLst>
            </p:cNvPr>
            <p:cNvSpPr/>
            <p:nvPr/>
          </p:nvSpPr>
          <p:spPr>
            <a:xfrm>
              <a:off x="2572198" y="6005870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0E8224E-E6F1-AD44-B604-9438E0F52E08}"/>
                </a:ext>
              </a:extLst>
            </p:cNvPr>
            <p:cNvSpPr/>
            <p:nvPr/>
          </p:nvSpPr>
          <p:spPr>
            <a:xfrm>
              <a:off x="2528361" y="617669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E4A6651-A4F5-1E46-94A0-B60902E6FE0E}"/>
              </a:ext>
            </a:extLst>
          </p:cNvPr>
          <p:cNvGrpSpPr/>
          <p:nvPr/>
        </p:nvGrpSpPr>
        <p:grpSpPr>
          <a:xfrm>
            <a:off x="7267251" y="2993218"/>
            <a:ext cx="2901283" cy="2469092"/>
            <a:chOff x="6428343" y="2225878"/>
            <a:chExt cx="2901283" cy="246909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FE958CD-886B-3F4C-A26D-40E8400B42C9}"/>
                </a:ext>
              </a:extLst>
            </p:cNvPr>
            <p:cNvSpPr/>
            <p:nvPr/>
          </p:nvSpPr>
          <p:spPr>
            <a:xfrm>
              <a:off x="8527940" y="3054882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79BD39C-A6BA-E040-985D-8D4F50DE55C0}"/>
                </a:ext>
              </a:extLst>
            </p:cNvPr>
            <p:cNvSpPr/>
            <p:nvPr/>
          </p:nvSpPr>
          <p:spPr>
            <a:xfrm>
              <a:off x="8751418" y="304673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3E1AE04-B9B5-8047-B431-4A6D59449B05}"/>
                </a:ext>
              </a:extLst>
            </p:cNvPr>
            <p:cNvSpPr/>
            <p:nvPr/>
          </p:nvSpPr>
          <p:spPr>
            <a:xfrm>
              <a:off x="8588562" y="2675395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95AB8D7-AEB3-6E4D-9024-065C2B79847E}"/>
                </a:ext>
              </a:extLst>
            </p:cNvPr>
            <p:cNvSpPr/>
            <p:nvPr/>
          </p:nvSpPr>
          <p:spPr>
            <a:xfrm>
              <a:off x="8571778" y="286828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8BA3AA4-154E-6F42-87D7-DE86D342B8EF}"/>
                </a:ext>
              </a:extLst>
            </p:cNvPr>
            <p:cNvSpPr/>
            <p:nvPr/>
          </p:nvSpPr>
          <p:spPr>
            <a:xfrm>
              <a:off x="8959013" y="3054882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6543388-B70F-F14D-BD72-44253963C58B}"/>
                </a:ext>
              </a:extLst>
            </p:cNvPr>
            <p:cNvSpPr/>
            <p:nvPr/>
          </p:nvSpPr>
          <p:spPr>
            <a:xfrm>
              <a:off x="9024770" y="286272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92EB4A9-9D99-374A-B637-4124C7568198}"/>
                </a:ext>
              </a:extLst>
            </p:cNvPr>
            <p:cNvSpPr/>
            <p:nvPr/>
          </p:nvSpPr>
          <p:spPr>
            <a:xfrm>
              <a:off x="8883662" y="274180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38CE572-8CA9-6946-8342-573B41FFDD7C}"/>
                </a:ext>
              </a:extLst>
            </p:cNvPr>
            <p:cNvSpPr/>
            <p:nvPr/>
          </p:nvSpPr>
          <p:spPr>
            <a:xfrm>
              <a:off x="8739092" y="257704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B10492E-B17F-514E-9EDF-AEFCDF104E14}"/>
                </a:ext>
              </a:extLst>
            </p:cNvPr>
            <p:cNvSpPr/>
            <p:nvPr/>
          </p:nvSpPr>
          <p:spPr>
            <a:xfrm>
              <a:off x="8739093" y="286272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3D89997-0062-434F-991C-CAEA40D51817}"/>
                </a:ext>
              </a:extLst>
            </p:cNvPr>
            <p:cNvSpPr/>
            <p:nvPr/>
          </p:nvSpPr>
          <p:spPr>
            <a:xfrm>
              <a:off x="6914284" y="3049125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A67C141-0E33-FD4E-B326-BCB104641205}"/>
                </a:ext>
              </a:extLst>
            </p:cNvPr>
            <p:cNvSpPr/>
            <p:nvPr/>
          </p:nvSpPr>
          <p:spPr>
            <a:xfrm>
              <a:off x="7120323" y="2912119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00C08CB-FBD9-DA40-B8FE-C5CF7DF00A9C}"/>
                </a:ext>
              </a:extLst>
            </p:cNvPr>
            <p:cNvSpPr/>
            <p:nvPr/>
          </p:nvSpPr>
          <p:spPr>
            <a:xfrm>
              <a:off x="6847798" y="2615847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9DEABCE-B690-884C-8C63-6807B10A5CC5}"/>
                </a:ext>
              </a:extLst>
            </p:cNvPr>
            <p:cNvSpPr/>
            <p:nvPr/>
          </p:nvSpPr>
          <p:spPr>
            <a:xfrm>
              <a:off x="6760122" y="282444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BC7D557-4137-ED4F-A60A-C6F3E8850AEA}"/>
                </a:ext>
              </a:extLst>
            </p:cNvPr>
            <p:cNvSpPr/>
            <p:nvPr/>
          </p:nvSpPr>
          <p:spPr>
            <a:xfrm>
              <a:off x="7265719" y="301660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488EF62-F6DA-BE48-86FC-D2BFF59A5904}"/>
                </a:ext>
              </a:extLst>
            </p:cNvPr>
            <p:cNvSpPr/>
            <p:nvPr/>
          </p:nvSpPr>
          <p:spPr>
            <a:xfrm>
              <a:off x="7331476" y="282444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ACBF878-9639-2949-8D76-4577FB977D73}"/>
                </a:ext>
              </a:extLst>
            </p:cNvPr>
            <p:cNvSpPr/>
            <p:nvPr/>
          </p:nvSpPr>
          <p:spPr>
            <a:xfrm>
              <a:off x="7265719" y="2631557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C6F6D9F-C958-DC4F-8F58-6231F5E30FB4}"/>
                </a:ext>
              </a:extLst>
            </p:cNvPr>
            <p:cNvSpPr/>
            <p:nvPr/>
          </p:nvSpPr>
          <p:spPr>
            <a:xfrm>
              <a:off x="7038996" y="2631557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9F4753C-86F9-E84B-ADF4-386423A9B886}"/>
                </a:ext>
              </a:extLst>
            </p:cNvPr>
            <p:cNvSpPr/>
            <p:nvPr/>
          </p:nvSpPr>
          <p:spPr>
            <a:xfrm>
              <a:off x="6958122" y="2856967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9E1D22E-C365-7646-81C5-772F6F44142F}"/>
                </a:ext>
              </a:extLst>
            </p:cNvPr>
            <p:cNvSpPr/>
            <p:nvPr/>
          </p:nvSpPr>
          <p:spPr>
            <a:xfrm>
              <a:off x="6773332" y="4137740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5D26785-57E7-CD43-BC89-BE0371963A70}"/>
                </a:ext>
              </a:extLst>
            </p:cNvPr>
            <p:cNvSpPr/>
            <p:nvPr/>
          </p:nvSpPr>
          <p:spPr>
            <a:xfrm>
              <a:off x="7050085" y="438427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EBC7AF9-E7BC-C642-BA8D-4DF733EAA34C}"/>
                </a:ext>
              </a:extLst>
            </p:cNvPr>
            <p:cNvSpPr/>
            <p:nvPr/>
          </p:nvSpPr>
          <p:spPr>
            <a:xfrm>
              <a:off x="6852085" y="388999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E82AB5C-FB1C-CA4F-BF6F-FAAC77110B7D}"/>
                </a:ext>
              </a:extLst>
            </p:cNvPr>
            <p:cNvSpPr/>
            <p:nvPr/>
          </p:nvSpPr>
          <p:spPr>
            <a:xfrm>
              <a:off x="6977953" y="4163352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1EB600-FE3A-4649-8093-FD19B275F6F7}"/>
                </a:ext>
              </a:extLst>
            </p:cNvPr>
            <p:cNvSpPr/>
            <p:nvPr/>
          </p:nvSpPr>
          <p:spPr>
            <a:xfrm>
              <a:off x="7270006" y="4290750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C7F0ECE-24C4-2345-A820-800678A484D3}"/>
                </a:ext>
              </a:extLst>
            </p:cNvPr>
            <p:cNvSpPr/>
            <p:nvPr/>
          </p:nvSpPr>
          <p:spPr>
            <a:xfrm>
              <a:off x="7335763" y="4098592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B70BD57-5AF5-7C4D-BD1B-D097FEEC8C6A}"/>
                </a:ext>
              </a:extLst>
            </p:cNvPr>
            <p:cNvSpPr/>
            <p:nvPr/>
          </p:nvSpPr>
          <p:spPr>
            <a:xfrm>
              <a:off x="7270006" y="390570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F655FC6-8981-BF48-B8D4-E4158740C750}"/>
                </a:ext>
              </a:extLst>
            </p:cNvPr>
            <p:cNvSpPr/>
            <p:nvPr/>
          </p:nvSpPr>
          <p:spPr>
            <a:xfrm>
              <a:off x="7050085" y="381291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C7039B1-5966-DA40-AAE4-4E05F9133AB6}"/>
                </a:ext>
              </a:extLst>
            </p:cNvPr>
            <p:cNvSpPr/>
            <p:nvPr/>
          </p:nvSpPr>
          <p:spPr>
            <a:xfrm>
              <a:off x="7115389" y="3999237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7AECD65-5AF2-8E49-9FE2-BC2F234475E4}"/>
                </a:ext>
              </a:extLst>
            </p:cNvPr>
            <p:cNvSpPr/>
            <p:nvPr/>
          </p:nvSpPr>
          <p:spPr>
            <a:xfrm>
              <a:off x="8597255" y="426168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C11FB5D-ECB7-B445-B6DB-442DE6E34C3C}"/>
                </a:ext>
              </a:extLst>
            </p:cNvPr>
            <p:cNvSpPr/>
            <p:nvPr/>
          </p:nvSpPr>
          <p:spPr>
            <a:xfrm>
              <a:off x="8798949" y="4368195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825B8EB-F5E7-E646-BD93-AA34A39B0413}"/>
                </a:ext>
              </a:extLst>
            </p:cNvPr>
            <p:cNvSpPr/>
            <p:nvPr/>
          </p:nvSpPr>
          <p:spPr>
            <a:xfrm>
              <a:off x="8553417" y="3939678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D3A6CA2-A79E-EF4B-A721-ECC1F77374D8}"/>
                </a:ext>
              </a:extLst>
            </p:cNvPr>
            <p:cNvSpPr/>
            <p:nvPr/>
          </p:nvSpPr>
          <p:spPr>
            <a:xfrm>
              <a:off x="8465741" y="414827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D04384B-F174-8342-947F-A5C7E77BDA30}"/>
                </a:ext>
              </a:extLst>
            </p:cNvPr>
            <p:cNvSpPr/>
            <p:nvPr/>
          </p:nvSpPr>
          <p:spPr>
            <a:xfrm>
              <a:off x="8971338" y="4340432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80E0825-38D7-0C4F-B320-09D49C3F61DD}"/>
                </a:ext>
              </a:extLst>
            </p:cNvPr>
            <p:cNvSpPr/>
            <p:nvPr/>
          </p:nvSpPr>
          <p:spPr>
            <a:xfrm>
              <a:off x="9037095" y="414827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0767E54-5107-DB41-886F-7AFCB874484C}"/>
                </a:ext>
              </a:extLst>
            </p:cNvPr>
            <p:cNvSpPr/>
            <p:nvPr/>
          </p:nvSpPr>
          <p:spPr>
            <a:xfrm>
              <a:off x="8971338" y="3955388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6EB1316-FC52-3A46-ACC1-F1E44696B7C2}"/>
                </a:ext>
              </a:extLst>
            </p:cNvPr>
            <p:cNvSpPr/>
            <p:nvPr/>
          </p:nvSpPr>
          <p:spPr>
            <a:xfrm>
              <a:off x="8795255" y="397745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E0A5F0F-BA2B-FF42-8193-C66E6659CEDF}"/>
                </a:ext>
              </a:extLst>
            </p:cNvPr>
            <p:cNvSpPr/>
            <p:nvPr/>
          </p:nvSpPr>
          <p:spPr>
            <a:xfrm>
              <a:off x="8751418" y="414827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16AF1C4-82C7-4040-A124-0044A28170FA}"/>
                </a:ext>
              </a:extLst>
            </p:cNvPr>
            <p:cNvSpPr/>
            <p:nvPr/>
          </p:nvSpPr>
          <p:spPr>
            <a:xfrm>
              <a:off x="6612531" y="2396797"/>
              <a:ext cx="1005716" cy="10057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78773A2-AC46-F344-800F-C236C74B3270}"/>
                </a:ext>
              </a:extLst>
            </p:cNvPr>
            <p:cNvSpPr/>
            <p:nvPr/>
          </p:nvSpPr>
          <p:spPr>
            <a:xfrm>
              <a:off x="6612531" y="3671974"/>
              <a:ext cx="1005716" cy="10057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967E7A2-B3DF-EB42-BB8C-0E3F232A9ACC}"/>
                </a:ext>
              </a:extLst>
            </p:cNvPr>
            <p:cNvSpPr/>
            <p:nvPr/>
          </p:nvSpPr>
          <p:spPr>
            <a:xfrm>
              <a:off x="8301538" y="2392268"/>
              <a:ext cx="1005716" cy="10057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25A76F5-3E6A-7A42-9D4A-E200ACFE7289}"/>
                </a:ext>
              </a:extLst>
            </p:cNvPr>
            <p:cNvSpPr/>
            <p:nvPr/>
          </p:nvSpPr>
          <p:spPr>
            <a:xfrm>
              <a:off x="8323910" y="3689254"/>
              <a:ext cx="1005716" cy="10057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59A9CF8-D59D-9F43-BFA3-AFBEDDE04336}"/>
                    </a:ext>
                  </a:extLst>
                </p:cNvPr>
                <p:cNvSpPr txBox="1"/>
                <p:nvPr/>
              </p:nvSpPr>
              <p:spPr>
                <a:xfrm>
                  <a:off x="6477067" y="2271593"/>
                  <a:ext cx="2792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59A9CF8-D59D-9F43-BFA3-AFBEDDE04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67" y="2271593"/>
                  <a:ext cx="279243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7391" r="-4348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397DD43-54CC-334A-8E9A-1695B82C205A}"/>
                    </a:ext>
                  </a:extLst>
                </p:cNvPr>
                <p:cNvSpPr txBox="1"/>
                <p:nvPr/>
              </p:nvSpPr>
              <p:spPr>
                <a:xfrm>
                  <a:off x="6428343" y="3649545"/>
                  <a:ext cx="284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397DD43-54CC-334A-8E9A-1695B82C2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343" y="3649545"/>
                  <a:ext cx="28456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91" r="-8696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0FDB25B1-7ADF-FB4C-992E-FCDD3B7FC929}"/>
                    </a:ext>
                  </a:extLst>
                </p:cNvPr>
                <p:cNvSpPr txBox="1"/>
                <p:nvPr/>
              </p:nvSpPr>
              <p:spPr>
                <a:xfrm>
                  <a:off x="8165716" y="3625641"/>
                  <a:ext cx="284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0FDB25B1-7ADF-FB4C-992E-FCDD3B7FC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5716" y="3625641"/>
                  <a:ext cx="28456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500" r="-4167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245F09F-140B-BC4E-9F63-9E9773A66EF6}"/>
                    </a:ext>
                  </a:extLst>
                </p:cNvPr>
                <p:cNvSpPr txBox="1"/>
                <p:nvPr/>
              </p:nvSpPr>
              <p:spPr>
                <a:xfrm>
                  <a:off x="8199405" y="2225878"/>
                  <a:ext cx="284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245F09F-140B-BC4E-9F63-9E9773A66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405" y="2225878"/>
                  <a:ext cx="28456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7391" r="-8696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435879D-F9B6-B544-A0AD-F03E33FD4B66}"/>
                  </a:ext>
                </a:extLst>
              </p:cNvPr>
              <p:cNvSpPr txBox="1"/>
              <p:nvPr/>
            </p:nvSpPr>
            <p:spPr>
              <a:xfrm>
                <a:off x="4785815" y="3741070"/>
                <a:ext cx="27632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clustering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=4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435879D-F9B6-B544-A0AD-F03E33FD4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15" y="3741070"/>
                <a:ext cx="2763246" cy="646331"/>
              </a:xfrm>
              <a:prstGeom prst="rect">
                <a:avLst/>
              </a:prstGeom>
              <a:blipFill>
                <a:blip r:embed="rId6"/>
                <a:stretch>
                  <a:fillRect l="-1826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ight Arrow 87">
            <a:extLst>
              <a:ext uri="{FF2B5EF4-FFF2-40B4-BE49-F238E27FC236}">
                <a16:creationId xmlns:a16="http://schemas.microsoft.com/office/drawing/2014/main" id="{D85759F5-06A8-6340-AEC9-34ADFB89D7BD}"/>
              </a:ext>
            </a:extLst>
          </p:cNvPr>
          <p:cNvSpPr/>
          <p:nvPr/>
        </p:nvSpPr>
        <p:spPr>
          <a:xfrm>
            <a:off x="5044679" y="4056883"/>
            <a:ext cx="1498666" cy="328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565E6CA-D5F4-BA44-A04F-6156638C4202}"/>
              </a:ext>
            </a:extLst>
          </p:cNvPr>
          <p:cNvSpPr txBox="1"/>
          <p:nvPr/>
        </p:nvSpPr>
        <p:spPr>
          <a:xfrm>
            <a:off x="352637" y="2934153"/>
            <a:ext cx="140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Set of Data Points:</a:t>
            </a:r>
          </a:p>
        </p:txBody>
      </p:sp>
    </p:spTree>
    <p:extLst>
      <p:ext uri="{BB962C8B-B14F-4D97-AF65-F5344CB8AC3E}">
        <p14:creationId xmlns:p14="http://schemas.microsoft.com/office/powerpoint/2010/main" val="234051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0"/>
            <a:ext cx="10058400" cy="1450757"/>
          </a:xfrm>
        </p:spPr>
        <p:txBody>
          <a:bodyPr/>
          <a:lstStyle/>
          <a:p>
            <a:r>
              <a:rPr lang="en-US" dirty="0"/>
              <a:t>Clustering: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Clustering (</a:t>
            </a:r>
            <a:r>
              <a:rPr lang="en-US" sz="2400" b="1" dirty="0">
                <a:solidFill>
                  <a:srgbClr val="0039FF"/>
                </a:solidFill>
              </a:rPr>
              <a:t>ML + Data Analysis</a:t>
            </a:r>
            <a:r>
              <a:rPr lang="en-US" sz="2400" dirty="0"/>
              <a:t>)</a:t>
            </a:r>
          </a:p>
          <a:p>
            <a:pPr marL="201168" lvl="1" indent="0">
              <a:buNone/>
            </a:pPr>
            <a:r>
              <a:rPr lang="en-US" sz="2200" dirty="0"/>
              <a:t>Explore the data, Reveal existing structure, group similar points to one another, </a:t>
            </a:r>
            <a:r>
              <a:rPr lang="en-US" sz="2200" dirty="0" err="1"/>
              <a:t>etc</a:t>
            </a:r>
            <a:r>
              <a:rPr lang="en-US" sz="2200" dirty="0"/>
              <a:t>  </a:t>
            </a:r>
          </a:p>
          <a:p>
            <a:pPr marL="201168" lvl="1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Clustering (</a:t>
            </a:r>
            <a:r>
              <a:rPr lang="en-US" sz="2400" b="1" dirty="0">
                <a:solidFill>
                  <a:srgbClr val="0039FF"/>
                </a:solidFill>
              </a:rPr>
              <a:t>Operations Research</a:t>
            </a:r>
            <a:r>
              <a:rPr lang="en-US" sz="2400" dirty="0"/>
              <a:t>)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0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130393"/>
            <a:ext cx="10058400" cy="1450757"/>
          </a:xfrm>
        </p:spPr>
        <p:txBody>
          <a:bodyPr/>
          <a:lstStyle/>
          <a:p>
            <a:r>
              <a:rPr lang="en-US" dirty="0"/>
              <a:t>Clustering: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Clustering (</a:t>
            </a:r>
            <a:r>
              <a:rPr lang="en-US" sz="2400" b="1" dirty="0">
                <a:solidFill>
                  <a:srgbClr val="0039FF"/>
                </a:solidFill>
              </a:rPr>
              <a:t>ML + Data Analysis</a:t>
            </a:r>
            <a:r>
              <a:rPr lang="en-US" sz="2400" dirty="0"/>
              <a:t>)</a:t>
            </a:r>
          </a:p>
          <a:p>
            <a:pPr marL="201168" lvl="1" indent="0">
              <a:buNone/>
            </a:pPr>
            <a:r>
              <a:rPr lang="en-US" sz="2200" dirty="0"/>
              <a:t>Explore the data, Reveal existing structure, group similar points to one another, </a:t>
            </a:r>
            <a:r>
              <a:rPr lang="en-US" sz="2200" dirty="0" err="1"/>
              <a:t>etc</a:t>
            </a:r>
            <a:r>
              <a:rPr lang="en-US" sz="2200" dirty="0"/>
              <a:t>  </a:t>
            </a:r>
          </a:p>
          <a:p>
            <a:pPr marL="201168" lvl="1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Clustering (</a:t>
            </a:r>
            <a:r>
              <a:rPr lang="en-US" sz="2400" b="1" dirty="0">
                <a:solidFill>
                  <a:srgbClr val="0039FF"/>
                </a:solidFill>
              </a:rPr>
              <a:t>Operations Research</a:t>
            </a:r>
            <a:r>
              <a:rPr lang="en-US" sz="2400" dirty="0"/>
              <a:t>) ‘</a:t>
            </a:r>
          </a:p>
          <a:p>
            <a:pPr marL="201168" lvl="1" indent="0">
              <a:buNone/>
            </a:pPr>
            <a:r>
              <a:rPr lang="en-US" sz="2200" dirty="0"/>
              <a:t>Allocating a collection of facilities or fire stations to serve a collection of users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3183</TotalTime>
  <Words>2454</Words>
  <Application>Microsoft Macintosh PowerPoint</Application>
  <PresentationFormat>Widescreen</PresentationFormat>
  <Paragraphs>506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Wingdings</vt:lpstr>
      <vt:lpstr>Retrospect</vt:lpstr>
      <vt:lpstr>1_Retrospect</vt:lpstr>
      <vt:lpstr>Fair Clustering Tutorial</vt:lpstr>
      <vt:lpstr>Outline </vt:lpstr>
      <vt:lpstr>Clustering Paradigms</vt:lpstr>
      <vt:lpstr>Clustering: Motivation</vt:lpstr>
      <vt:lpstr>Clustering: Motivation</vt:lpstr>
      <vt:lpstr>Clustering: Motivation</vt:lpstr>
      <vt:lpstr>Clustering: Motivation</vt:lpstr>
      <vt:lpstr>Clustering: Motivation</vt:lpstr>
      <vt:lpstr>Clustering: Motivation</vt:lpstr>
      <vt:lpstr>Clustering: Motivation</vt:lpstr>
      <vt:lpstr>Clustering: Motivation</vt:lpstr>
      <vt:lpstr>Clustering Paradigms</vt:lpstr>
      <vt:lpstr>Clustering Paradigms</vt:lpstr>
      <vt:lpstr>Center-Based Clustering</vt:lpstr>
      <vt:lpstr>Formalizing Center-Based Clustering</vt:lpstr>
      <vt:lpstr>Formalizing Center-Based Clustering</vt:lpstr>
      <vt:lpstr>Formalizing Center-Based Clustering</vt:lpstr>
      <vt:lpstr>Formalizing Center-Based Clustering</vt:lpstr>
      <vt:lpstr>Formalizing Center-Based Clustering</vt:lpstr>
      <vt:lpstr>Formalizing Center-Based Clustering</vt:lpstr>
      <vt:lpstr>Formalizing Center-Based Clustering</vt:lpstr>
      <vt:lpstr>Formalizing Center-Based Clustering</vt:lpstr>
      <vt:lpstr>Formalizing Center-Based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Spectral Clustering</vt:lpstr>
      <vt:lpstr>Spectral Clustering</vt:lpstr>
      <vt:lpstr>Spectral Clustering: Formal Definition</vt:lpstr>
      <vt:lpstr>Spectral Clustering: Formal Definition</vt:lpstr>
      <vt:lpstr>Spectral Clustering: Formal Definition</vt:lpstr>
      <vt:lpstr>Correlation Clustering</vt:lpstr>
      <vt:lpstr>Correlation Clustering</vt:lpstr>
      <vt:lpstr>Correlation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Clustering Paradigms</vt:lpstr>
      <vt:lpstr>Clustering Paradigms</vt:lpstr>
      <vt:lpstr>Clustering Paradigms</vt:lpstr>
      <vt:lpstr>Algorithmic Fairness </vt:lpstr>
      <vt:lpstr>Algorithmic Fairness </vt:lpstr>
      <vt:lpstr>Algorithmic Fairness </vt:lpstr>
      <vt:lpstr>Some Considerations for Fairness in Clustering </vt:lpstr>
      <vt:lpstr>Some Considerations for Fairness in Clustering </vt:lpstr>
      <vt:lpstr>Some Considerations for Fairness in Clustering </vt:lpstr>
      <vt:lpstr>Some Considerations for Fairness in Clustering </vt:lpstr>
      <vt:lpstr>Some Considerations for Fairness in Clustering </vt:lpstr>
      <vt:lpstr>Some Considerations for Fairness in Clustering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Knittel</dc:creator>
  <cp:lastModifiedBy>Seyed Abdulaziz Esmaeili</cp:lastModifiedBy>
  <cp:revision>158</cp:revision>
  <dcterms:created xsi:type="dcterms:W3CDTF">2022-01-30T18:35:35Z</dcterms:created>
  <dcterms:modified xsi:type="dcterms:W3CDTF">2022-02-23T09:43:46Z</dcterms:modified>
</cp:coreProperties>
</file>