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</p:sldMasterIdLst>
  <p:notesMasterIdLst>
    <p:notesMasterId r:id="rId21"/>
  </p:notesMasterIdLst>
  <p:sldIdLst>
    <p:sldId id="257" r:id="rId3"/>
    <p:sldId id="307" r:id="rId4"/>
    <p:sldId id="331" r:id="rId5"/>
    <p:sldId id="330" r:id="rId6"/>
    <p:sldId id="306" r:id="rId7"/>
    <p:sldId id="312" r:id="rId8"/>
    <p:sldId id="316" r:id="rId9"/>
    <p:sldId id="315" r:id="rId10"/>
    <p:sldId id="318" r:id="rId11"/>
    <p:sldId id="319" r:id="rId12"/>
    <p:sldId id="320" r:id="rId13"/>
    <p:sldId id="332" r:id="rId14"/>
    <p:sldId id="324" r:id="rId15"/>
    <p:sldId id="325" r:id="rId16"/>
    <p:sldId id="326" r:id="rId17"/>
    <p:sldId id="327" r:id="rId18"/>
    <p:sldId id="334" r:id="rId19"/>
    <p:sldId id="4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00"/>
    <a:srgbClr val="0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D90-CD4A-E546-85D0-95ED7513A2C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41F0-6CE8-AD42-8A64-BC080B12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5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2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8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9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Two-Stage Approach for Solving Fair Clustering Problems</a:t>
            </a:r>
          </a:p>
        </p:txBody>
      </p:sp>
    </p:spTree>
    <p:extLst>
      <p:ext uri="{BB962C8B-B14F-4D97-AF65-F5344CB8AC3E}">
        <p14:creationId xmlns:p14="http://schemas.microsoft.com/office/powerpoint/2010/main" val="131386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E36DE1-019A-184D-94F3-7A40A0391671}"/>
              </a:ext>
            </a:extLst>
          </p:cNvPr>
          <p:cNvGrpSpPr/>
          <p:nvPr/>
        </p:nvGrpSpPr>
        <p:grpSpPr>
          <a:xfrm>
            <a:off x="272841" y="2551667"/>
            <a:ext cx="4748719" cy="2643052"/>
            <a:chOff x="7293675" y="1491876"/>
            <a:chExt cx="4748719" cy="2643052"/>
          </a:xfrm>
        </p:grpSpPr>
        <p:sp>
          <p:nvSpPr>
            <p:cNvPr id="327" name="Multiply 326">
              <a:extLst>
                <a:ext uri="{FF2B5EF4-FFF2-40B4-BE49-F238E27FC236}">
                  <a16:creationId xmlns:a16="http://schemas.microsoft.com/office/drawing/2014/main" id="{EE9E83CD-9965-7D47-9169-BDCAC2AB20E9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8FA3E726-80C1-F543-8D7B-F99AA2E4DA1C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150223-22A8-CC41-A024-9561E198FD48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605EED0-A839-B74B-B957-3EE487D96B4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F9163A6-56A4-A440-9775-B4AF66E75E8E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6C4C291-45AF-A547-84D4-8FCB108D143A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28B58E7-7895-3141-A3DA-247F2E615EEF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283839-0239-5848-94B5-8661322DA41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83CCB9F-4881-AA4E-9C74-91FFD4239A63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E77C37D-E72C-9746-812D-D260ED7BD643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E11DCDA-57A5-CC45-B40A-90602F47BA2B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5CBF65E-D44B-0948-85CD-456F278641E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6B098-9D18-3C4D-B88F-16519B83C4F1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360530F-DE86-1246-A556-48048512652E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A9ED5A8-EBD3-574E-ADDD-D32CC1A3E89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88CBD0-944E-AC4E-A1CE-ABCF930D25A1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EF384A2-CC84-6545-9E96-B8CC5503CAB5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3EF24D-3FCE-A94C-8D0B-A153EB9EF0DA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44541BF-9340-6B43-99F5-6ACB05E32CC7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A177316-AA67-DB4A-AD9C-F9EE9554D46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12E4FC5-32ED-AD45-AF8E-78DBA093BB17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0297A5-8BD0-2649-A512-08E6D079A6B2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5DD01CC-7D99-A54C-B978-244A4DAAE236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96CE213-B3B0-2E42-9B1D-FC7E52825079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94B39E6-B2D7-3F41-9920-4D144E24864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EE8D4A8-348C-394A-BF50-5DB41DA63F9E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D4A9A63-1DC6-E647-A37D-6C1ABEAA7899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C3E4356-F8E1-6947-978D-E8387731F46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FF8F22C-ED53-1E4F-81FC-CB6064859500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C76921D-BC37-4E47-9AA3-E735938CB245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6C6749F-24E4-1F4F-BA98-76B8C0B5038A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DCEAD86D-8AED-CE4D-9C3F-16840FFD7E11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8D4E228-B690-BE4A-9CBC-CDA1114309C0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FB12D1-108E-C542-BB6B-DF632EEEF907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B3C8BAC-87F7-5F43-A8B5-1DB4C2EE88CA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76B985D-51FF-2342-A672-EF46B11BE91E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0FA4F5A-D642-2A49-A3E5-946DB82A74C7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B081984-7644-9D45-AFFC-E03F3E77650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C177B0C3-2214-294C-9714-B8D5615B991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236651" y="792839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Centers are now </a:t>
            </a:r>
            <a:r>
              <a:rPr lang="en-US" sz="2400" b="1" dirty="0"/>
              <a:t>open!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 </a:t>
            </a:r>
            <a:r>
              <a:rPr lang="en-US" sz="2200" b="1" dirty="0"/>
              <a:t>Cost minimizing assignment is </a:t>
            </a:r>
            <a:r>
              <a:rPr lang="en-US" sz="2200" b="1" u="sng" dirty="0"/>
              <a:t>unfair</a:t>
            </a:r>
            <a:r>
              <a:rPr lang="en-US" sz="2200" b="1" dirty="0"/>
              <a:t> (clusters don’t mix colors)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429D9C14-CB72-0445-92AD-9BEC9113F39B}"/>
              </a:ext>
            </a:extLst>
          </p:cNvPr>
          <p:cNvSpPr/>
          <p:nvPr/>
        </p:nvSpPr>
        <p:spPr>
          <a:xfrm>
            <a:off x="5322322" y="3849972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78C7B-DEC5-F544-A8A1-DB5093474F0C}"/>
              </a:ext>
            </a:extLst>
          </p:cNvPr>
          <p:cNvSpPr txBox="1"/>
          <p:nvPr/>
        </p:nvSpPr>
        <p:spPr>
          <a:xfrm>
            <a:off x="5250399" y="3254677"/>
            <a:ext cx="336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Minimizing </a:t>
            </a:r>
          </a:p>
          <a:p>
            <a:r>
              <a:rPr lang="en-US" b="1" dirty="0"/>
              <a:t>Assignment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82C2D9-2DB1-8346-ACDC-3C5B21AACC1A}"/>
              </a:ext>
            </a:extLst>
          </p:cNvPr>
          <p:cNvGrpSpPr/>
          <p:nvPr/>
        </p:nvGrpSpPr>
        <p:grpSpPr>
          <a:xfrm>
            <a:off x="7091331" y="2593057"/>
            <a:ext cx="4748719" cy="2643052"/>
            <a:chOff x="7293675" y="1491876"/>
            <a:chExt cx="4748719" cy="2643052"/>
          </a:xfrm>
        </p:grpSpPr>
        <p:sp>
          <p:nvSpPr>
            <p:cNvPr id="53" name="Multiply 52">
              <a:extLst>
                <a:ext uri="{FF2B5EF4-FFF2-40B4-BE49-F238E27FC236}">
                  <a16:creationId xmlns:a16="http://schemas.microsoft.com/office/drawing/2014/main" id="{F7138023-5552-CD42-B2CD-A03D1F7316C6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Multiply 53">
              <a:extLst>
                <a:ext uri="{FF2B5EF4-FFF2-40B4-BE49-F238E27FC236}">
                  <a16:creationId xmlns:a16="http://schemas.microsoft.com/office/drawing/2014/main" id="{A1395DC4-3632-6D49-A2D9-846E930DBAA0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B2C0C4-F0FC-D14B-AA4E-12C31809FD9D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73D2E41-D0BA-B24E-B75E-17DCE326A86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6AE121-F1E4-EA44-910A-87B0C8C6FEB4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CF5495-E000-E048-9941-58F5B7AFCD13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C84D1AC-3D69-2143-AB0D-3C1B97B59B3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FAD894C-A00F-0A47-96C2-F04719D8CF7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27282F-AEC4-004C-A603-6C7560877355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9B80A06-AAE6-0646-97B1-92489DD7022F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CA82421-3977-1245-82FA-89A0C0CD8E2A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88120A-2E55-7E40-943C-7B7AC874BEC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0E3BAC-9A09-FA4E-A962-4256AA47CC74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6B74BD-BF76-9245-ADFE-59F62C99871F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C4B061-DA82-1B49-8783-203B41B54DAE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61A22D3-6ADB-F243-A5C2-EA18A665128E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87EA1D5-2350-C240-97E9-14415D219CE3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12900AE-85DD-9645-8D7B-165FE376EAF0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C73DC4-213F-0147-B83A-268F5B11D82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7C4C41F-3DC0-DC47-BACF-2DF8937EA2B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43941AA-A62A-1048-99CC-49CED9A0EA4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089F04-D70D-8542-9B80-FCA08B18492F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073DD0-F8E8-5D45-A8C3-A26524DC5230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8F38EE3-978E-EA42-99A2-185134B7765F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7BE3D2D-FFFE-3643-9EEC-825F483E3D45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D8A7E3A-A2A9-C644-993C-82EF21CA9688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08B70F-9305-A340-93DA-AED0F746FFB4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260B57-85BD-8342-93DD-9E9764D61D70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E643D8-5C64-104C-8394-50231AC72C94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5F8B0D5-ACF4-7648-9E4F-913C9575CF5F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E62911-E097-4945-8A86-F2A3ECEF949F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E21429E-8031-3F46-97D6-B705CE31CE0D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0406116-8B60-B74C-BD77-29423A1283DD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5D9084E-3DC6-144D-9878-5878905A2AC9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736E22F-89AC-CD49-A419-E1D67A1DB63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7D93F2B-894C-974D-8614-AE5FA81DE68D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2809701-C325-8347-BA4E-F88640867F11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3D4CEA3-5B11-D846-898D-6F95FB022FB2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93EF5B-89CF-7F40-9293-6722DF5AB03A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4E08EFE-87A5-D148-B73A-90263F143F3B}"/>
              </a:ext>
            </a:extLst>
          </p:cNvPr>
          <p:cNvSpPr/>
          <p:nvPr/>
        </p:nvSpPr>
        <p:spPr>
          <a:xfrm>
            <a:off x="10709292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92F4FE-C2F3-7E4C-AF3D-52B0A3F95C36}"/>
              </a:ext>
            </a:extLst>
          </p:cNvPr>
          <p:cNvSpPr/>
          <p:nvPr/>
        </p:nvSpPr>
        <p:spPr>
          <a:xfrm>
            <a:off x="6959479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E5D95D-8795-494E-8907-D1CF9D9AEB49}"/>
              </a:ext>
            </a:extLst>
          </p:cNvPr>
          <p:cNvSpPr txBox="1"/>
          <p:nvPr/>
        </p:nvSpPr>
        <p:spPr>
          <a:xfrm>
            <a:off x="7988433" y="2203381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83F168-8780-4241-978F-432C84D6275F}"/>
              </a:ext>
            </a:extLst>
          </p:cNvPr>
          <p:cNvSpPr txBox="1"/>
          <p:nvPr/>
        </p:nvSpPr>
        <p:spPr>
          <a:xfrm>
            <a:off x="10114039" y="2198695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415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480164" y="824183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(Step 2) </a:t>
            </a:r>
            <a:r>
              <a:rPr lang="en-US" sz="2200" dirty="0"/>
              <a:t>Route points so as to </a:t>
            </a:r>
            <a:r>
              <a:rPr lang="en-US" sz="2200" b="1" dirty="0"/>
              <a:t>minimize clustering cost </a:t>
            </a:r>
          </a:p>
          <a:p>
            <a:pPr marL="201168" lvl="1" indent="0">
              <a:buNone/>
            </a:pPr>
            <a:r>
              <a:rPr lang="en-US" sz="2200" b="1" dirty="0"/>
              <a:t>  </a:t>
            </a:r>
            <a:r>
              <a:rPr lang="en-US" sz="2200" dirty="0"/>
              <a:t>subject to </a:t>
            </a:r>
            <a:r>
              <a:rPr lang="en-US" sz="2200" b="1" dirty="0"/>
              <a:t>satisfying color-proportional (fairness)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dirty="0"/>
              <a:t>Setup an integer program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/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sub>
                                <m:sup/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r>
                  <a:rPr lang="en-US" sz="21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2100" dirty="0"/>
                  <a:t>                        0-1 decision variable </a:t>
                </a:r>
              </a:p>
              <a:p>
                <a:pPr algn="ctr"/>
                <a:r>
                  <a:rPr lang="en-US" sz="2100" dirty="0"/>
                  <a:t>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      point must be assigned to some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  <a:blipFill>
                <a:blip r:embed="rId2"/>
                <a:stretch>
                  <a:fillRect t="-24444" b="-1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9AF65-495A-BC4D-BEFC-E4097A1B7F97}"/>
              </a:ext>
            </a:extLst>
          </p:cNvPr>
          <p:cNvGrpSpPr/>
          <p:nvPr/>
        </p:nvGrpSpPr>
        <p:grpSpPr>
          <a:xfrm>
            <a:off x="8111930" y="3010284"/>
            <a:ext cx="3708270" cy="2085648"/>
            <a:chOff x="7191141" y="1406431"/>
            <a:chExt cx="4851253" cy="2728497"/>
          </a:xfrm>
        </p:grpSpPr>
        <p:sp>
          <p:nvSpPr>
            <p:cNvPr id="101" name="Multiply 100">
              <a:extLst>
                <a:ext uri="{FF2B5EF4-FFF2-40B4-BE49-F238E27FC236}">
                  <a16:creationId xmlns:a16="http://schemas.microsoft.com/office/drawing/2014/main" id="{DA5A311E-808E-EE47-AF9A-5809B1798937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Multiply 101">
              <a:extLst>
                <a:ext uri="{FF2B5EF4-FFF2-40B4-BE49-F238E27FC236}">
                  <a16:creationId xmlns:a16="http://schemas.microsoft.com/office/drawing/2014/main" id="{E00997E8-BDD6-BD41-A5D9-4E2507B7AA56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/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A95692E-0F03-EA4D-9318-AA672D3524FB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7C0350A-C179-1640-8C86-BA11FF2C842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48EE6F5-999E-6A46-8254-BFA5251922B8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4C48EB-1BC4-8A4D-A17F-AC53CF0A2B6C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D1BA79-A6FB-714B-A61F-7BE582E7751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4A3392-62E8-B84B-AC8A-B3FB7C644F0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2420782-E2F4-E245-BDD3-EA81F5B6B1E6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494A4C-B2E7-4344-B69F-D3FBEABB7C01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A3198DF-D9EC-EE4A-A72C-BE728E6942BC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5E23A0-B688-4042-9282-CDC9A938BE6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03E6E3B-B9A0-C64D-8EC5-4EED6ECB2E5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46E4C3C-97BF-714F-8C20-FA469995AA82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9A3517-C24F-9748-99FE-3A844CD3570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64D4C2C-1D41-774D-9DC5-6A3153A793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0D1916-A412-8446-8276-05EFF8F40878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F6EF836-DB31-F84F-AF2E-FC0F6B712868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8EA4B4-E9F7-D447-A2DB-B2737E30063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9DCE76-D6EB-4142-B09C-847D51907DF8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01D8D08-CFB6-1E41-B455-068CF9978651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8537EC-7234-2247-AE81-AE5D0857F709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85D25F1-7863-D64A-B0C5-75D6CD413851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7AD43-5268-EB43-89F8-DD1512904F05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3005577-A054-4049-8A2C-906A7F4640CD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5D443A-5C9F-C04A-95CD-059C4A723F43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77B9DD7-4113-0848-B901-FE759F8AB4F7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8D7311D-1BDA-964F-A539-4C783A8077D2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C93C1FC-1DB4-034D-A854-9DC5F09400BB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BADA95-74F3-174D-A3F8-2029D262D5F2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3C08DAF-C34D-4C4F-9000-B2C2BC350BB3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5116BE-D76C-D246-9A7A-8AF5B374A969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FB2F6DD-69AC-054F-ACC6-A1DC52A2A3A7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97F354B-E025-F24F-BFF8-FB897A5A0078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C059DA-6954-3446-A55D-125A10AD9E28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6A84075-66E4-1D40-8570-46491FDA7A5B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5A415CF-A24A-CD45-BF4C-D88A260272A8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993A54E-882F-3644-BE29-3F9CE444CD17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32C580-0ECE-3A4F-8A55-735ABD7514A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/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736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8AA281-E01D-A844-899D-15762BF245EF}"/>
              </a:ext>
            </a:extLst>
          </p:cNvPr>
          <p:cNvSpPr txBox="1"/>
          <p:nvPr/>
        </p:nvSpPr>
        <p:spPr>
          <a:xfrm>
            <a:off x="365164" y="2258188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Integer Program: </a:t>
            </a:r>
          </a:p>
        </p:txBody>
      </p:sp>
    </p:spTree>
    <p:extLst>
      <p:ext uri="{BB962C8B-B14F-4D97-AF65-F5344CB8AC3E}">
        <p14:creationId xmlns:p14="http://schemas.microsoft.com/office/powerpoint/2010/main" val="16741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480164" y="824183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(Step 2) </a:t>
            </a:r>
            <a:r>
              <a:rPr lang="en-US" sz="2200" dirty="0"/>
              <a:t>Route points so as to </a:t>
            </a:r>
            <a:r>
              <a:rPr lang="en-US" sz="2200" b="1" dirty="0"/>
              <a:t>minimize clustering cost </a:t>
            </a:r>
          </a:p>
          <a:p>
            <a:pPr marL="201168" lvl="1" indent="0">
              <a:buNone/>
            </a:pPr>
            <a:r>
              <a:rPr lang="en-US" sz="2200" b="1" dirty="0"/>
              <a:t>  </a:t>
            </a:r>
            <a:r>
              <a:rPr lang="en-US" sz="2200" dirty="0"/>
              <a:t>subject to </a:t>
            </a:r>
            <a:r>
              <a:rPr lang="en-US" sz="2200" b="1" dirty="0"/>
              <a:t>satisfying color-proportional (fairness)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dirty="0"/>
              <a:t>Setup an integer program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/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sub>
                                <m:sup/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r>
                  <a:rPr lang="en-US" sz="21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2100" dirty="0"/>
                  <a:t>                        0-1 decision variable </a:t>
                </a:r>
              </a:p>
              <a:p>
                <a:pPr algn="ctr"/>
                <a:r>
                  <a:rPr lang="en-US" sz="2100" dirty="0"/>
                  <a:t>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      point must be assigned to some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  <a:blipFill>
                <a:blip r:embed="rId2"/>
                <a:stretch>
                  <a:fillRect t="-24444" b="-1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9AF65-495A-BC4D-BEFC-E4097A1B7F97}"/>
              </a:ext>
            </a:extLst>
          </p:cNvPr>
          <p:cNvGrpSpPr/>
          <p:nvPr/>
        </p:nvGrpSpPr>
        <p:grpSpPr>
          <a:xfrm>
            <a:off x="8111930" y="3010284"/>
            <a:ext cx="3708270" cy="2085648"/>
            <a:chOff x="7191141" y="1406431"/>
            <a:chExt cx="4851253" cy="2728497"/>
          </a:xfrm>
        </p:grpSpPr>
        <p:sp>
          <p:nvSpPr>
            <p:cNvPr id="101" name="Multiply 100">
              <a:extLst>
                <a:ext uri="{FF2B5EF4-FFF2-40B4-BE49-F238E27FC236}">
                  <a16:creationId xmlns:a16="http://schemas.microsoft.com/office/drawing/2014/main" id="{DA5A311E-808E-EE47-AF9A-5809B1798937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Multiply 101">
              <a:extLst>
                <a:ext uri="{FF2B5EF4-FFF2-40B4-BE49-F238E27FC236}">
                  <a16:creationId xmlns:a16="http://schemas.microsoft.com/office/drawing/2014/main" id="{E00997E8-BDD6-BD41-A5D9-4E2507B7AA56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/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A95692E-0F03-EA4D-9318-AA672D3524FB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7C0350A-C179-1640-8C86-BA11FF2C842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48EE6F5-999E-6A46-8254-BFA5251922B8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4C48EB-1BC4-8A4D-A17F-AC53CF0A2B6C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D1BA79-A6FB-714B-A61F-7BE582E7751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4A3392-62E8-B84B-AC8A-B3FB7C644F0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2420782-E2F4-E245-BDD3-EA81F5B6B1E6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494A4C-B2E7-4344-B69F-D3FBEABB7C01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A3198DF-D9EC-EE4A-A72C-BE728E6942BC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5E23A0-B688-4042-9282-CDC9A938BE6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03E6E3B-B9A0-C64D-8EC5-4EED6ECB2E5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46E4C3C-97BF-714F-8C20-FA469995AA82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9A3517-C24F-9748-99FE-3A844CD3570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64D4C2C-1D41-774D-9DC5-6A3153A793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0D1916-A412-8446-8276-05EFF8F40878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F6EF836-DB31-F84F-AF2E-FC0F6B712868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8EA4B4-E9F7-D447-A2DB-B2737E30063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9DCE76-D6EB-4142-B09C-847D51907DF8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01D8D08-CFB6-1E41-B455-068CF9978651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8537EC-7234-2247-AE81-AE5D0857F709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85D25F1-7863-D64A-B0C5-75D6CD413851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7AD43-5268-EB43-89F8-DD1512904F05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3005577-A054-4049-8A2C-906A7F4640CD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5D443A-5C9F-C04A-95CD-059C4A723F43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77B9DD7-4113-0848-B901-FE759F8AB4F7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8D7311D-1BDA-964F-A539-4C783A8077D2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C93C1FC-1DB4-034D-A854-9DC5F09400BB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BADA95-74F3-174D-A3F8-2029D262D5F2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3C08DAF-C34D-4C4F-9000-B2C2BC350BB3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5116BE-D76C-D246-9A7A-8AF5B374A969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FB2F6DD-69AC-054F-ACC6-A1DC52A2A3A7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97F354B-E025-F24F-BFF8-FB897A5A0078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C059DA-6954-3446-A55D-125A10AD9E28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6A84075-66E4-1D40-8570-46491FDA7A5B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5A415CF-A24A-CD45-BF4C-D88A260272A8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993A54E-882F-3644-BE29-3F9CE444CD17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32C580-0ECE-3A4F-8A55-735ABD7514A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/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736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8AA281-E01D-A844-899D-15762BF245EF}"/>
              </a:ext>
            </a:extLst>
          </p:cNvPr>
          <p:cNvSpPr txBox="1"/>
          <p:nvPr/>
        </p:nvSpPr>
        <p:spPr>
          <a:xfrm>
            <a:off x="365164" y="2258188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Integer Program: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35F14-694F-7C41-A2F7-EDEB15002F12}"/>
              </a:ext>
            </a:extLst>
          </p:cNvPr>
          <p:cNvSpPr txBox="1"/>
          <p:nvPr/>
        </p:nvSpPr>
        <p:spPr>
          <a:xfrm>
            <a:off x="8461845" y="2037194"/>
            <a:ext cx="3632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Integer Programs Generally Take Exponential Time!</a:t>
            </a:r>
          </a:p>
        </p:txBody>
      </p:sp>
    </p:spTree>
    <p:extLst>
      <p:ext uri="{BB962C8B-B14F-4D97-AF65-F5344CB8AC3E}">
        <p14:creationId xmlns:p14="http://schemas.microsoft.com/office/powerpoint/2010/main" val="18311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480164" y="824183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(Step 2) </a:t>
            </a:r>
            <a:r>
              <a:rPr lang="en-US" sz="2200" dirty="0"/>
              <a:t>Route points so as to </a:t>
            </a:r>
            <a:r>
              <a:rPr lang="en-US" sz="2200" b="1" dirty="0"/>
              <a:t>minimize clustering cost </a:t>
            </a:r>
          </a:p>
          <a:p>
            <a:pPr marL="201168" lvl="1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subject to </a:t>
            </a:r>
            <a:r>
              <a:rPr lang="en-US" sz="2200" b="1" dirty="0"/>
              <a:t>satisfying color-proportional (fairness) 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dirty="0"/>
              <a:t>Setup an integer program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u="sng" dirty="0">
                <a:solidFill>
                  <a:srgbClr val="00BE00"/>
                </a:solidFill>
                <a:sym typeface="Wingdings" pitchFamily="2" charset="2"/>
              </a:rPr>
              <a:t>Relax to LP</a:t>
            </a:r>
            <a:endParaRPr lang="en-US" sz="2200" b="1" u="sng" dirty="0">
              <a:solidFill>
                <a:srgbClr val="00BE00"/>
              </a:solidFill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/>
              <p:nvPr/>
            </p:nvSpPr>
            <p:spPr>
              <a:xfrm>
                <a:off x="-1220265" y="2055414"/>
                <a:ext cx="943964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sub>
                                <m:sup/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r>
                  <a:rPr lang="en-US" sz="210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trike="sngStrik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strike="sngStrik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strike="sngStrike" dirty="0"/>
                  <a:t> </a:t>
                </a:r>
                <a14:m>
                  <m:oMath xmlns:m="http://schemas.openxmlformats.org/officeDocument/2006/math">
                    <m:r>
                      <a:rPr lang="en-US" sz="2100" i="1" strike="sngStrike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100" strike="sngStrike" dirty="0"/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rgbClr val="009137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00913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9137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      point must be assigned to some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265" y="2055414"/>
                <a:ext cx="9439649" cy="4554195"/>
              </a:xfrm>
              <a:prstGeom prst="rect">
                <a:avLst/>
              </a:prstGeom>
              <a:blipFill>
                <a:blip r:embed="rId2"/>
                <a:stretch>
                  <a:fillRect t="-24444" b="-1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9AF65-495A-BC4D-BEFC-E4097A1B7F97}"/>
              </a:ext>
            </a:extLst>
          </p:cNvPr>
          <p:cNvGrpSpPr/>
          <p:nvPr/>
        </p:nvGrpSpPr>
        <p:grpSpPr>
          <a:xfrm>
            <a:off x="8111930" y="3010284"/>
            <a:ext cx="3708270" cy="2085648"/>
            <a:chOff x="7191141" y="1406431"/>
            <a:chExt cx="4851253" cy="2728497"/>
          </a:xfrm>
        </p:grpSpPr>
        <p:sp>
          <p:nvSpPr>
            <p:cNvPr id="101" name="Multiply 100">
              <a:extLst>
                <a:ext uri="{FF2B5EF4-FFF2-40B4-BE49-F238E27FC236}">
                  <a16:creationId xmlns:a16="http://schemas.microsoft.com/office/drawing/2014/main" id="{DA5A311E-808E-EE47-AF9A-5809B1798937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Multiply 101">
              <a:extLst>
                <a:ext uri="{FF2B5EF4-FFF2-40B4-BE49-F238E27FC236}">
                  <a16:creationId xmlns:a16="http://schemas.microsoft.com/office/drawing/2014/main" id="{E00997E8-BDD6-BD41-A5D9-4E2507B7AA56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/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A95692E-0F03-EA4D-9318-AA672D3524FB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7C0350A-C179-1640-8C86-BA11FF2C842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48EE6F5-999E-6A46-8254-BFA5251922B8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4C48EB-1BC4-8A4D-A17F-AC53CF0A2B6C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D1BA79-A6FB-714B-A61F-7BE582E7751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4A3392-62E8-B84B-AC8A-B3FB7C644F0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2420782-E2F4-E245-BDD3-EA81F5B6B1E6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494A4C-B2E7-4344-B69F-D3FBEABB7C01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A3198DF-D9EC-EE4A-A72C-BE728E6942BC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5E23A0-B688-4042-9282-CDC9A938BE6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03E6E3B-B9A0-C64D-8EC5-4EED6ECB2E5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46E4C3C-97BF-714F-8C20-FA469995AA82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9A3517-C24F-9748-99FE-3A844CD3570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64D4C2C-1D41-774D-9DC5-6A3153A793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0D1916-A412-8446-8276-05EFF8F40878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F6EF836-DB31-F84F-AF2E-FC0F6B712868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8EA4B4-E9F7-D447-A2DB-B2737E30063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9DCE76-D6EB-4142-B09C-847D51907DF8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01D8D08-CFB6-1E41-B455-068CF9978651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8537EC-7234-2247-AE81-AE5D0857F709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85D25F1-7863-D64A-B0C5-75D6CD413851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7AD43-5268-EB43-89F8-DD1512904F05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3005577-A054-4049-8A2C-906A7F4640CD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5D443A-5C9F-C04A-95CD-059C4A723F43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77B9DD7-4113-0848-B901-FE759F8AB4F7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8D7311D-1BDA-964F-A539-4C783A8077D2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C93C1FC-1DB4-034D-A854-9DC5F09400BB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BADA95-74F3-174D-A3F8-2029D262D5F2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3C08DAF-C34D-4C4F-9000-B2C2BC350BB3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5116BE-D76C-D246-9A7A-8AF5B374A969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FB2F6DD-69AC-054F-ACC6-A1DC52A2A3A7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97F354B-E025-F24F-BFF8-FB897A5A0078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C059DA-6954-3446-A55D-125A10AD9E28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6A84075-66E4-1D40-8570-46491FDA7A5B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5A415CF-A24A-CD45-BF4C-D88A260272A8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993A54E-882F-3644-BE29-3F9CE444CD17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32C580-0ECE-3A4F-8A55-735ABD7514A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/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736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8AA281-E01D-A844-899D-15762BF245EF}"/>
              </a:ext>
            </a:extLst>
          </p:cNvPr>
          <p:cNvSpPr txBox="1"/>
          <p:nvPr/>
        </p:nvSpPr>
        <p:spPr>
          <a:xfrm>
            <a:off x="365164" y="2258188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E00"/>
                </a:solidFill>
              </a:rPr>
              <a:t>Linear Program: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6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1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ym typeface="Wingdings" pitchFamily="2" charset="2"/>
                  </a:rPr>
                  <a:t> Applying a rounding technique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057CA-19F0-5041-8F93-1A2339E3823F}"/>
              </a:ext>
            </a:extLst>
          </p:cNvPr>
          <p:cNvGrpSpPr/>
          <p:nvPr/>
        </p:nvGrpSpPr>
        <p:grpSpPr>
          <a:xfrm>
            <a:off x="2463201" y="2804834"/>
            <a:ext cx="4801895" cy="2668917"/>
            <a:chOff x="7266208" y="1480300"/>
            <a:chExt cx="4776186" cy="2654628"/>
          </a:xfrm>
        </p:grpSpPr>
        <p:sp>
          <p:nvSpPr>
            <p:cNvPr id="51" name="Multiply 50">
              <a:extLst>
                <a:ext uri="{FF2B5EF4-FFF2-40B4-BE49-F238E27FC236}">
                  <a16:creationId xmlns:a16="http://schemas.microsoft.com/office/drawing/2014/main" id="{25910F37-8D42-CD4F-9546-B982D7E1C5AF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C0ED4805-3780-604D-8909-059BFB722FF2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C1B1E7-523D-E14A-96BD-B3B074177AD1}"/>
                    </a:ext>
                  </a:extLst>
                </p:cNvPr>
                <p:cNvSpPr txBox="1"/>
                <p:nvPr/>
              </p:nvSpPr>
              <p:spPr>
                <a:xfrm>
                  <a:off x="7266208" y="1480300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C1B1E7-523D-E14A-96BD-B3B074177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08" y="1480300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2A7AB80-FCA2-7F42-BEC5-059EF4C448C5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277BD10-5748-694A-88B7-83348AE9903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4B03F81-D3A0-CD4E-87FF-69BFD4A685EA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009FE86-A44A-2C42-8A1B-BE72E4B82411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51E746-C6B6-F045-A3A8-E2114A5A4772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265ED5-DD3C-8343-A701-DB5017E781C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7FC7986-1F49-0D4D-A34C-F9531080A1CA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7E991BF-87A8-8245-B37E-D0CA4586AC28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11DB54-643A-8649-AF86-5449D5E6666F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1790050-DDF2-5442-8D3D-45552CAD27E4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BB4A210-486D-DE4D-BC1B-17D386F77F0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5FBC47F-FCC5-F345-AA7F-F78D0FA3D340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F0948B-1719-9849-9320-763D0750141C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A289E23-732C-FA49-AEAF-D868B5872B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6D50C5F-7F05-4940-AA09-1713D14BD1B4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30A768D-7F32-334D-8907-B3019547115E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07543DB-6A9E-4F4E-B3A3-DA9008626C8F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D3F3611-02B5-364C-8451-DBCB70BC5620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4853694-B0CA-CC4E-952D-6545C18E3DB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2D17B0A-62D0-8244-885E-371A04181678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FF8B8E4-7921-6F41-9562-9F58A4363ECA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43DB190-93CB-344D-8354-AFF8D05EE9C7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6743AD-F972-2B4E-88B5-C5A71D958FB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31F5B70-5236-4D49-BA06-62CB6EE70FEA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016DF3D-CD55-7B47-928F-2F51BAC06B22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9880332-3F01-F345-A014-E0C24017D933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BD249EC-6D15-9647-8515-F0FDAED28C44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111D4AF-C710-9349-84B8-1626879C120F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F3292FA-B4DA-574B-A0F3-62FDB578E610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E660BEE-26BE-7944-8567-D5C9EBACC7E5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5810F3E-3270-3149-8B5C-CDE983CF7763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58F4932-F364-A24E-85E4-F7DA78A21DC4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A58DA6A-2441-4B4F-9444-692614DE412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44C467B-CF7A-0A40-B2B8-2E7C96BEFD10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E9CDF9-F3DC-F546-957A-06CAF16EFDD0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0F17174-63F2-3449-9AB1-D80A7023D4E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9E96A83-71D0-4948-AF9B-A8478D210EB6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514811-605B-974D-A482-AE385FBEBBD4}"/>
                    </a:ext>
                  </a:extLst>
                </p:cNvPr>
                <p:cNvSpPr txBox="1"/>
                <p:nvPr/>
              </p:nvSpPr>
              <p:spPr>
                <a:xfrm>
                  <a:off x="10977366" y="3111354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514811-605B-974D-A482-AE385FBEB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366" y="3111354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1055BF42-4E28-444F-94A2-C985B5DEEE52}"/>
              </a:ext>
            </a:extLst>
          </p:cNvPr>
          <p:cNvSpPr/>
          <p:nvPr/>
        </p:nvSpPr>
        <p:spPr>
          <a:xfrm>
            <a:off x="1854884" y="2605378"/>
            <a:ext cx="6242463" cy="14885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56A380-D51C-E546-8B9E-0BDC3EF1628E}"/>
              </a:ext>
            </a:extLst>
          </p:cNvPr>
          <p:cNvSpPr/>
          <p:nvPr/>
        </p:nvSpPr>
        <p:spPr>
          <a:xfrm>
            <a:off x="1854883" y="4348568"/>
            <a:ext cx="6242463" cy="14885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4CCE5E-B94C-DA42-822D-705EAEAA054D}"/>
              </a:ext>
            </a:extLst>
          </p:cNvPr>
          <p:cNvSpPr txBox="1"/>
          <p:nvPr/>
        </p:nvSpPr>
        <p:spPr>
          <a:xfrm>
            <a:off x="1374304" y="2666800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847B1B3-CF83-7B4F-B618-6C95B36F3261}"/>
              </a:ext>
            </a:extLst>
          </p:cNvPr>
          <p:cNvSpPr txBox="1"/>
          <p:nvPr/>
        </p:nvSpPr>
        <p:spPr>
          <a:xfrm>
            <a:off x="1450642" y="4371547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6547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ym typeface="Wingdings" pitchFamily="2" charset="2"/>
                  </a:rPr>
                  <a:t> Applying a rounding technique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Choice of </a:t>
                </a:r>
                <a:r>
                  <a:rPr lang="en-US" sz="2400" dirty="0">
                    <a:sym typeface="Wingdings" pitchFamily="2" charset="2"/>
                  </a:rPr>
                  <a:t>rounding technique is non-trivial and often the most difficult step. </a:t>
                </a:r>
                <a:endParaRPr lang="en-US" sz="2400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522513" y="1431705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Previous was for demographic fairness [</a:t>
            </a:r>
            <a:r>
              <a:rPr lang="en-US" sz="2400" dirty="0" err="1"/>
              <a:t>Bera</a:t>
            </a:r>
            <a:r>
              <a:rPr lang="en-US" sz="2400" dirty="0"/>
              <a:t> et al 2019; </a:t>
            </a:r>
            <a:r>
              <a:rPr lang="en-US" sz="2400" dirty="0" err="1"/>
              <a:t>Bercea</a:t>
            </a:r>
            <a:r>
              <a:rPr lang="en-US" sz="2400" dirty="0"/>
              <a:t> et al 2019; </a:t>
            </a:r>
            <a:r>
              <a:rPr lang="en-US" sz="2400" dirty="0" err="1"/>
              <a:t>Esmaeili</a:t>
            </a:r>
            <a:r>
              <a:rPr lang="en-US" sz="2400" dirty="0"/>
              <a:t> 2020].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Other </a:t>
            </a:r>
            <a:r>
              <a:rPr lang="en-US" sz="2400" dirty="0">
                <a:sym typeface="Wingdings" pitchFamily="2" charset="2"/>
              </a:rPr>
              <a:t>post processing approaches: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-Combinatorial approach [Chakrabarti et al, AISTATS 2022]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-Randomized approach [</a:t>
            </a:r>
            <a:r>
              <a:rPr lang="en-US" sz="2400" dirty="0" err="1">
                <a:sym typeface="Wingdings" pitchFamily="2" charset="2"/>
              </a:rPr>
              <a:t>Brubach</a:t>
            </a:r>
            <a:r>
              <a:rPr lang="en-US" sz="2400" dirty="0">
                <a:sym typeface="Wingdings" pitchFamily="2" charset="2"/>
              </a:rPr>
              <a:t> et al, ICML 2020]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541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750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fair clustering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are looking for algorithms with </a:t>
            </a:r>
            <a:r>
              <a:rPr lang="en-US" sz="2400" b="1" i="1" dirty="0"/>
              <a:t>theoretical guarantees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1-</a:t>
            </a:r>
            <a:r>
              <a:rPr lang="en-US" sz="2400" b="1" dirty="0"/>
              <a:t>Clustering Objective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2-</a:t>
            </a:r>
            <a:r>
              <a:rPr lang="en-US" sz="2400" b="1" dirty="0"/>
              <a:t>The Fairness Constraint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fair clustering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3"/>
                <a:ext cx="10614559" cy="5683779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are looking for algorithms with </a:t>
                </a:r>
                <a:r>
                  <a:rPr lang="en-US" sz="2400" b="1" i="1" dirty="0"/>
                  <a:t>theoretical guarantees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1-</a:t>
                </a:r>
                <a:r>
                  <a:rPr lang="en-US" sz="2400" b="1" dirty="0"/>
                  <a:t>Clustering Objective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2-</a:t>
                </a:r>
                <a:r>
                  <a:rPr lang="en-US" sz="2400" b="1" dirty="0"/>
                  <a:t>The Fairness Constraint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-relax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3"/>
                <a:ext cx="10614559" cy="5683779"/>
              </a:xfrm>
              <a:prstGeom prst="rect">
                <a:avLst/>
              </a:prstGeom>
              <a:blipFill>
                <a:blip r:embed="rId2"/>
                <a:stretch>
                  <a:fillRect l="-83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297335-4CFB-FB4B-BFE9-1CD13ADD6602}"/>
                  </a:ext>
                </a:extLst>
              </p:cNvPr>
              <p:cNvSpPr txBox="1"/>
              <p:nvPr/>
            </p:nvSpPr>
            <p:spPr>
              <a:xfrm>
                <a:off x="2890321" y="2933604"/>
                <a:ext cx="8053903" cy="5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200" dirty="0"/>
                  <a:t>  </a:t>
                </a:r>
                <a:r>
                  <a:rPr lang="en-US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  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&gt;1 , recall NP-hardness)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297335-4CFB-FB4B-BFE9-1CD13ADD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21" y="2933604"/>
                <a:ext cx="8053903" cy="581121"/>
              </a:xfrm>
              <a:prstGeom prst="rect">
                <a:avLst/>
              </a:prstGeom>
              <a:blipFill>
                <a:blip r:embed="rId3"/>
                <a:stretch>
                  <a:fillRect t="-85106" b="-1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089FF-917D-A842-80F9-B2753450BD0B}"/>
                  </a:ext>
                </a:extLst>
              </p:cNvPr>
              <p:cNvSpPr txBox="1"/>
              <p:nvPr/>
            </p:nvSpPr>
            <p:spPr>
              <a:xfrm>
                <a:off x="1574368" y="4481999"/>
                <a:ext cx="3887217" cy="860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089FF-917D-A842-80F9-B2753450B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8" y="4481999"/>
                <a:ext cx="3887217" cy="860364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94D15B-462A-9F41-87B7-D51DF70E091B}"/>
              </a:ext>
            </a:extLst>
          </p:cNvPr>
          <p:cNvSpPr txBox="1"/>
          <p:nvPr/>
        </p:nvSpPr>
        <p:spPr>
          <a:xfrm>
            <a:off x="5461585" y="4737641"/>
            <a:ext cx="1010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ym typeface="Wingdings" pitchFamily="2" charset="2"/>
              </a:rPr>
              <a:t>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3BB7F1-EC72-9E4A-A620-3D4C16E54EB2}"/>
                  </a:ext>
                </a:extLst>
              </p:cNvPr>
              <p:cNvSpPr txBox="1"/>
              <p:nvPr/>
            </p:nvSpPr>
            <p:spPr>
              <a:xfrm>
                <a:off x="5966910" y="4481999"/>
                <a:ext cx="5363077" cy="1198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3BB7F1-EC72-9E4A-A620-3D4C16E5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10" y="4481999"/>
                <a:ext cx="5363077" cy="1198918"/>
              </a:xfrm>
              <a:prstGeom prst="rect">
                <a:avLst/>
              </a:prstGeom>
              <a:blipFill>
                <a:blip r:embed="rId5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8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fair clustering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924550" cy="485569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are looking for algorithms with </a:t>
                </a:r>
                <a:r>
                  <a:rPr lang="en-US" sz="2400" b="1" i="1" dirty="0"/>
                  <a:t>theoretical guarantees</a:t>
                </a:r>
                <a:r>
                  <a:rPr lang="en-US" sz="2400" dirty="0"/>
                  <a:t> over:</a:t>
                </a:r>
              </a:p>
              <a:p>
                <a:pPr marL="0" indent="0">
                  <a:buNone/>
                </a:pPr>
                <a:r>
                  <a:rPr lang="en-US" sz="2300" dirty="0"/>
                  <a:t>        1-</a:t>
                </a:r>
                <a:r>
                  <a:rPr lang="en-US" sz="2300" b="1" dirty="0"/>
                  <a:t>Clustering Objective</a:t>
                </a:r>
                <a:r>
                  <a:rPr lang="en-US" sz="2300" dirty="0"/>
                  <a:t>: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3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300" dirty="0"/>
                  <a:t>  </a:t>
                </a:r>
                <a:r>
                  <a:rPr lang="en-US" sz="23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300" dirty="0"/>
                  <a:t>  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300" dirty="0"/>
                  <a:t>&gt;1 , recall NP-hardness)</a:t>
                </a:r>
              </a:p>
              <a:p>
                <a:pPr marL="0" indent="0">
                  <a:buNone/>
                </a:pPr>
                <a:r>
                  <a:rPr lang="en-US" sz="2300" dirty="0"/>
                  <a:t>        2-</a:t>
                </a:r>
                <a:r>
                  <a:rPr lang="en-US" sz="2300" b="1" dirty="0"/>
                  <a:t>Fairness Constraint</a:t>
                </a:r>
                <a:r>
                  <a:rPr lang="en-US" sz="23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𝑏𝑙𝑢𝑒</m:t>
                            </m:r>
                          </m:sup>
                        </m:sSub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(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3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𝑏𝑙𝑢𝑒</m:t>
                            </m:r>
                          </m:sup>
                        </m:sSub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l-G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300" dirty="0"/>
              </a:p>
              <a:p>
                <a:pPr marL="0" indent="0">
                  <a:buNone/>
                </a:pPr>
                <a:r>
                  <a:rPr lang="en-US" sz="2400" dirty="0"/>
                  <a:t>		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  <a:p>
                <a:pPr marL="566928" lvl="3" indent="0">
                  <a:buNone/>
                </a:pPr>
                <a:r>
                  <a:rPr lang="en-US" sz="1800" dirty="0"/>
                  <a:t>	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 a single approach to solve all fair variants. </a:t>
                </a:r>
              </a:p>
              <a:p>
                <a:pPr marL="0" indent="0">
                  <a:buNone/>
                </a:pPr>
                <a:r>
                  <a:rPr lang="en-US" sz="2400" dirty="0"/>
                  <a:t>	Unsurprising: Fair Clustering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400" dirty="0"/>
                  <a:t> Constrained Clustering, 	</a:t>
                </a:r>
              </a:p>
              <a:p>
                <a:pPr marL="201168" lvl="1" indent="0">
                  <a:buNone/>
                </a:pPr>
                <a:r>
                  <a:rPr lang="en-US" sz="2200" dirty="0"/>
                  <a:t>	No generic approach to solve </a:t>
                </a:r>
                <a:r>
                  <a:rPr lang="en-US" sz="2000" dirty="0"/>
                  <a:t>Constrained Clustering for different constraints. </a:t>
                </a:r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Even the same problem maybe solved using different algorithms, e.g.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has higher clustering quality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has faster run time. </a:t>
                </a:r>
              </a:p>
              <a:p>
                <a:pPr marL="201168" lvl="1" indent="0">
                  <a:buNone/>
                </a:pPr>
                <a:r>
                  <a:rPr lang="en-US" sz="2200" dirty="0">
                    <a:sym typeface="Wingdings" pitchFamily="2" charset="2"/>
                  </a:rPr>
                  <a:t> </a:t>
                </a:r>
                <a:endParaRPr lang="en-US" sz="24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 For the k-(center,median, means):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 simple approach with many applications </a:t>
                </a:r>
                <a:r>
                  <a:rPr lang="en-US" sz="2400" dirty="0">
                    <a:sym typeface="Wingdings" pitchFamily="2" charset="2"/>
                  </a:rPr>
                  <a:t> The two-stage approach.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924550" cy="4855692"/>
              </a:xfrm>
              <a:prstGeom prst="rect">
                <a:avLst/>
              </a:prstGeom>
              <a:blipFill>
                <a:blip r:embed="rId2"/>
                <a:stretch>
                  <a:fillRect l="-34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96EE9-F9D9-894D-9A1E-9136169B8E7D}"/>
              </a:ext>
            </a:extLst>
          </p:cNvPr>
          <p:cNvSpPr txBox="1"/>
          <p:nvPr/>
        </p:nvSpPr>
        <p:spPr>
          <a:xfrm>
            <a:off x="6852102" y="2775755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0233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Step 1 (Open Centers</a:t>
                </a:r>
                <a:r>
                  <a:rPr lang="en-US" sz="2400" b="1" i="1" dirty="0"/>
                  <a:t>)</a:t>
                </a:r>
                <a:r>
                  <a:rPr lang="en-US" sz="2400" i="1" dirty="0"/>
                  <a:t>:</a:t>
                </a:r>
                <a:r>
                  <a:rPr lang="en-US" sz="2400" dirty="0"/>
                  <a:t> </a:t>
                </a:r>
                <a:r>
                  <a:rPr lang="en-US" sz="2400" i="1" dirty="0"/>
                  <a:t>Use a fairness-agnostic clustering algorithm </a:t>
                </a:r>
                <a:r>
                  <a:rPr lang="en-US" sz="2400" dirty="0">
                    <a:sym typeface="Wingdings" pitchFamily="2" charset="2"/>
                  </a:rPr>
                  <a:t> this gives a collection of centers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Step 2 (</a:t>
                </a:r>
                <a:r>
                  <a:rPr lang="en-US" sz="2400" b="1" i="1" dirty="0"/>
                  <a:t>Post-processing)</a:t>
                </a:r>
                <a:r>
                  <a:rPr lang="en-US" sz="2400" i="1" dirty="0"/>
                  <a:t>: process the clustering to satisfy the fairness constraint </a:t>
                </a:r>
                <a:r>
                  <a:rPr lang="en-US" sz="2400" dirty="0"/>
                  <a:t>at a bounded increase to the clustering cost (often that means carefully routing the points to the centers mostly using LP methods).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023360"/>
              </a:xfrm>
              <a:prstGeom prst="rect">
                <a:avLst/>
              </a:prstGeom>
              <a:blipFill>
                <a:blip r:embed="rId2"/>
                <a:stretch>
                  <a:fillRect l="-836" t="-2201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Recall Group (demographic) Fairness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47D5B67-90D5-2148-92C3-2163692DAAFB}"/>
              </a:ext>
            </a:extLst>
          </p:cNvPr>
          <p:cNvGrpSpPr/>
          <p:nvPr/>
        </p:nvGrpSpPr>
        <p:grpSpPr>
          <a:xfrm>
            <a:off x="2281069" y="1350391"/>
            <a:ext cx="7810526" cy="2354405"/>
            <a:chOff x="2341227" y="2120003"/>
            <a:chExt cx="7810526" cy="2354405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43BFF77-4FF7-2C4C-8B53-0D0A3B37D8EA}"/>
                </a:ext>
              </a:extLst>
            </p:cNvPr>
            <p:cNvGrpSpPr/>
            <p:nvPr/>
          </p:nvGrpSpPr>
          <p:grpSpPr>
            <a:xfrm>
              <a:off x="6912523" y="2120003"/>
              <a:ext cx="3220405" cy="1647455"/>
              <a:chOff x="6912523" y="2120003"/>
              <a:chExt cx="3220405" cy="1647455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AC1F513D-1556-FA4A-A0F5-BB60E2B1EC2B}"/>
                  </a:ext>
                </a:extLst>
              </p:cNvPr>
              <p:cNvGrpSpPr/>
              <p:nvPr/>
            </p:nvGrpSpPr>
            <p:grpSpPr>
              <a:xfrm>
                <a:off x="7301439" y="2346573"/>
                <a:ext cx="2484511" cy="1289923"/>
                <a:chOff x="8697102" y="2324076"/>
                <a:chExt cx="2484511" cy="1289923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8D778DCA-D1F5-014C-B261-5EDBC7CCA522}"/>
                    </a:ext>
                  </a:extLst>
                </p:cNvPr>
                <p:cNvSpPr/>
                <p:nvPr/>
              </p:nvSpPr>
              <p:spPr>
                <a:xfrm>
                  <a:off x="10772605" y="265153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6C7AB8E-D845-BC43-84CB-5C1A6B1DE04A}"/>
                    </a:ext>
                  </a:extLst>
                </p:cNvPr>
                <p:cNvSpPr/>
                <p:nvPr/>
              </p:nvSpPr>
              <p:spPr>
                <a:xfrm>
                  <a:off x="10925755" y="264595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5A84B27C-94EF-9D47-B282-29A3A0854B18}"/>
                    </a:ext>
                  </a:extLst>
                </p:cNvPr>
                <p:cNvSpPr/>
                <p:nvPr/>
              </p:nvSpPr>
              <p:spPr>
                <a:xfrm>
                  <a:off x="10814150" y="2391474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368ECC4E-35B0-0848-BFCA-724DA92F1074}"/>
                    </a:ext>
                  </a:extLst>
                </p:cNvPr>
                <p:cNvSpPr/>
                <p:nvPr/>
              </p:nvSpPr>
              <p:spPr>
                <a:xfrm>
                  <a:off x="10802647" y="2523659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9E12D7A8-B248-3C46-966E-ECC6B6100A94}"/>
                    </a:ext>
                  </a:extLst>
                </p:cNvPr>
                <p:cNvSpPr/>
                <p:nvPr/>
              </p:nvSpPr>
              <p:spPr>
                <a:xfrm>
                  <a:off x="11068019" y="265153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57AD2DD-7BAC-F64D-8B73-C19A61B7CEC0}"/>
                    </a:ext>
                  </a:extLst>
                </p:cNvPr>
                <p:cNvSpPr/>
                <p:nvPr/>
              </p:nvSpPr>
              <p:spPr>
                <a:xfrm>
                  <a:off x="11113082" y="2519851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1BFAA2D7-52B6-5D44-82D6-05D66C098326}"/>
                    </a:ext>
                  </a:extLst>
                </p:cNvPr>
                <p:cNvSpPr/>
                <p:nvPr/>
              </p:nvSpPr>
              <p:spPr>
                <a:xfrm>
                  <a:off x="11016381" y="2436984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19FBCA44-BF23-784B-87A7-5DE8D8DF144F}"/>
                    </a:ext>
                  </a:extLst>
                </p:cNvPr>
                <p:cNvSpPr/>
                <p:nvPr/>
              </p:nvSpPr>
              <p:spPr>
                <a:xfrm>
                  <a:off x="10917308" y="232407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97A675D7-FA70-8E45-9DF0-D058FB73F627}"/>
                    </a:ext>
                  </a:extLst>
                </p:cNvPr>
                <p:cNvSpPr/>
                <p:nvPr/>
              </p:nvSpPr>
              <p:spPr>
                <a:xfrm>
                  <a:off x="10917308" y="2519851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2E68BAD-0D38-C04C-AE2B-3C6DC866C3F7}"/>
                    </a:ext>
                  </a:extLst>
                </p:cNvPr>
                <p:cNvSpPr/>
                <p:nvPr/>
              </p:nvSpPr>
              <p:spPr>
                <a:xfrm>
                  <a:off x="8802749" y="263894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52A1B1AF-3B14-4748-9B5D-7A52C9D839E1}"/>
                    </a:ext>
                  </a:extLst>
                </p:cNvPr>
                <p:cNvSpPr/>
                <p:nvPr/>
              </p:nvSpPr>
              <p:spPr>
                <a:xfrm>
                  <a:off x="8943947" y="254505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D52173C7-BC42-4A43-9122-11234A117701}"/>
                    </a:ext>
                  </a:extLst>
                </p:cNvPr>
                <p:cNvSpPr/>
                <p:nvPr/>
              </p:nvSpPr>
              <p:spPr>
                <a:xfrm>
                  <a:off x="8757186" y="234201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E6EDE06F-8C1E-C84A-A651-16BEB3BFB316}"/>
                    </a:ext>
                  </a:extLst>
                </p:cNvPr>
                <p:cNvSpPr/>
                <p:nvPr/>
              </p:nvSpPr>
              <p:spPr>
                <a:xfrm>
                  <a:off x="8697102" y="248496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4B60D426-256B-3542-96D8-4DC321DC3594}"/>
                    </a:ext>
                  </a:extLst>
                </p:cNvPr>
                <p:cNvSpPr/>
                <p:nvPr/>
              </p:nvSpPr>
              <p:spPr>
                <a:xfrm>
                  <a:off x="9043587" y="261665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E74FC9F-47BD-D841-9E1A-8360237D62A6}"/>
                    </a:ext>
                  </a:extLst>
                </p:cNvPr>
                <p:cNvSpPr/>
                <p:nvPr/>
              </p:nvSpPr>
              <p:spPr>
                <a:xfrm>
                  <a:off x="9088650" y="248496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DDA31CA-709B-1341-91AB-27ED96799DCC}"/>
                    </a:ext>
                  </a:extLst>
                </p:cNvPr>
                <p:cNvSpPr/>
                <p:nvPr/>
              </p:nvSpPr>
              <p:spPr>
                <a:xfrm>
                  <a:off x="9043587" y="235278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E737F39B-7D00-8543-B083-B726D66F5760}"/>
                    </a:ext>
                  </a:extLst>
                </p:cNvPr>
                <p:cNvSpPr/>
                <p:nvPr/>
              </p:nvSpPr>
              <p:spPr>
                <a:xfrm>
                  <a:off x="8888214" y="235278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14A2FBA3-B25C-3A46-B48D-94BA7BBEC9C2}"/>
                    </a:ext>
                  </a:extLst>
                </p:cNvPr>
                <p:cNvSpPr/>
                <p:nvPr/>
              </p:nvSpPr>
              <p:spPr>
                <a:xfrm>
                  <a:off x="8832791" y="250725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814BD800-F2E5-0B4B-87D0-66BED9CFDE32}"/>
                    </a:ext>
                  </a:extLst>
                </p:cNvPr>
                <p:cNvSpPr/>
                <p:nvPr/>
              </p:nvSpPr>
              <p:spPr>
                <a:xfrm>
                  <a:off x="8706155" y="3384967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1DB4355-AE87-0943-8C4D-8D6D11583E08}"/>
                    </a:ext>
                  </a:extLst>
                </p:cNvPr>
                <p:cNvSpPr/>
                <p:nvPr/>
              </p:nvSpPr>
              <p:spPr>
                <a:xfrm>
                  <a:off x="8895813" y="355391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EFBD2BF0-161F-414E-800A-0A97383C1756}"/>
                    </a:ext>
                  </a:extLst>
                </p:cNvPr>
                <p:cNvSpPr/>
                <p:nvPr/>
              </p:nvSpPr>
              <p:spPr>
                <a:xfrm>
                  <a:off x="8760124" y="321518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B03C2CF2-CC1E-9C40-B697-63E914CBB924}"/>
                    </a:ext>
                  </a:extLst>
                </p:cNvPr>
                <p:cNvSpPr/>
                <p:nvPr/>
              </p:nvSpPr>
              <p:spPr>
                <a:xfrm>
                  <a:off x="8846381" y="340251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DA6DEA7-7BF6-F240-8B9A-2BC8610F84C8}"/>
                    </a:ext>
                  </a:extLst>
                </p:cNvPr>
                <p:cNvSpPr/>
                <p:nvPr/>
              </p:nvSpPr>
              <p:spPr>
                <a:xfrm>
                  <a:off x="9046525" y="348982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A24636A3-DF87-0F41-9D32-A09FCEBDD76D}"/>
                    </a:ext>
                  </a:extLst>
                </p:cNvPr>
                <p:cNvSpPr/>
                <p:nvPr/>
              </p:nvSpPr>
              <p:spPr>
                <a:xfrm>
                  <a:off x="9091588" y="335813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B94AB2B-BC46-5748-9D0C-AC2FD8514289}"/>
                    </a:ext>
                  </a:extLst>
                </p:cNvPr>
                <p:cNvSpPr/>
                <p:nvPr/>
              </p:nvSpPr>
              <p:spPr>
                <a:xfrm>
                  <a:off x="9046525" y="322595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3C18B98-C760-D74B-A361-A8744554920D}"/>
                    </a:ext>
                  </a:extLst>
                </p:cNvPr>
                <p:cNvSpPr/>
                <p:nvPr/>
              </p:nvSpPr>
              <p:spPr>
                <a:xfrm>
                  <a:off x="8895813" y="3162364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EF83C463-5219-C544-8EAF-B33EE9A7536C}"/>
                    </a:ext>
                  </a:extLst>
                </p:cNvPr>
                <p:cNvSpPr/>
                <p:nvPr/>
              </p:nvSpPr>
              <p:spPr>
                <a:xfrm>
                  <a:off x="8940566" y="329005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D6B71594-3448-D74D-A085-0E4C2712FBFE}"/>
                    </a:ext>
                  </a:extLst>
                </p:cNvPr>
                <p:cNvSpPr/>
                <p:nvPr/>
              </p:nvSpPr>
              <p:spPr>
                <a:xfrm>
                  <a:off x="10820107" y="3478558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055243FD-429C-3B46-BCE9-F356651D46FB}"/>
                    </a:ext>
                  </a:extLst>
                </p:cNvPr>
                <p:cNvSpPr/>
                <p:nvPr/>
              </p:nvSpPr>
              <p:spPr>
                <a:xfrm>
                  <a:off x="10958328" y="3551548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647FB7D-F610-2D49-9C07-F3BED845DB4F}"/>
                    </a:ext>
                  </a:extLst>
                </p:cNvPr>
                <p:cNvSpPr/>
                <p:nvPr/>
              </p:nvSpPr>
              <p:spPr>
                <a:xfrm>
                  <a:off x="10790065" y="325788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FD1B4CD-A458-0040-AF08-7898A5FAB2BB}"/>
                    </a:ext>
                  </a:extLst>
                </p:cNvPr>
                <p:cNvSpPr/>
                <p:nvPr/>
              </p:nvSpPr>
              <p:spPr>
                <a:xfrm>
                  <a:off x="10729980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F079814-70E0-0643-A10C-81DF7E72CDEA}"/>
                    </a:ext>
                  </a:extLst>
                </p:cNvPr>
                <p:cNvSpPr/>
                <p:nvPr/>
              </p:nvSpPr>
              <p:spPr>
                <a:xfrm>
                  <a:off x="11076466" y="353252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EB53B6E-2DC0-7846-9933-98EB5EF2E6CC}"/>
                    </a:ext>
                  </a:extLst>
                </p:cNvPr>
                <p:cNvSpPr/>
                <p:nvPr/>
              </p:nvSpPr>
              <p:spPr>
                <a:xfrm>
                  <a:off x="11121529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7A1E463-1ABA-B84E-B5F8-48096EFB4A85}"/>
                    </a:ext>
                  </a:extLst>
                </p:cNvPr>
                <p:cNvSpPr/>
                <p:nvPr/>
              </p:nvSpPr>
              <p:spPr>
                <a:xfrm>
                  <a:off x="11076466" y="326865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35F1FFF-7CE9-9545-86A6-E427E0E84DC1}"/>
                    </a:ext>
                  </a:extLst>
                </p:cNvPr>
                <p:cNvSpPr/>
                <p:nvPr/>
              </p:nvSpPr>
              <p:spPr>
                <a:xfrm>
                  <a:off x="10955796" y="328377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5B2018A9-529D-3343-974A-BD522DA8B6C8}"/>
                    </a:ext>
                  </a:extLst>
                </p:cNvPr>
                <p:cNvSpPr/>
                <p:nvPr/>
              </p:nvSpPr>
              <p:spPr>
                <a:xfrm>
                  <a:off x="10925755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BD49F787-CAAA-7F41-AB70-E24B74796005}"/>
                      </a:ext>
                    </a:extLst>
                  </p:cNvPr>
                  <p:cNvSpPr txBox="1"/>
                  <p:nvPr/>
                </p:nvSpPr>
                <p:spPr>
                  <a:xfrm>
                    <a:off x="6912523" y="2120003"/>
                    <a:ext cx="1997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BD49F787-CAAA-7F41-AB70-E24B74796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23" y="2120003"/>
                    <a:ext cx="1997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294" r="-2941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A40FF9A-30B5-C94B-91C8-24F14C19E49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4878" y="2990431"/>
                    <a:ext cx="20353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A40FF9A-30B5-C94B-91C8-24F14C19E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878" y="2990431"/>
                    <a:ext cx="20353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r="-3529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1663ECED-2312-5C48-A96F-824DBDDF7EAC}"/>
                  </a:ext>
                </a:extLst>
              </p:cNvPr>
              <p:cNvSpPr/>
              <p:nvPr/>
            </p:nvSpPr>
            <p:spPr>
              <a:xfrm>
                <a:off x="7068850" y="2174718"/>
                <a:ext cx="3064078" cy="7306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6B42CCB-7728-4140-9D7B-C67527738FDD}"/>
                  </a:ext>
                </a:extLst>
              </p:cNvPr>
              <p:cNvSpPr/>
              <p:nvPr/>
            </p:nvSpPr>
            <p:spPr>
              <a:xfrm>
                <a:off x="7068850" y="3036813"/>
                <a:ext cx="3064078" cy="7306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AB108FB-AAB1-5E42-BB7A-BA880ADD7822}"/>
                </a:ext>
              </a:extLst>
            </p:cNvPr>
            <p:cNvGrpSpPr/>
            <p:nvPr/>
          </p:nvGrpSpPr>
          <p:grpSpPr>
            <a:xfrm>
              <a:off x="2341227" y="2262481"/>
              <a:ext cx="2670981" cy="1805120"/>
              <a:chOff x="2137379" y="4302553"/>
              <a:chExt cx="2670981" cy="1805120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67F228E7-F208-DB4E-9704-783AFC2958F4}"/>
                  </a:ext>
                </a:extLst>
              </p:cNvPr>
              <p:cNvSpPr/>
              <p:nvPr/>
            </p:nvSpPr>
            <p:spPr>
              <a:xfrm>
                <a:off x="4101437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3635720-FBA7-FD44-A02B-01B4640D75B5}"/>
                  </a:ext>
                </a:extLst>
              </p:cNvPr>
              <p:cNvSpPr/>
              <p:nvPr/>
            </p:nvSpPr>
            <p:spPr>
              <a:xfrm>
                <a:off x="4251571" y="4894548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87DF99C5-C3D0-BB4D-ADAA-9056EC269833}"/>
                  </a:ext>
                </a:extLst>
              </p:cNvPr>
              <p:cNvSpPr/>
              <p:nvPr/>
            </p:nvSpPr>
            <p:spPr>
              <a:xfrm>
                <a:off x="4142163" y="464508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BD2492F-D133-494F-BCA4-DCBF197B98B9}"/>
                  </a:ext>
                </a:extLst>
              </p:cNvPr>
              <p:cNvSpPr/>
              <p:nvPr/>
            </p:nvSpPr>
            <p:spPr>
              <a:xfrm>
                <a:off x="4130887" y="477466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20BF5E3C-657C-4D4B-8602-75C345CDCAB7}"/>
                  </a:ext>
                </a:extLst>
              </p:cNvPr>
              <p:cNvSpPr/>
              <p:nvPr/>
            </p:nvSpPr>
            <p:spPr>
              <a:xfrm>
                <a:off x="4391035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3F90CFE7-31CC-0841-9ED5-60CDB6FDC2EE}"/>
                  </a:ext>
                </a:extLst>
              </p:cNvPr>
              <p:cNvSpPr/>
              <p:nvPr/>
            </p:nvSpPr>
            <p:spPr>
              <a:xfrm>
                <a:off x="443521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305A038-9145-7F40-94F9-268D3C2A11A3}"/>
                  </a:ext>
                </a:extLst>
              </p:cNvPr>
              <p:cNvSpPr/>
              <p:nvPr/>
            </p:nvSpPr>
            <p:spPr>
              <a:xfrm>
                <a:off x="4340413" y="468969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F5F4141-6FCC-E54B-81B4-3B60C9B09882}"/>
                  </a:ext>
                </a:extLst>
              </p:cNvPr>
              <p:cNvSpPr/>
              <p:nvPr/>
            </p:nvSpPr>
            <p:spPr>
              <a:xfrm>
                <a:off x="4243290" y="457900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41A1ED84-6DCB-D944-B0CE-C5F93B625D28}"/>
                  </a:ext>
                </a:extLst>
              </p:cNvPr>
              <p:cNvSpPr/>
              <p:nvPr/>
            </p:nvSpPr>
            <p:spPr>
              <a:xfrm>
                <a:off x="424329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025095CF-D483-E240-8466-8C72793ADD12}"/>
                  </a:ext>
                </a:extLst>
              </p:cNvPr>
              <p:cNvSpPr/>
              <p:nvPr/>
            </p:nvSpPr>
            <p:spPr>
              <a:xfrm>
                <a:off x="2502686" y="488767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09E7F3EB-D198-8F4C-93A3-AEDBC85F37B5}"/>
                  </a:ext>
                </a:extLst>
              </p:cNvPr>
              <p:cNvSpPr/>
              <p:nvPr/>
            </p:nvSpPr>
            <p:spPr>
              <a:xfrm>
                <a:off x="2641105" y="4795633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BF2F59E-2962-0648-A041-A9394B0B33CF}"/>
                  </a:ext>
                </a:extLst>
              </p:cNvPr>
              <p:cNvSpPr/>
              <p:nvPr/>
            </p:nvSpPr>
            <p:spPr>
              <a:xfrm>
                <a:off x="2458020" y="459659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B9CCBCE3-7803-864F-AC4A-3D471D390115}"/>
                  </a:ext>
                </a:extLst>
              </p:cNvPr>
              <p:cNvSpPr/>
              <p:nvPr/>
            </p:nvSpPr>
            <p:spPr>
              <a:xfrm>
                <a:off x="239911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BA19B072-DFFC-D947-93AB-7D3C2953B965}"/>
                  </a:ext>
                </a:extLst>
              </p:cNvPr>
              <p:cNvSpPr/>
              <p:nvPr/>
            </p:nvSpPr>
            <p:spPr>
              <a:xfrm>
                <a:off x="2738783" y="486582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4DBCA41E-2AFD-6945-A9FA-D3D42B75C428}"/>
                  </a:ext>
                </a:extLst>
              </p:cNvPr>
              <p:cNvSpPr/>
              <p:nvPr/>
            </p:nvSpPr>
            <p:spPr>
              <a:xfrm>
                <a:off x="278295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2262225-1FC8-384E-90E8-E113BE6748A3}"/>
                  </a:ext>
                </a:extLst>
              </p:cNvPr>
              <p:cNvSpPr/>
              <p:nvPr/>
            </p:nvSpPr>
            <p:spPr>
              <a:xfrm>
                <a:off x="2738783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EAD2132-7FC4-0C48-ADAE-B6F45E0E09FC}"/>
                  </a:ext>
                </a:extLst>
              </p:cNvPr>
              <p:cNvSpPr/>
              <p:nvPr/>
            </p:nvSpPr>
            <p:spPr>
              <a:xfrm>
                <a:off x="2586469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6022A614-D7EB-754D-9F3F-12A775241B0D}"/>
                  </a:ext>
                </a:extLst>
              </p:cNvPr>
              <p:cNvSpPr/>
              <p:nvPr/>
            </p:nvSpPr>
            <p:spPr>
              <a:xfrm>
                <a:off x="2532137" y="475858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DCDAEC0D-364A-E94E-A466-D8BF27DFDC0F}"/>
                  </a:ext>
                </a:extLst>
              </p:cNvPr>
              <p:cNvSpPr/>
              <p:nvPr/>
            </p:nvSpPr>
            <p:spPr>
              <a:xfrm>
                <a:off x="2407994" y="56190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C157CBC-857F-2141-8BA9-3627993DCC5B}"/>
                  </a:ext>
                </a:extLst>
              </p:cNvPr>
              <p:cNvSpPr/>
              <p:nvPr/>
            </p:nvSpPr>
            <p:spPr>
              <a:xfrm>
                <a:off x="2593918" y="578463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A2D31B69-BAAF-8A40-A948-3EB72A161BC7}"/>
                  </a:ext>
                </a:extLst>
              </p:cNvPr>
              <p:cNvSpPr/>
              <p:nvPr/>
            </p:nvSpPr>
            <p:spPr>
              <a:xfrm>
                <a:off x="2460900" y="545257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F5651B65-396D-8D4A-A4A0-BE23D1A2645A}"/>
                  </a:ext>
                </a:extLst>
              </p:cNvPr>
              <p:cNvSpPr/>
              <p:nvPr/>
            </p:nvSpPr>
            <p:spPr>
              <a:xfrm>
                <a:off x="2545459" y="5636221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C320C8B-BE8A-1D47-AA54-5493DAFE9CC8}"/>
                  </a:ext>
                </a:extLst>
              </p:cNvPr>
              <p:cNvSpPr/>
              <p:nvPr/>
            </p:nvSpPr>
            <p:spPr>
              <a:xfrm>
                <a:off x="2741663" y="572180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D412FB7-CB0B-9942-B543-EA539CDC3478}"/>
                  </a:ext>
                </a:extLst>
              </p:cNvPr>
              <p:cNvSpPr/>
              <p:nvPr/>
            </p:nvSpPr>
            <p:spPr>
              <a:xfrm>
                <a:off x="2785839" y="55927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B8BE4664-2643-6448-A5D2-55BB7F11B76C}"/>
                  </a:ext>
                </a:extLst>
              </p:cNvPr>
              <p:cNvSpPr/>
              <p:nvPr/>
            </p:nvSpPr>
            <p:spPr>
              <a:xfrm>
                <a:off x="2741663" y="54631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C19DA35F-A114-4B45-8121-90592AB97FE0}"/>
                  </a:ext>
                </a:extLst>
              </p:cNvPr>
              <p:cNvSpPr/>
              <p:nvPr/>
            </p:nvSpPr>
            <p:spPr>
              <a:xfrm>
                <a:off x="2593918" y="540079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3FEB3D41-DF17-BB4E-80E0-D36F621BA295}"/>
                  </a:ext>
                </a:extLst>
              </p:cNvPr>
              <p:cNvSpPr/>
              <p:nvPr/>
            </p:nvSpPr>
            <p:spPr>
              <a:xfrm>
                <a:off x="2637790" y="5525967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9B51EEA1-2966-9045-849A-2F98E2CC64E2}"/>
                  </a:ext>
                </a:extLst>
              </p:cNvPr>
              <p:cNvSpPr/>
              <p:nvPr/>
            </p:nvSpPr>
            <p:spPr>
              <a:xfrm>
                <a:off x="4148003" y="5710762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135E492C-8D1E-F24C-BEBD-70DB193B77A6}"/>
                  </a:ext>
                </a:extLst>
              </p:cNvPr>
              <p:cNvSpPr/>
              <p:nvPr/>
            </p:nvSpPr>
            <p:spPr>
              <a:xfrm>
                <a:off x="4283502" y="5782316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99D75C-C27F-9D48-8A25-3285028BE046}"/>
                  </a:ext>
                </a:extLst>
              </p:cNvPr>
              <p:cNvSpPr/>
              <p:nvPr/>
            </p:nvSpPr>
            <p:spPr>
              <a:xfrm>
                <a:off x="4118552" y="549443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C11CB853-7B01-0C4A-801B-342E19AED6A5}"/>
                  </a:ext>
                </a:extLst>
              </p:cNvPr>
              <p:cNvSpPr/>
              <p:nvPr/>
            </p:nvSpPr>
            <p:spPr>
              <a:xfrm>
                <a:off x="405965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DFCA6898-507A-1340-A043-773BFA39E920}"/>
                  </a:ext>
                </a:extLst>
              </p:cNvPr>
              <p:cNvSpPr/>
              <p:nvPr/>
            </p:nvSpPr>
            <p:spPr>
              <a:xfrm>
                <a:off x="4399315" y="5763664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87318A0F-F354-E242-B0AD-89AAF50185D3}"/>
                  </a:ext>
                </a:extLst>
              </p:cNvPr>
              <p:cNvSpPr/>
              <p:nvPr/>
            </p:nvSpPr>
            <p:spPr>
              <a:xfrm>
                <a:off x="444349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D032995-5375-A840-ACC5-562BF1ED1615}"/>
                  </a:ext>
                </a:extLst>
              </p:cNvPr>
              <p:cNvSpPr/>
              <p:nvPr/>
            </p:nvSpPr>
            <p:spPr>
              <a:xfrm>
                <a:off x="4399315" y="550498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672B2B01-0692-8E4C-B3A4-CEF86B3FA555}"/>
                  </a:ext>
                </a:extLst>
              </p:cNvPr>
              <p:cNvSpPr/>
              <p:nvPr/>
            </p:nvSpPr>
            <p:spPr>
              <a:xfrm>
                <a:off x="4281021" y="551981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5CD94108-4996-B748-84E9-43F855659747}"/>
                  </a:ext>
                </a:extLst>
              </p:cNvPr>
              <p:cNvSpPr/>
              <p:nvPr/>
            </p:nvSpPr>
            <p:spPr>
              <a:xfrm>
                <a:off x="425157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3B63CB6F-169F-5F46-9F5B-29FAAA55F825}"/>
                  </a:ext>
                </a:extLst>
              </p:cNvPr>
              <p:cNvSpPr/>
              <p:nvPr/>
            </p:nvSpPr>
            <p:spPr>
              <a:xfrm>
                <a:off x="2172731" y="4374643"/>
                <a:ext cx="973452" cy="17330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8B11D7EE-75D7-0A4D-A888-4661526665E3}"/>
                  </a:ext>
                </a:extLst>
              </p:cNvPr>
              <p:cNvSpPr/>
              <p:nvPr/>
            </p:nvSpPr>
            <p:spPr>
              <a:xfrm>
                <a:off x="3834909" y="4395599"/>
                <a:ext cx="973451" cy="169111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33922BD3-BD90-E147-8BFE-40A41F48B5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37379" y="4302553"/>
                    <a:ext cx="187597" cy="1860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505F536-A6BC-ED48-A1A0-E88100AF4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7379" y="4302553"/>
                    <a:ext cx="187597" cy="186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500" r="-375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042E1C1-F642-8349-927C-2C1E04ED5224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911" y="4304768"/>
                    <a:ext cx="191173" cy="1860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D3F3AB4-E446-1841-9B07-F425BE0EE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7911" y="4304768"/>
                    <a:ext cx="191173" cy="1860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500" r="-43750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4ACB98B0-734E-0949-BCE5-025F4677CB32}"/>
                </a:ext>
              </a:extLst>
            </p:cNvPr>
            <p:cNvSpPr txBox="1"/>
            <p:nvPr/>
          </p:nvSpPr>
          <p:spPr>
            <a:xfrm>
              <a:off x="2765435" y="4105076"/>
              <a:ext cx="254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Agnostic Clustering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CED6AF7-9B89-1846-924D-DA9C3DC5D598}"/>
                </a:ext>
              </a:extLst>
            </p:cNvPr>
            <p:cNvSpPr txBox="1"/>
            <p:nvPr/>
          </p:nvSpPr>
          <p:spPr>
            <a:xfrm>
              <a:off x="7606350" y="3833638"/>
              <a:ext cx="254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Fair Clustering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DEFDDC72-FD67-344A-A547-003403AF10C4}"/>
                  </a:ext>
                </a:extLst>
              </p:cNvPr>
              <p:cNvSpPr txBox="1"/>
              <p:nvPr/>
            </p:nvSpPr>
            <p:spPr>
              <a:xfrm>
                <a:off x="5352909" y="3621611"/>
                <a:ext cx="6316578" cy="1511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err="1"/>
                  <a:t>s.t.</a:t>
                </a: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|≤|</m:t>
                    </m:r>
                    <m:sSubSup>
                      <m:sSub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DEFDDC72-FD67-344A-A547-003403A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09" y="3621611"/>
                <a:ext cx="6316578" cy="1511568"/>
              </a:xfrm>
              <a:prstGeom prst="rect">
                <a:avLst/>
              </a:prstGeom>
              <a:blipFill>
                <a:blip r:embed="rId6"/>
                <a:stretch>
                  <a:fillRect t="-55000" b="-4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12EB5A-CE36-D042-B42F-F53E37D14ADC}"/>
                  </a:ext>
                </a:extLst>
              </p:cNvPr>
              <p:cNvSpPr txBox="1"/>
              <p:nvPr/>
            </p:nvSpPr>
            <p:spPr>
              <a:xfrm>
                <a:off x="360777" y="3760986"/>
                <a:ext cx="6316578" cy="913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12EB5A-CE36-D042-B42F-F53E37D1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7" y="3760986"/>
                <a:ext cx="6316578" cy="913070"/>
              </a:xfrm>
              <a:prstGeom prst="rect">
                <a:avLst/>
              </a:prstGeom>
              <a:blipFill>
                <a:blip r:embed="rId7"/>
                <a:stretch>
                  <a:fillRect t="-90411" b="-136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1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C7FADE-AE8D-BD46-B1E6-5054F77AC62E}"/>
              </a:ext>
            </a:extLst>
          </p:cNvPr>
          <p:cNvSpPr txBox="1"/>
          <p:nvPr/>
        </p:nvSpPr>
        <p:spPr>
          <a:xfrm>
            <a:off x="1453290" y="1537387"/>
            <a:ext cx="316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Instance: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1AF6764-CE19-0148-8E89-629D663BD890}"/>
              </a:ext>
            </a:extLst>
          </p:cNvPr>
          <p:cNvGrpSpPr/>
          <p:nvPr/>
        </p:nvGrpSpPr>
        <p:grpSpPr>
          <a:xfrm>
            <a:off x="4152025" y="1642224"/>
            <a:ext cx="2484511" cy="1289923"/>
            <a:chOff x="8697102" y="2324076"/>
            <a:chExt cx="2484511" cy="128992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BA16CE0-002D-5041-8F05-97CEB7FD0A03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53A3E-8983-9348-A3D1-928883E189C7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C75CDCF-A422-184C-807A-C44A6DF0770D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330158F-57B6-104E-8DB3-BB40DA7DC22B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0F06D4C-C016-CF42-80DD-B35572D6C8B0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1E20CA-EB82-114A-A7F5-E06CB43C63AA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CF164C-B68E-1E49-A2EF-D2FC54CD344A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F6432B-81EC-1942-9AAF-3D17754F190C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92E9B7B-F49F-DD40-A451-C444CD0D221D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123BDF-0A1B-3F40-B82E-9F0C601BEDD3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485C1F-7979-2442-9AF2-FE3539A8EDE2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85FCE89-5529-824B-BFF7-F57E7B56CCDA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A2E151-0BAE-9144-B6AA-986073585364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7CD7D7F-0F67-844E-A2B8-0810BA971E6B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585387-AD91-1444-85D1-105B0A608DC2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5A14B43-F556-624E-AD37-0C54621BC4E1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F62718B-1B1A-264A-9895-FBD507A80B16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72B87B-31E5-B445-B586-6E715C6B59ED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18A1CE6-5527-3D4C-A520-2A795E6A6753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B9A067-18AC-4240-929B-AE1069173C4B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B2882B4-E40B-1643-9652-10C057DF066C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73009FB-2D81-8E46-A503-795F6F60F292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55FF18-38C8-DF49-806B-5975BE294899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9EFE607-4B27-414B-9581-CCAEC481CF5A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9816A0-A557-7642-9C85-7673353813EF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858FF01-2A19-BF44-A62D-2634706F1401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E372DDA-F8E6-A040-B298-B15310462644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2391EF9-F800-8C49-8C75-3B5412DE91B3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D147E51-993B-B14F-8646-B2196A0E3FEF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B01BED0-5E0C-8E44-A6C8-B12CFA297E1B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1079DFF-451F-ED45-AE99-64C836B5E48E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ECE9727-53D8-364D-AB45-F28A04C0B0B6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950DAB2-5802-364A-A295-5C2EE3202FFD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8F70A64-900A-964F-A59B-0B0F49F31E27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A404E44-8D61-DD4D-9895-566405A60F0E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419A5B3-2FA9-5E4C-9819-7CA7C93A3A95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Multiply 326">
            <a:extLst>
              <a:ext uri="{FF2B5EF4-FFF2-40B4-BE49-F238E27FC236}">
                <a16:creationId xmlns:a16="http://schemas.microsoft.com/office/drawing/2014/main" id="{EE9E83CD-9965-7D47-9169-BDCAC2AB20E9}"/>
              </a:ext>
            </a:extLst>
          </p:cNvPr>
          <p:cNvSpPr/>
          <p:nvPr/>
        </p:nvSpPr>
        <p:spPr>
          <a:xfrm>
            <a:off x="11223646" y="3373971"/>
            <a:ext cx="319310" cy="319310"/>
          </a:xfrm>
          <a:prstGeom prst="mathMultiply">
            <a:avLst/>
          </a:prstGeom>
          <a:solidFill>
            <a:srgbClr val="00B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8FA3E726-80C1-F543-8D7B-F99AA2E4DA1C}"/>
              </a:ext>
            </a:extLst>
          </p:cNvPr>
          <p:cNvSpPr/>
          <p:nvPr/>
        </p:nvSpPr>
        <p:spPr>
          <a:xfrm>
            <a:off x="7532008" y="1720404"/>
            <a:ext cx="319310" cy="319310"/>
          </a:xfrm>
          <a:prstGeom prst="mathMultiply">
            <a:avLst/>
          </a:prstGeom>
          <a:solidFill>
            <a:srgbClr val="00B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806AE7B8-E48F-C649-A2C5-EEB79C66F95E}"/>
              </a:ext>
            </a:extLst>
          </p:cNvPr>
          <p:cNvSpPr/>
          <p:nvPr/>
        </p:nvSpPr>
        <p:spPr>
          <a:xfrm>
            <a:off x="5449934" y="2636682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EAEE34-FF34-6347-8946-329885F23328}"/>
              </a:ext>
            </a:extLst>
          </p:cNvPr>
          <p:cNvSpPr txBox="1"/>
          <p:nvPr/>
        </p:nvSpPr>
        <p:spPr>
          <a:xfrm>
            <a:off x="5732750" y="2319516"/>
            <a:ext cx="15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BCB369-6725-0B4E-8B64-B345045430A2}"/>
              </a:ext>
            </a:extLst>
          </p:cNvPr>
          <p:cNvGrpSpPr/>
          <p:nvPr/>
        </p:nvGrpSpPr>
        <p:grpSpPr>
          <a:xfrm>
            <a:off x="302399" y="1792970"/>
            <a:ext cx="4509481" cy="2341259"/>
            <a:chOff x="8697102" y="2324076"/>
            <a:chExt cx="2484511" cy="128992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8F8419C-7419-2748-AAB4-2BACEA400C12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F713214-E17B-E244-BF0E-676973454061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5F066CF-ACD3-D743-A708-07CCA6AD0E16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2286EB-A4E3-3246-A13D-6697A342A5DA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064F09-3144-B54A-A2EE-843339BE2CDE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838A0F1-97EA-4140-91AA-F1B3F4FE2340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9668A1F-434B-AB4E-848C-4B0DD5E399FB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0D14C9-B67A-F348-B908-0A35BDAEFBDA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A996BB9-73AF-0F41-BE3D-EC695D00C061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9E8908-597B-DC4C-8555-5DA3C78EB6C0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64B10E-4084-7D4F-B682-2E63E02D9960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5B828EA-8EA1-E04F-A637-764C0B44E8E0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BBA307A-CC4F-454C-B416-E8B497D392CA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317C6F2-A8E6-CD46-A542-3754432D4F63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BB9773A-A25D-DE4D-BB1F-AFFEAED69018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6D77575-2BA8-B241-A799-9AEDC1896FE9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68FA77E-1D52-764B-BB85-B2C3A2FF0BD3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93753C5-00C7-2B4C-B147-DF398C7F3704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8019695-2A07-6541-B529-8EAD82DBC3B1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520860D-FE40-0147-B54A-6BAC07C1B23F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C7A4003-05FF-8843-96F2-369658CD557E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CAA160F-7DDA-C44E-9095-0699D8B9DFC3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8EA0B5F-CE64-974D-A752-9959F60D0A06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23DCDEA-8B29-0447-B2A2-DEF38A9ED95B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4556168-9AE9-C247-9514-E757F2B6E011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1B08B7C-2A98-334D-BBDE-1F7526D1856E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3EB752-3976-A94D-83CB-B4949ABE0F56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7FC8C3C-43B5-8F43-8C6A-4866354B01A0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040B88E-0B6A-6246-95CA-4E0FAAF43EED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A84AF87-7C51-BF42-A2CC-150BC5EB44BB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F979AEF-B5B4-C24A-B1B8-532C8403E596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31071D0-8FA6-A44F-8715-EB14C30987D8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CD78678-BC79-594A-9A2F-673A85A2A256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C2400A3-CF55-784F-8BA5-DDABBA1DD475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1EA82A9-FDD2-174B-AA6D-62B69FDB9F3F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223D819-7101-0946-BB60-C3AC6C1B7279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5C082-0AC6-9F45-BB72-A813B1035B75}"/>
              </a:ext>
            </a:extLst>
          </p:cNvPr>
          <p:cNvSpPr txBox="1"/>
          <p:nvPr/>
        </p:nvSpPr>
        <p:spPr>
          <a:xfrm>
            <a:off x="760329" y="1343422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Given Instance: </a:t>
            </a:r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820C54-32EC-0D4D-AEA4-616FB10A0A27}"/>
                  </a:ext>
                </a:extLst>
              </p:cNvPr>
              <p:cNvSpPr txBox="1"/>
              <p:nvPr/>
            </p:nvSpPr>
            <p:spPr>
              <a:xfrm>
                <a:off x="7293675" y="1491876"/>
                <a:ext cx="312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820C54-32EC-0D4D-AEA4-616FB10A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75" y="1491876"/>
                <a:ext cx="312441" cy="369332"/>
              </a:xfrm>
              <a:prstGeom prst="rect">
                <a:avLst/>
              </a:prstGeom>
              <a:blipFill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B150223-22A8-CC41-A024-9561E198FD48}"/>
              </a:ext>
            </a:extLst>
          </p:cNvPr>
          <p:cNvGrpSpPr/>
          <p:nvPr/>
        </p:nvGrpSpPr>
        <p:grpSpPr>
          <a:xfrm>
            <a:off x="7532913" y="1793669"/>
            <a:ext cx="4509481" cy="2341259"/>
            <a:chOff x="8697102" y="2324076"/>
            <a:chExt cx="2484511" cy="1289923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605EED0-A839-B74B-B957-3EE487D96B40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F9163A6-56A4-A440-9775-B4AF66E75E8E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6C4C291-45AF-A547-84D4-8FCB108D143A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28B58E7-7895-3141-A3DA-247F2E615EEF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1283839-0239-5848-94B5-8661322DA41B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83CCB9F-4881-AA4E-9C74-91FFD4239A63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E77C37D-E72C-9746-812D-D260ED7BD643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11DCDA-57A5-CC45-B40A-90602F47BA2B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5CBF65E-D44B-0948-85CD-456F278641E7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526B098-9D18-3C4D-B88F-16519B83C4F1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360530F-DE86-1246-A556-48048512652E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A9ED5A8-EBD3-574E-ADDD-D32CC1A3E896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488CBD0-944E-AC4E-A1CE-ABCF930D25A1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EF384A2-CC84-6545-9E96-B8CC5503CAB5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03EF24D-3FCE-A94C-8D0B-A153EB9EF0DA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344541BF-9340-6B43-99F5-6ACB05E32CC7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A177316-AA67-DB4A-AD9C-F9EE9554D46B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A12E4FC5-32ED-AD45-AF8E-78DBA093BB17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50297A5-8BD0-2649-A512-08E6D079A6B2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25DD01CC-7D99-A54C-B978-244A4DAAE236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6CE213-B3B0-2E42-9B1D-FC7E52825079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94B39E6-B2D7-3F41-9920-4D144E248642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EE8D4A8-348C-394A-BF50-5DB41DA63F9E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D4A9A63-1DC6-E647-A37D-6C1ABEAA7899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C3E4356-F8E1-6947-978D-E8387731F46F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FF8F22C-ED53-1E4F-81FC-CB6064859500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BC76921D-BC37-4E47-9AA3-E735938CB245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6C6749F-24E4-1F4F-BA98-76B8C0B5038A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CEAD86D-8AED-CE4D-9C3F-16840FFD7E11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E8D4E228-B690-BE4A-9CBC-CDA1114309C0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9FB12D1-108E-C542-BB6B-DF632EEEF907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B3C8BAC-87F7-5F43-A8B5-1DB4C2EE88CA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676B985D-51FF-2342-A672-EF46B11BE91E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70FA4F5A-D642-2A49-A3E5-946DB82A74C7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B081984-7644-9D45-AFFC-E03F3E776504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177B0C3-2214-294C-9714-B8D5615B991B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3FE35AB-3B15-364C-A4C3-6E0E8F415364}"/>
                  </a:ext>
                </a:extLst>
              </p:cNvPr>
              <p:cNvSpPr txBox="1"/>
              <p:nvPr/>
            </p:nvSpPr>
            <p:spPr>
              <a:xfrm>
                <a:off x="10972250" y="3170381"/>
                <a:ext cx="312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3FE35AB-3B15-364C-A4C3-6E0E8F41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50" y="3170381"/>
                <a:ext cx="312441" cy="369332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3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E36DE1-019A-184D-94F3-7A40A0391671}"/>
              </a:ext>
            </a:extLst>
          </p:cNvPr>
          <p:cNvGrpSpPr/>
          <p:nvPr/>
        </p:nvGrpSpPr>
        <p:grpSpPr>
          <a:xfrm>
            <a:off x="164477" y="2535888"/>
            <a:ext cx="4748719" cy="2643052"/>
            <a:chOff x="7293675" y="1491876"/>
            <a:chExt cx="4748719" cy="2643052"/>
          </a:xfrm>
        </p:grpSpPr>
        <p:sp>
          <p:nvSpPr>
            <p:cNvPr id="327" name="Multiply 326">
              <a:extLst>
                <a:ext uri="{FF2B5EF4-FFF2-40B4-BE49-F238E27FC236}">
                  <a16:creationId xmlns:a16="http://schemas.microsoft.com/office/drawing/2014/main" id="{EE9E83CD-9965-7D47-9169-BDCAC2AB20E9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8FA3E726-80C1-F543-8D7B-F99AA2E4DA1C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150223-22A8-CC41-A024-9561E198FD48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605EED0-A839-B74B-B957-3EE487D96B4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F9163A6-56A4-A440-9775-B4AF66E75E8E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6C4C291-45AF-A547-84D4-8FCB108D143A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28B58E7-7895-3141-A3DA-247F2E615EEF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283839-0239-5848-94B5-8661322DA41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83CCB9F-4881-AA4E-9C74-91FFD4239A63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E77C37D-E72C-9746-812D-D260ED7BD643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E11DCDA-57A5-CC45-B40A-90602F47BA2B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5CBF65E-D44B-0948-85CD-456F278641E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6B098-9D18-3C4D-B88F-16519B83C4F1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360530F-DE86-1246-A556-48048512652E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A9ED5A8-EBD3-574E-ADDD-D32CC1A3E89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88CBD0-944E-AC4E-A1CE-ABCF930D25A1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EF384A2-CC84-6545-9E96-B8CC5503CAB5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3EF24D-3FCE-A94C-8D0B-A153EB9EF0DA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44541BF-9340-6B43-99F5-6ACB05E32CC7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A177316-AA67-DB4A-AD9C-F9EE9554D46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12E4FC5-32ED-AD45-AF8E-78DBA093BB17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0297A5-8BD0-2649-A512-08E6D079A6B2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5DD01CC-7D99-A54C-B978-244A4DAAE236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96CE213-B3B0-2E42-9B1D-FC7E52825079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94B39E6-B2D7-3F41-9920-4D144E24864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EE8D4A8-348C-394A-BF50-5DB41DA63F9E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D4A9A63-1DC6-E647-A37D-6C1ABEAA7899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C3E4356-F8E1-6947-978D-E8387731F46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FF8F22C-ED53-1E4F-81FC-CB6064859500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C76921D-BC37-4E47-9AA3-E735938CB245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6C6749F-24E4-1F4F-BA98-76B8C0B5038A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DCEAD86D-8AED-CE4D-9C3F-16840FFD7E11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8D4E228-B690-BE4A-9CBC-CDA1114309C0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FB12D1-108E-C542-BB6B-DF632EEEF907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B3C8BAC-87F7-5F43-A8B5-1DB4C2EE88CA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76B985D-51FF-2342-A672-EF46B11BE91E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0FA4F5A-D642-2A49-A3E5-946DB82A74C7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B081984-7644-9D45-AFFC-E03F3E77650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C177B0C3-2214-294C-9714-B8D5615B991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630877" y="1220360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Centers are now </a:t>
            </a:r>
            <a:r>
              <a:rPr lang="en-US" sz="2400" b="1" dirty="0"/>
              <a:t>open!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How to assign points to  centers?? 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2414</TotalTime>
  <Words>963</Words>
  <Application>Microsoft Macintosh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Retrospect</vt:lpstr>
      <vt:lpstr>1_Retrospect</vt:lpstr>
      <vt:lpstr>The Two-Stage Approach for Solving Fair Clustering Problems</vt:lpstr>
      <vt:lpstr>How to solve fair clustering problems?</vt:lpstr>
      <vt:lpstr>How to solve fair clustering problems?</vt:lpstr>
      <vt:lpstr>How to solve fair clustering problems?</vt:lpstr>
      <vt:lpstr>Two-Stage Approach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Knittel</dc:creator>
  <cp:lastModifiedBy>Seyed Abdulaziz Esmaeili</cp:lastModifiedBy>
  <cp:revision>129</cp:revision>
  <dcterms:created xsi:type="dcterms:W3CDTF">2022-01-30T18:35:35Z</dcterms:created>
  <dcterms:modified xsi:type="dcterms:W3CDTF">2022-02-23T09:44:23Z</dcterms:modified>
</cp:coreProperties>
</file>