
<file path=[Content_Types].xml><?xml version="1.0" encoding="utf-8"?>
<Types xmlns="http://schemas.openxmlformats.org/package/2006/content-types">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charts/chart1.xml" ContentType="application/vnd.openxmlformats-officedocument.drawingml.chart+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diagrams/colors2.xml" ContentType="application/vnd.openxmlformats-officedocument.drawingml.diagramColors+xml"/>
  <Override PartName="/ppt/diagrams/quickStyle5.xml" ContentType="application/vnd.openxmlformats-officedocument.drawingml.diagramStyl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charts/colors1.xml" ContentType="application/vnd.ms-office.chartcolorstyle+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sldIdLst>
    <p:sldId id="256" r:id="rId2"/>
    <p:sldId id="274" r:id="rId3"/>
    <p:sldId id="258" r:id="rId4"/>
    <p:sldId id="260" r:id="rId5"/>
    <p:sldId id="275" r:id="rId6"/>
    <p:sldId id="278" r:id="rId7"/>
    <p:sldId id="279" r:id="rId8"/>
    <p:sldId id="280" r:id="rId9"/>
    <p:sldId id="281" r:id="rId10"/>
    <p:sldId id="295" r:id="rId11"/>
    <p:sldId id="290" r:id="rId12"/>
    <p:sldId id="291" r:id="rId13"/>
    <p:sldId id="292" r:id="rId14"/>
    <p:sldId id="293" r:id="rId15"/>
    <p:sldId id="273" r:id="rId16"/>
    <p:sldId id="262" r:id="rId17"/>
    <p:sldId id="263" r:id="rId18"/>
    <p:sldId id="264" r:id="rId19"/>
    <p:sldId id="265" r:id="rId20"/>
    <p:sldId id="266" r:id="rId21"/>
    <p:sldId id="267" r:id="rId22"/>
    <p:sldId id="268" r:id="rId23"/>
    <p:sldId id="269" r:id="rId24"/>
    <p:sldId id="270" r:id="rId25"/>
    <p:sldId id="271" r:id="rId26"/>
    <p:sldId id="272" r:id="rId27"/>
    <p:sldId id="294" r:id="rId28"/>
    <p:sldId id="282" r:id="rId29"/>
    <p:sldId id="284" r:id="rId30"/>
    <p:sldId id="283" r:id="rId31"/>
    <p:sldId id="285" r:id="rId32"/>
    <p:sldId id="286" r:id="rId33"/>
    <p:sldId id="287" r:id="rId34"/>
    <p:sldId id="298" r:id="rId35"/>
    <p:sldId id="299" r:id="rId36"/>
    <p:sldId id="288"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snapToGrid="0">
      <p:cViewPr varScale="1">
        <p:scale>
          <a:sx n="65" d="100"/>
          <a:sy n="65" d="100"/>
        </p:scale>
        <p:origin x="-92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a:t>Accuracy Comparison</a:t>
            </a:r>
          </a:p>
        </c:rich>
      </c:tx>
      <c:spPr>
        <a:noFill/>
        <a:ln>
          <a:noFill/>
        </a:ln>
        <a:effectLst/>
      </c:spPr>
    </c:title>
    <c:plotArea>
      <c:layout/>
      <c:barChart>
        <c:barDir val="col"/>
        <c:grouping val="clustered"/>
        <c:ser>
          <c:idx val="0"/>
          <c:order val="0"/>
          <c:tx>
            <c:strRef>
              <c:f>Sheet1!$B$1</c:f>
              <c:strCache>
                <c:ptCount val="1"/>
                <c:pt idx="0">
                  <c:v>Accuracy</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cat>
            <c:strRef>
              <c:f>Sheet1!$A$2:$A$4</c:f>
              <c:strCache>
                <c:ptCount val="3"/>
                <c:pt idx="0">
                  <c:v>K-NN</c:v>
                </c:pt>
                <c:pt idx="1">
                  <c:v>Decision Trees</c:v>
                </c:pt>
                <c:pt idx="2">
                  <c:v>K-means</c:v>
                </c:pt>
              </c:strCache>
            </c:strRef>
          </c:cat>
          <c:val>
            <c:numRef>
              <c:f>Sheet1!$B$2:$B$4</c:f>
              <c:numCache>
                <c:formatCode>0.00%</c:formatCode>
                <c:ptCount val="3"/>
                <c:pt idx="0">
                  <c:v>0.76300000000000012</c:v>
                </c:pt>
                <c:pt idx="1">
                  <c:v>0.79400000000000004</c:v>
                </c:pt>
                <c:pt idx="2">
                  <c:v>0.76500000000000012</c:v>
                </c:pt>
              </c:numCache>
            </c:numRef>
          </c:val>
        </c:ser>
        <c:dLbls/>
        <c:gapWidth val="355"/>
        <c:overlap val="-70"/>
        <c:axId val="135818624"/>
        <c:axId val="135959680"/>
      </c:barChart>
      <c:catAx>
        <c:axId val="13581862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959680"/>
        <c:crosses val="autoZero"/>
        <c:auto val="1"/>
        <c:lblAlgn val="ctr"/>
        <c:lblOffset val="100"/>
      </c:catAx>
      <c:valAx>
        <c:axId val="135959680"/>
        <c:scaling>
          <c:orientation val="minMax"/>
        </c:scaling>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0.00%"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818624"/>
        <c:crosses val="autoZero"/>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Heart+Diseas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F19D85-93D8-4EDB-A1D3-E0289AE756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305F75-059D-4A5E-81FC-AB911CD20DEA}">
      <dgm:prSet phldrT="[Text]" custT="1"/>
      <dgm:spPr/>
      <dgm:t>
        <a:bodyPr/>
        <a:lstStyle/>
        <a:p>
          <a:r>
            <a:rPr lang="en-US" sz="2000" dirty="0" smtClean="0"/>
            <a:t>Dataset Used</a:t>
          </a:r>
          <a:endParaRPr lang="en-US" sz="2000" dirty="0"/>
        </a:p>
      </dgm:t>
    </dgm:pt>
    <dgm:pt modelId="{AE63BCA2-4A29-4936-B4C4-72EFA3DC620C}" type="parTrans" cxnId="{E1520068-0F7B-425E-AEB9-6DA86D325433}">
      <dgm:prSet/>
      <dgm:spPr/>
      <dgm:t>
        <a:bodyPr/>
        <a:lstStyle/>
        <a:p>
          <a:endParaRPr lang="en-US" sz="1400"/>
        </a:p>
      </dgm:t>
    </dgm:pt>
    <dgm:pt modelId="{AC080457-B06A-44F5-9D9B-0512951E608A}" type="sibTrans" cxnId="{E1520068-0F7B-425E-AEB9-6DA86D325433}">
      <dgm:prSet/>
      <dgm:spPr/>
      <dgm:t>
        <a:bodyPr/>
        <a:lstStyle/>
        <a:p>
          <a:endParaRPr lang="en-US" sz="1400"/>
        </a:p>
      </dgm:t>
    </dgm:pt>
    <dgm:pt modelId="{5867048B-0AE6-460A-B541-B16CDA6CF1F8}">
      <dgm:prSet phldrT="[Text]" custT="1"/>
      <dgm:spPr/>
      <dgm:t>
        <a:bodyPr/>
        <a:lstStyle/>
        <a:p>
          <a:r>
            <a:rPr lang="en-US" sz="1600" dirty="0" smtClean="0"/>
            <a:t>We have used the Cleveland dataset for heart disease dataset from U</a:t>
          </a:r>
          <a:r>
            <a:rPr lang="en-US" altLang="en-US" sz="1600" dirty="0" smtClean="0"/>
            <a:t>CI repository</a:t>
          </a:r>
          <a:endParaRPr lang="en-US" sz="1600" dirty="0"/>
        </a:p>
      </dgm:t>
    </dgm:pt>
    <dgm:pt modelId="{3A8F235E-8DDA-4B50-870A-B592280FB0AE}" type="parTrans" cxnId="{ABB1AC5C-76D7-49D1-A67C-76261C8C4792}">
      <dgm:prSet/>
      <dgm:spPr/>
      <dgm:t>
        <a:bodyPr/>
        <a:lstStyle/>
        <a:p>
          <a:endParaRPr lang="en-US" sz="1400"/>
        </a:p>
      </dgm:t>
    </dgm:pt>
    <dgm:pt modelId="{2A2E1B4C-1086-47D2-A925-45190D90858D}" type="sibTrans" cxnId="{ABB1AC5C-76D7-49D1-A67C-76261C8C4792}">
      <dgm:prSet/>
      <dgm:spPr/>
      <dgm:t>
        <a:bodyPr/>
        <a:lstStyle/>
        <a:p>
          <a:endParaRPr lang="en-US" sz="1400"/>
        </a:p>
      </dgm:t>
    </dgm:pt>
    <dgm:pt modelId="{C91E1D56-B522-438F-931D-57872B74967E}">
      <dgm:prSet phldrT="[Text]" custT="1"/>
      <dgm:spPr/>
      <dgm:t>
        <a:bodyPr/>
        <a:lstStyle/>
        <a:p>
          <a:r>
            <a:rPr lang="en-US" sz="2000" dirty="0" smtClean="0"/>
            <a:t>Creator of the Dataset </a:t>
          </a:r>
          <a:endParaRPr lang="en-US" sz="2000" dirty="0"/>
        </a:p>
      </dgm:t>
    </dgm:pt>
    <dgm:pt modelId="{B71CDA2B-F228-418A-B5A0-3924F6EA11AA}" type="parTrans" cxnId="{F5E9AC2E-945A-4E5C-A7A8-480C82463418}">
      <dgm:prSet/>
      <dgm:spPr/>
      <dgm:t>
        <a:bodyPr/>
        <a:lstStyle/>
        <a:p>
          <a:endParaRPr lang="en-US" sz="1400"/>
        </a:p>
      </dgm:t>
    </dgm:pt>
    <dgm:pt modelId="{4191DA3D-2D29-4781-90DF-A9809E8FA2DE}" type="sibTrans" cxnId="{F5E9AC2E-945A-4E5C-A7A8-480C82463418}">
      <dgm:prSet/>
      <dgm:spPr/>
      <dgm:t>
        <a:bodyPr/>
        <a:lstStyle/>
        <a:p>
          <a:endParaRPr lang="en-US" sz="1400"/>
        </a:p>
      </dgm:t>
    </dgm:pt>
    <dgm:pt modelId="{FC0752A0-600B-4D0F-9743-1E9591980287}">
      <dgm:prSet phldrT="[Text]" custT="1"/>
      <dgm:spPr/>
      <dgm:t>
        <a:bodyPr/>
        <a:lstStyle/>
        <a:p>
          <a:r>
            <a:rPr lang="en-US" sz="1600" dirty="0" smtClean="0"/>
            <a:t>V.A. Medical Center, Long Beach and Cleveland Clinic Foundation: Robert </a:t>
          </a:r>
          <a:r>
            <a:rPr lang="en-US" sz="1600" dirty="0" err="1" smtClean="0"/>
            <a:t>Detrano</a:t>
          </a:r>
          <a:r>
            <a:rPr lang="en-US" sz="1600" dirty="0" smtClean="0"/>
            <a:t>, M.D., </a:t>
          </a:r>
          <a:r>
            <a:rPr lang="en-US" sz="1600" dirty="0" err="1" smtClean="0"/>
            <a:t>Ph.D</a:t>
          </a:r>
          <a:endParaRPr lang="en-US" sz="1600" dirty="0"/>
        </a:p>
      </dgm:t>
    </dgm:pt>
    <dgm:pt modelId="{CA64025F-295E-4BF4-9354-5C271B5530A7}" type="parTrans" cxnId="{9426B599-0E5E-45FB-B28B-0CBA191B5964}">
      <dgm:prSet/>
      <dgm:spPr/>
      <dgm:t>
        <a:bodyPr/>
        <a:lstStyle/>
        <a:p>
          <a:endParaRPr lang="en-US" sz="1400"/>
        </a:p>
      </dgm:t>
    </dgm:pt>
    <dgm:pt modelId="{7D574C66-7E67-4F16-8B7F-874AB426B76A}" type="sibTrans" cxnId="{9426B599-0E5E-45FB-B28B-0CBA191B5964}">
      <dgm:prSet/>
      <dgm:spPr/>
      <dgm:t>
        <a:bodyPr/>
        <a:lstStyle/>
        <a:p>
          <a:endParaRPr lang="en-US" sz="1400"/>
        </a:p>
      </dgm:t>
    </dgm:pt>
    <dgm:pt modelId="{1032E203-BF14-4EB3-91DD-D6D173CBED0A}">
      <dgm:prSet phldrT="[Text]" custT="1"/>
      <dgm:spPr/>
      <dgm:t>
        <a:bodyPr/>
        <a:lstStyle/>
        <a:p>
          <a:r>
            <a:rPr lang="en-US" sz="2000" dirty="0" smtClean="0"/>
            <a:t>Goals of the project</a:t>
          </a:r>
          <a:endParaRPr lang="en-US" sz="2000" dirty="0"/>
        </a:p>
      </dgm:t>
    </dgm:pt>
    <dgm:pt modelId="{BBB33E04-4A0D-43BA-932D-3C86A409D3B2}" type="parTrans" cxnId="{10886FAB-07C0-43DB-9FCD-03607BCFE769}">
      <dgm:prSet/>
      <dgm:spPr/>
      <dgm:t>
        <a:bodyPr/>
        <a:lstStyle/>
        <a:p>
          <a:endParaRPr lang="en-US" sz="1400"/>
        </a:p>
      </dgm:t>
    </dgm:pt>
    <dgm:pt modelId="{F0C5C786-18C2-4941-B32C-45AEFF50ACFD}" type="sibTrans" cxnId="{10886FAB-07C0-43DB-9FCD-03607BCFE769}">
      <dgm:prSet/>
      <dgm:spPr/>
      <dgm:t>
        <a:bodyPr/>
        <a:lstStyle/>
        <a:p>
          <a:endParaRPr lang="en-US" sz="1400"/>
        </a:p>
      </dgm:t>
    </dgm:pt>
    <dgm:pt modelId="{52DA026B-8EA3-4895-A0C4-1F153193BDAB}">
      <dgm:prSet phldrT="[Text]" custT="1"/>
      <dgm:spPr/>
      <dgm:t>
        <a:bodyPr/>
        <a:lstStyle/>
        <a:p>
          <a:r>
            <a:rPr lang="en-US" altLang="en-US" sz="1600" dirty="0" smtClean="0">
              <a:solidFill>
                <a:schemeClr val="tx1"/>
              </a:solidFill>
            </a:rPr>
            <a:t>Provide an overview and comparison of the algorithms that are relevant to the development and deployment of data mining solutions in medical datasets</a:t>
          </a:r>
          <a:endParaRPr lang="en-US" sz="1600" dirty="0">
            <a:solidFill>
              <a:schemeClr val="tx1"/>
            </a:solidFill>
          </a:endParaRPr>
        </a:p>
      </dgm:t>
    </dgm:pt>
    <dgm:pt modelId="{F1FDF5F8-6837-4274-AC3D-972F7D84C6FD}" type="parTrans" cxnId="{563AC015-2604-4639-8B58-1955CC0D3222}">
      <dgm:prSet/>
      <dgm:spPr/>
      <dgm:t>
        <a:bodyPr/>
        <a:lstStyle/>
        <a:p>
          <a:endParaRPr lang="en-US" sz="1400"/>
        </a:p>
      </dgm:t>
    </dgm:pt>
    <dgm:pt modelId="{C6C7E66F-D3CE-4628-85E1-16D236928BF6}" type="sibTrans" cxnId="{563AC015-2604-4639-8B58-1955CC0D3222}">
      <dgm:prSet/>
      <dgm:spPr/>
      <dgm:t>
        <a:bodyPr/>
        <a:lstStyle/>
        <a:p>
          <a:endParaRPr lang="en-US" sz="1400"/>
        </a:p>
      </dgm:t>
    </dgm:pt>
    <dgm:pt modelId="{417FB436-B0E7-4380-AD93-01B6861201C4}">
      <dgm:prSet phldrT="[Text]" custT="1"/>
      <dgm:spPr/>
      <dgm:t>
        <a:bodyPr/>
        <a:lstStyle/>
        <a:p>
          <a:r>
            <a:rPr lang="en-US" sz="1600" dirty="0" smtClean="0"/>
            <a:t>Implement various algorithms on the data to help derive conclusion on classification and clustering of data</a:t>
          </a:r>
          <a:endParaRPr lang="en-US" sz="1600" dirty="0"/>
        </a:p>
      </dgm:t>
    </dgm:pt>
    <dgm:pt modelId="{3E102C71-6496-4223-B37A-0A8EE5DED686}" type="parTrans" cxnId="{86948862-2389-47D1-A1F2-0035DCD113BC}">
      <dgm:prSet/>
      <dgm:spPr/>
      <dgm:t>
        <a:bodyPr/>
        <a:lstStyle/>
        <a:p>
          <a:endParaRPr lang="en-US" sz="1400"/>
        </a:p>
      </dgm:t>
    </dgm:pt>
    <dgm:pt modelId="{B1AF75D9-8743-4B46-B39E-21B6B67B3582}" type="sibTrans" cxnId="{86948862-2389-47D1-A1F2-0035DCD113BC}">
      <dgm:prSet/>
      <dgm:spPr/>
      <dgm:t>
        <a:bodyPr/>
        <a:lstStyle/>
        <a:p>
          <a:endParaRPr lang="en-US" sz="1400"/>
        </a:p>
      </dgm:t>
    </dgm:pt>
    <dgm:pt modelId="{936B30CA-E413-4513-9787-432DDBC3A90D}">
      <dgm:prSet phldrT="[Text]" custT="1"/>
      <dgm:spPr/>
      <dgm:t>
        <a:bodyPr/>
        <a:lstStyle/>
        <a:p>
          <a:r>
            <a:rPr lang="en-US" sz="1600" dirty="0" smtClean="0"/>
            <a:t>Analyze data in such a way to classify or predict a certain result which can be helpful in field of medical science</a:t>
          </a:r>
          <a:endParaRPr lang="en-US" sz="1600" dirty="0"/>
        </a:p>
      </dgm:t>
    </dgm:pt>
    <dgm:pt modelId="{655DDBFF-3AF2-4B47-87CE-BC7A34373393}" type="parTrans" cxnId="{DC3571F1-D7F7-4612-BBE6-E9B790BBC582}">
      <dgm:prSet/>
      <dgm:spPr/>
      <dgm:t>
        <a:bodyPr/>
        <a:lstStyle/>
        <a:p>
          <a:endParaRPr lang="en-US"/>
        </a:p>
      </dgm:t>
    </dgm:pt>
    <dgm:pt modelId="{13070521-0BEF-44F0-9B2B-BA23A9F9C886}" type="sibTrans" cxnId="{DC3571F1-D7F7-4612-BBE6-E9B790BBC582}">
      <dgm:prSet/>
      <dgm:spPr/>
      <dgm:t>
        <a:bodyPr/>
        <a:lstStyle/>
        <a:p>
          <a:endParaRPr lang="en-US"/>
        </a:p>
      </dgm:t>
    </dgm:pt>
    <dgm:pt modelId="{FE3FBCC8-4517-48FC-A40F-F011BD6EEA62}">
      <dgm:prSet phldrT="[Text]" custT="1"/>
      <dgm:spPr/>
      <dgm:t>
        <a:bodyPr/>
        <a:lstStyle/>
        <a:p>
          <a:r>
            <a:rPr lang="en-US" sz="1600" dirty="0" smtClean="0"/>
            <a:t> </a:t>
          </a:r>
          <a:r>
            <a:rPr lang="en-US" sz="1600" dirty="0" smtClean="0">
              <a:hlinkClick xmlns:r="http://schemas.openxmlformats.org/officeDocument/2006/relationships" r:id="rId1"/>
            </a:rPr>
            <a:t>https://archive.ics.uci.edu/ml/datasets/Heart+Disease</a:t>
          </a:r>
          <a:endParaRPr lang="en-US" sz="1600" dirty="0"/>
        </a:p>
      </dgm:t>
    </dgm:pt>
    <dgm:pt modelId="{8EE8578B-3E25-4423-B7D3-9C557DF16A34}" type="parTrans" cxnId="{550673D0-B888-4915-8CE3-AB378387D8D8}">
      <dgm:prSet/>
      <dgm:spPr/>
      <dgm:t>
        <a:bodyPr/>
        <a:lstStyle/>
        <a:p>
          <a:endParaRPr lang="en-US"/>
        </a:p>
      </dgm:t>
    </dgm:pt>
    <dgm:pt modelId="{37DFFD9F-8E10-424B-8BCD-2AD1996B1CCF}" type="sibTrans" cxnId="{550673D0-B888-4915-8CE3-AB378387D8D8}">
      <dgm:prSet/>
      <dgm:spPr/>
      <dgm:t>
        <a:bodyPr/>
        <a:lstStyle/>
        <a:p>
          <a:endParaRPr lang="en-US"/>
        </a:p>
      </dgm:t>
    </dgm:pt>
    <dgm:pt modelId="{BF67FF4D-EF27-4198-8FB9-448CB6AB3843}" type="pres">
      <dgm:prSet presAssocID="{C0F19D85-93D8-4EDB-A1D3-E0289AE75656}" presName="linear" presStyleCnt="0">
        <dgm:presLayoutVars>
          <dgm:animLvl val="lvl"/>
          <dgm:resizeHandles val="exact"/>
        </dgm:presLayoutVars>
      </dgm:prSet>
      <dgm:spPr/>
      <dgm:t>
        <a:bodyPr/>
        <a:lstStyle/>
        <a:p>
          <a:endParaRPr lang="en-US"/>
        </a:p>
      </dgm:t>
    </dgm:pt>
    <dgm:pt modelId="{FAD12BEC-17AF-402D-9EB5-A3372ABEBDCD}" type="pres">
      <dgm:prSet presAssocID="{46305F75-059D-4A5E-81FC-AB911CD20DEA}" presName="parentText" presStyleLbl="node1" presStyleIdx="0" presStyleCnt="3">
        <dgm:presLayoutVars>
          <dgm:chMax val="0"/>
          <dgm:bulletEnabled val="1"/>
        </dgm:presLayoutVars>
      </dgm:prSet>
      <dgm:spPr/>
      <dgm:t>
        <a:bodyPr/>
        <a:lstStyle/>
        <a:p>
          <a:endParaRPr lang="en-US"/>
        </a:p>
      </dgm:t>
    </dgm:pt>
    <dgm:pt modelId="{1C186638-9CEC-48D7-8311-ACC4260FFC12}" type="pres">
      <dgm:prSet presAssocID="{46305F75-059D-4A5E-81FC-AB911CD20DEA}" presName="childText" presStyleLbl="revTx" presStyleIdx="0" presStyleCnt="3">
        <dgm:presLayoutVars>
          <dgm:bulletEnabled val="1"/>
        </dgm:presLayoutVars>
      </dgm:prSet>
      <dgm:spPr/>
      <dgm:t>
        <a:bodyPr/>
        <a:lstStyle/>
        <a:p>
          <a:endParaRPr lang="en-US"/>
        </a:p>
      </dgm:t>
    </dgm:pt>
    <dgm:pt modelId="{FAD4D6B0-3E30-4796-875D-5F0A0712A978}" type="pres">
      <dgm:prSet presAssocID="{C91E1D56-B522-438F-931D-57872B74967E}" presName="parentText" presStyleLbl="node1" presStyleIdx="1" presStyleCnt="3">
        <dgm:presLayoutVars>
          <dgm:chMax val="0"/>
          <dgm:bulletEnabled val="1"/>
        </dgm:presLayoutVars>
      </dgm:prSet>
      <dgm:spPr/>
      <dgm:t>
        <a:bodyPr/>
        <a:lstStyle/>
        <a:p>
          <a:endParaRPr lang="en-US"/>
        </a:p>
      </dgm:t>
    </dgm:pt>
    <dgm:pt modelId="{DE303EA4-7194-44BC-B0C4-9B23EDBA6021}" type="pres">
      <dgm:prSet presAssocID="{C91E1D56-B522-438F-931D-57872B74967E}" presName="childText" presStyleLbl="revTx" presStyleIdx="1" presStyleCnt="3">
        <dgm:presLayoutVars>
          <dgm:bulletEnabled val="1"/>
        </dgm:presLayoutVars>
      </dgm:prSet>
      <dgm:spPr/>
      <dgm:t>
        <a:bodyPr/>
        <a:lstStyle/>
        <a:p>
          <a:endParaRPr lang="en-US"/>
        </a:p>
      </dgm:t>
    </dgm:pt>
    <dgm:pt modelId="{FA1BC45C-4E1F-4B53-85DA-DE1FB974B383}" type="pres">
      <dgm:prSet presAssocID="{1032E203-BF14-4EB3-91DD-D6D173CBED0A}" presName="parentText" presStyleLbl="node1" presStyleIdx="2" presStyleCnt="3">
        <dgm:presLayoutVars>
          <dgm:chMax val="0"/>
          <dgm:bulletEnabled val="1"/>
        </dgm:presLayoutVars>
      </dgm:prSet>
      <dgm:spPr/>
      <dgm:t>
        <a:bodyPr/>
        <a:lstStyle/>
        <a:p>
          <a:endParaRPr lang="en-US"/>
        </a:p>
      </dgm:t>
    </dgm:pt>
    <dgm:pt modelId="{41E9D052-65FD-456E-958E-722512E3BA9E}" type="pres">
      <dgm:prSet presAssocID="{1032E203-BF14-4EB3-91DD-D6D173CBED0A}" presName="childText" presStyleLbl="revTx" presStyleIdx="2" presStyleCnt="3">
        <dgm:presLayoutVars>
          <dgm:bulletEnabled val="1"/>
        </dgm:presLayoutVars>
      </dgm:prSet>
      <dgm:spPr/>
      <dgm:t>
        <a:bodyPr/>
        <a:lstStyle/>
        <a:p>
          <a:endParaRPr lang="en-US"/>
        </a:p>
      </dgm:t>
    </dgm:pt>
  </dgm:ptLst>
  <dgm:cxnLst>
    <dgm:cxn modelId="{80A0016A-A72D-4B0E-8D98-678EDDAF88C2}" type="presOf" srcId="{C0F19D85-93D8-4EDB-A1D3-E0289AE75656}" destId="{BF67FF4D-EF27-4198-8FB9-448CB6AB3843}" srcOrd="0" destOrd="0" presId="urn:microsoft.com/office/officeart/2005/8/layout/vList2"/>
    <dgm:cxn modelId="{64218F1D-16E8-47E1-8B19-BCF150622D12}" type="presOf" srcId="{FC0752A0-600B-4D0F-9743-1E9591980287}" destId="{DE303EA4-7194-44BC-B0C4-9B23EDBA6021}" srcOrd="0" destOrd="0" presId="urn:microsoft.com/office/officeart/2005/8/layout/vList2"/>
    <dgm:cxn modelId="{4EED44A5-A202-4BF2-960A-FC775F24F2CC}" type="presOf" srcId="{C91E1D56-B522-438F-931D-57872B74967E}" destId="{FAD4D6B0-3E30-4796-875D-5F0A0712A978}" srcOrd="0" destOrd="0" presId="urn:microsoft.com/office/officeart/2005/8/layout/vList2"/>
    <dgm:cxn modelId="{23CDFFAF-9F62-4780-942A-E166FAB04412}" type="presOf" srcId="{52DA026B-8EA3-4895-A0C4-1F153193BDAB}" destId="{41E9D052-65FD-456E-958E-722512E3BA9E}" srcOrd="0" destOrd="0" presId="urn:microsoft.com/office/officeart/2005/8/layout/vList2"/>
    <dgm:cxn modelId="{61B1C2D9-EB7E-4480-97A9-816737DDC39F}" type="presOf" srcId="{1032E203-BF14-4EB3-91DD-D6D173CBED0A}" destId="{FA1BC45C-4E1F-4B53-85DA-DE1FB974B383}" srcOrd="0" destOrd="0" presId="urn:microsoft.com/office/officeart/2005/8/layout/vList2"/>
    <dgm:cxn modelId="{D8368C02-76E4-4839-A4F5-87031ECD76C0}" type="presOf" srcId="{FE3FBCC8-4517-48FC-A40F-F011BD6EEA62}" destId="{1C186638-9CEC-48D7-8311-ACC4260FFC12}" srcOrd="0" destOrd="1" presId="urn:microsoft.com/office/officeart/2005/8/layout/vList2"/>
    <dgm:cxn modelId="{10886FAB-07C0-43DB-9FCD-03607BCFE769}" srcId="{C0F19D85-93D8-4EDB-A1D3-E0289AE75656}" destId="{1032E203-BF14-4EB3-91DD-D6D173CBED0A}" srcOrd="2" destOrd="0" parTransId="{BBB33E04-4A0D-43BA-932D-3C86A409D3B2}" sibTransId="{F0C5C786-18C2-4941-B32C-45AEFF50ACFD}"/>
    <dgm:cxn modelId="{9426B599-0E5E-45FB-B28B-0CBA191B5964}" srcId="{C91E1D56-B522-438F-931D-57872B74967E}" destId="{FC0752A0-600B-4D0F-9743-1E9591980287}" srcOrd="0" destOrd="0" parTransId="{CA64025F-295E-4BF4-9354-5C271B5530A7}" sibTransId="{7D574C66-7E67-4F16-8B7F-874AB426B76A}"/>
    <dgm:cxn modelId="{E1520068-0F7B-425E-AEB9-6DA86D325433}" srcId="{C0F19D85-93D8-4EDB-A1D3-E0289AE75656}" destId="{46305F75-059D-4A5E-81FC-AB911CD20DEA}" srcOrd="0" destOrd="0" parTransId="{AE63BCA2-4A29-4936-B4C4-72EFA3DC620C}" sibTransId="{AC080457-B06A-44F5-9D9B-0512951E608A}"/>
    <dgm:cxn modelId="{563AC015-2604-4639-8B58-1955CC0D3222}" srcId="{1032E203-BF14-4EB3-91DD-D6D173CBED0A}" destId="{52DA026B-8EA3-4895-A0C4-1F153193BDAB}" srcOrd="0" destOrd="0" parTransId="{F1FDF5F8-6837-4274-AC3D-972F7D84C6FD}" sibTransId="{C6C7E66F-D3CE-4628-85E1-16D236928BF6}"/>
    <dgm:cxn modelId="{B9345A40-372B-4478-A96F-326124DE2E35}" type="presOf" srcId="{5867048B-0AE6-460A-B541-B16CDA6CF1F8}" destId="{1C186638-9CEC-48D7-8311-ACC4260FFC12}" srcOrd="0" destOrd="0" presId="urn:microsoft.com/office/officeart/2005/8/layout/vList2"/>
    <dgm:cxn modelId="{30BB4695-A010-40A8-B9B7-11D0A5FDB3C0}" type="presOf" srcId="{417FB436-B0E7-4380-AD93-01B6861201C4}" destId="{41E9D052-65FD-456E-958E-722512E3BA9E}" srcOrd="0" destOrd="1" presId="urn:microsoft.com/office/officeart/2005/8/layout/vList2"/>
    <dgm:cxn modelId="{DC3571F1-D7F7-4612-BBE6-E9B790BBC582}" srcId="{1032E203-BF14-4EB3-91DD-D6D173CBED0A}" destId="{936B30CA-E413-4513-9787-432DDBC3A90D}" srcOrd="2" destOrd="0" parTransId="{655DDBFF-3AF2-4B47-87CE-BC7A34373393}" sibTransId="{13070521-0BEF-44F0-9B2B-BA23A9F9C886}"/>
    <dgm:cxn modelId="{ABB1AC5C-76D7-49D1-A67C-76261C8C4792}" srcId="{46305F75-059D-4A5E-81FC-AB911CD20DEA}" destId="{5867048B-0AE6-460A-B541-B16CDA6CF1F8}" srcOrd="0" destOrd="0" parTransId="{3A8F235E-8DDA-4B50-870A-B592280FB0AE}" sibTransId="{2A2E1B4C-1086-47D2-A925-45190D90858D}"/>
    <dgm:cxn modelId="{84870383-B82A-4FD4-8626-1FCB2DC496E7}" type="presOf" srcId="{46305F75-059D-4A5E-81FC-AB911CD20DEA}" destId="{FAD12BEC-17AF-402D-9EB5-A3372ABEBDCD}" srcOrd="0" destOrd="0" presId="urn:microsoft.com/office/officeart/2005/8/layout/vList2"/>
    <dgm:cxn modelId="{3DF76294-EC04-4199-A593-686413274AB9}" type="presOf" srcId="{936B30CA-E413-4513-9787-432DDBC3A90D}" destId="{41E9D052-65FD-456E-958E-722512E3BA9E}" srcOrd="0" destOrd="2" presId="urn:microsoft.com/office/officeart/2005/8/layout/vList2"/>
    <dgm:cxn modelId="{86948862-2389-47D1-A1F2-0035DCD113BC}" srcId="{1032E203-BF14-4EB3-91DD-D6D173CBED0A}" destId="{417FB436-B0E7-4380-AD93-01B6861201C4}" srcOrd="1" destOrd="0" parTransId="{3E102C71-6496-4223-B37A-0A8EE5DED686}" sibTransId="{B1AF75D9-8743-4B46-B39E-21B6B67B3582}"/>
    <dgm:cxn modelId="{550673D0-B888-4915-8CE3-AB378387D8D8}" srcId="{46305F75-059D-4A5E-81FC-AB911CD20DEA}" destId="{FE3FBCC8-4517-48FC-A40F-F011BD6EEA62}" srcOrd="1" destOrd="0" parTransId="{8EE8578B-3E25-4423-B7D3-9C557DF16A34}" sibTransId="{37DFFD9F-8E10-424B-8BCD-2AD1996B1CCF}"/>
    <dgm:cxn modelId="{F5E9AC2E-945A-4E5C-A7A8-480C82463418}" srcId="{C0F19D85-93D8-4EDB-A1D3-E0289AE75656}" destId="{C91E1D56-B522-438F-931D-57872B74967E}" srcOrd="1" destOrd="0" parTransId="{B71CDA2B-F228-418A-B5A0-3924F6EA11AA}" sibTransId="{4191DA3D-2D29-4781-90DF-A9809E8FA2DE}"/>
    <dgm:cxn modelId="{C80EA3F7-F0DC-4838-A47F-31CC6023104D}" type="presParOf" srcId="{BF67FF4D-EF27-4198-8FB9-448CB6AB3843}" destId="{FAD12BEC-17AF-402D-9EB5-A3372ABEBDCD}" srcOrd="0" destOrd="0" presId="urn:microsoft.com/office/officeart/2005/8/layout/vList2"/>
    <dgm:cxn modelId="{2056723A-45B9-49FF-96FC-9DAF08B1BACE}" type="presParOf" srcId="{BF67FF4D-EF27-4198-8FB9-448CB6AB3843}" destId="{1C186638-9CEC-48D7-8311-ACC4260FFC12}" srcOrd="1" destOrd="0" presId="urn:microsoft.com/office/officeart/2005/8/layout/vList2"/>
    <dgm:cxn modelId="{9EFCD614-B681-4F06-B611-AC863FCB3C31}" type="presParOf" srcId="{BF67FF4D-EF27-4198-8FB9-448CB6AB3843}" destId="{FAD4D6B0-3E30-4796-875D-5F0A0712A978}" srcOrd="2" destOrd="0" presId="urn:microsoft.com/office/officeart/2005/8/layout/vList2"/>
    <dgm:cxn modelId="{12B96794-0761-4E06-B9E2-AC32BDB548F1}" type="presParOf" srcId="{BF67FF4D-EF27-4198-8FB9-448CB6AB3843}" destId="{DE303EA4-7194-44BC-B0C4-9B23EDBA6021}" srcOrd="3" destOrd="0" presId="urn:microsoft.com/office/officeart/2005/8/layout/vList2"/>
    <dgm:cxn modelId="{8AA80FE8-7C64-4409-8A0D-A0921DCD4C3E}" type="presParOf" srcId="{BF67FF4D-EF27-4198-8FB9-448CB6AB3843}" destId="{FA1BC45C-4E1F-4B53-85DA-DE1FB974B383}" srcOrd="4" destOrd="0" presId="urn:microsoft.com/office/officeart/2005/8/layout/vList2"/>
    <dgm:cxn modelId="{192278E0-234F-48A4-9902-4ED54AAECA56}" type="presParOf" srcId="{BF67FF4D-EF27-4198-8FB9-448CB6AB3843}" destId="{41E9D052-65FD-456E-958E-722512E3BA9E}"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0103C-7C30-4FCE-AD0A-108EFA677F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F0A18-AA4D-4A20-8EBE-2F3C49BA96AD}">
      <dgm:prSet phldrT="[Text]"/>
      <dgm:spPr/>
      <dgm:t>
        <a:bodyPr/>
        <a:lstStyle/>
        <a:p>
          <a:r>
            <a:rPr lang="en-US" dirty="0" smtClean="0"/>
            <a:t>Classification</a:t>
          </a:r>
          <a:endParaRPr lang="en-US" dirty="0"/>
        </a:p>
      </dgm:t>
    </dgm:pt>
    <dgm:pt modelId="{0641752C-16E1-41B2-B09B-5524CA8960ED}" type="parTrans" cxnId="{2B58B13E-83E0-4370-BFAD-454B7C592BBC}">
      <dgm:prSet/>
      <dgm:spPr/>
      <dgm:t>
        <a:bodyPr/>
        <a:lstStyle/>
        <a:p>
          <a:endParaRPr lang="en-US"/>
        </a:p>
      </dgm:t>
    </dgm:pt>
    <dgm:pt modelId="{FEF13685-C094-46C1-8E44-C84D8250B411}" type="sibTrans" cxnId="{2B58B13E-83E0-4370-BFAD-454B7C592BBC}">
      <dgm:prSet/>
      <dgm:spPr/>
      <dgm:t>
        <a:bodyPr/>
        <a:lstStyle/>
        <a:p>
          <a:endParaRPr lang="en-US"/>
        </a:p>
      </dgm:t>
    </dgm:pt>
    <dgm:pt modelId="{41504857-28B1-44B1-9F2B-5F80453F8054}">
      <dgm:prSet phldrT="[Text]"/>
      <dgm:spPr/>
      <dgm:t>
        <a:bodyPr/>
        <a:lstStyle/>
        <a:p>
          <a:r>
            <a:rPr lang="en-US" dirty="0" smtClean="0"/>
            <a:t>K-Nearest Neighbors</a:t>
          </a:r>
          <a:endParaRPr lang="en-US" dirty="0"/>
        </a:p>
      </dgm:t>
    </dgm:pt>
    <dgm:pt modelId="{F01AC504-927D-4299-8F9C-048DF614924A}" type="parTrans" cxnId="{1D781D47-9E01-4F08-ABAE-80551ED5864A}">
      <dgm:prSet/>
      <dgm:spPr/>
      <dgm:t>
        <a:bodyPr/>
        <a:lstStyle/>
        <a:p>
          <a:endParaRPr lang="en-US"/>
        </a:p>
      </dgm:t>
    </dgm:pt>
    <dgm:pt modelId="{59AE719A-2C60-4C99-88F5-2DE3163CB7EA}" type="sibTrans" cxnId="{1D781D47-9E01-4F08-ABAE-80551ED5864A}">
      <dgm:prSet/>
      <dgm:spPr/>
      <dgm:t>
        <a:bodyPr/>
        <a:lstStyle/>
        <a:p>
          <a:endParaRPr lang="en-US"/>
        </a:p>
      </dgm:t>
    </dgm:pt>
    <dgm:pt modelId="{12273949-E7F3-4C58-9EEE-E314276E7B86}">
      <dgm:prSet phldrT="[Text]"/>
      <dgm:spPr/>
      <dgm:t>
        <a:bodyPr/>
        <a:lstStyle/>
        <a:p>
          <a:r>
            <a:rPr lang="en-US" dirty="0" smtClean="0"/>
            <a:t>Clustering</a:t>
          </a:r>
          <a:endParaRPr lang="en-US" dirty="0"/>
        </a:p>
      </dgm:t>
    </dgm:pt>
    <dgm:pt modelId="{707DB98F-F1B3-4691-8A95-C9DEEC4352C6}" type="parTrans" cxnId="{0F18BC80-C96D-4DF3-8C65-F2CA75FB106A}">
      <dgm:prSet/>
      <dgm:spPr/>
      <dgm:t>
        <a:bodyPr/>
        <a:lstStyle/>
        <a:p>
          <a:endParaRPr lang="en-US"/>
        </a:p>
      </dgm:t>
    </dgm:pt>
    <dgm:pt modelId="{7018B6A4-530B-4EEC-AF67-E9CD69698C1C}" type="sibTrans" cxnId="{0F18BC80-C96D-4DF3-8C65-F2CA75FB106A}">
      <dgm:prSet/>
      <dgm:spPr/>
      <dgm:t>
        <a:bodyPr/>
        <a:lstStyle/>
        <a:p>
          <a:endParaRPr lang="en-US"/>
        </a:p>
      </dgm:t>
    </dgm:pt>
    <dgm:pt modelId="{FE4EF001-8030-4C9D-8362-967215ADC7A2}">
      <dgm:prSet phldrT="[Text]"/>
      <dgm:spPr/>
      <dgm:t>
        <a:bodyPr/>
        <a:lstStyle/>
        <a:p>
          <a:r>
            <a:rPr lang="en-US" dirty="0" err="1" smtClean="0"/>
            <a:t>Kmeans</a:t>
          </a:r>
          <a:r>
            <a:rPr lang="en-US" dirty="0" smtClean="0"/>
            <a:t> Clustering</a:t>
          </a:r>
          <a:endParaRPr lang="en-US" dirty="0"/>
        </a:p>
      </dgm:t>
    </dgm:pt>
    <dgm:pt modelId="{757778D4-C01F-4076-BF13-C79E9B0CBA59}" type="parTrans" cxnId="{4617AF78-7510-40D3-88D6-685BDCDAA094}">
      <dgm:prSet/>
      <dgm:spPr/>
      <dgm:t>
        <a:bodyPr/>
        <a:lstStyle/>
        <a:p>
          <a:endParaRPr lang="en-US"/>
        </a:p>
      </dgm:t>
    </dgm:pt>
    <dgm:pt modelId="{D3FD4F6B-EE23-410D-BD41-FA6975793FAB}" type="sibTrans" cxnId="{4617AF78-7510-40D3-88D6-685BDCDAA094}">
      <dgm:prSet/>
      <dgm:spPr/>
      <dgm:t>
        <a:bodyPr/>
        <a:lstStyle/>
        <a:p>
          <a:endParaRPr lang="en-US"/>
        </a:p>
      </dgm:t>
    </dgm:pt>
    <dgm:pt modelId="{1C526277-2C85-425A-BF11-8232EDAA1B15}">
      <dgm:prSet phldrT="[Text]"/>
      <dgm:spPr/>
      <dgm:t>
        <a:bodyPr/>
        <a:lstStyle/>
        <a:p>
          <a:r>
            <a:rPr lang="en-US" dirty="0" smtClean="0"/>
            <a:t>Decision Tree - CART</a:t>
          </a:r>
          <a:endParaRPr lang="en-US" dirty="0"/>
        </a:p>
      </dgm:t>
    </dgm:pt>
    <dgm:pt modelId="{2C884B44-8570-4D0C-9CD9-0E3A592E87BC}" type="parTrans" cxnId="{00567381-7B03-42D1-916B-46689FD73B3A}">
      <dgm:prSet/>
      <dgm:spPr/>
      <dgm:t>
        <a:bodyPr/>
        <a:lstStyle/>
        <a:p>
          <a:endParaRPr lang="en-US"/>
        </a:p>
      </dgm:t>
    </dgm:pt>
    <dgm:pt modelId="{C5AEBEC2-999D-437B-94E6-F151FC41758F}" type="sibTrans" cxnId="{00567381-7B03-42D1-916B-46689FD73B3A}">
      <dgm:prSet/>
      <dgm:spPr/>
      <dgm:t>
        <a:bodyPr/>
        <a:lstStyle/>
        <a:p>
          <a:endParaRPr lang="en-US"/>
        </a:p>
      </dgm:t>
    </dgm:pt>
    <dgm:pt modelId="{2D5E30B9-2562-4249-A6B3-36043C965795}">
      <dgm:prSet phldrT="[Text]"/>
      <dgm:spPr/>
      <dgm:t>
        <a:bodyPr/>
        <a:lstStyle/>
        <a:p>
          <a:r>
            <a:rPr lang="en-US" dirty="0" smtClean="0"/>
            <a:t>Naïve Bayes</a:t>
          </a:r>
          <a:endParaRPr lang="en-US" dirty="0"/>
        </a:p>
      </dgm:t>
    </dgm:pt>
    <dgm:pt modelId="{1B21576E-5A0C-4C02-9FF0-1C26F5DB6F8E}" type="parTrans" cxnId="{A2C07765-A475-4716-A375-772C9DE71D16}">
      <dgm:prSet/>
      <dgm:spPr/>
      <dgm:t>
        <a:bodyPr/>
        <a:lstStyle/>
        <a:p>
          <a:endParaRPr lang="en-US"/>
        </a:p>
      </dgm:t>
    </dgm:pt>
    <dgm:pt modelId="{6312CC63-F8FB-416C-80C0-D5ECDF89C2CD}" type="sibTrans" cxnId="{A2C07765-A475-4716-A375-772C9DE71D16}">
      <dgm:prSet/>
      <dgm:spPr/>
      <dgm:t>
        <a:bodyPr/>
        <a:lstStyle/>
        <a:p>
          <a:endParaRPr lang="en-US"/>
        </a:p>
      </dgm:t>
    </dgm:pt>
    <dgm:pt modelId="{BFFC5F8E-81D8-4173-86B1-FA60580E17C2}" type="pres">
      <dgm:prSet presAssocID="{ED70103C-7C30-4FCE-AD0A-108EFA677F72}" presName="linear" presStyleCnt="0">
        <dgm:presLayoutVars>
          <dgm:animLvl val="lvl"/>
          <dgm:resizeHandles val="exact"/>
        </dgm:presLayoutVars>
      </dgm:prSet>
      <dgm:spPr/>
      <dgm:t>
        <a:bodyPr/>
        <a:lstStyle/>
        <a:p>
          <a:endParaRPr lang="en-US"/>
        </a:p>
      </dgm:t>
    </dgm:pt>
    <dgm:pt modelId="{BBE9A372-AC67-4B83-9BAD-59150FF76A2E}" type="pres">
      <dgm:prSet presAssocID="{677F0A18-AA4D-4A20-8EBE-2F3C49BA96AD}" presName="parentText" presStyleLbl="node1" presStyleIdx="0" presStyleCnt="2">
        <dgm:presLayoutVars>
          <dgm:chMax val="0"/>
          <dgm:bulletEnabled val="1"/>
        </dgm:presLayoutVars>
      </dgm:prSet>
      <dgm:spPr/>
      <dgm:t>
        <a:bodyPr/>
        <a:lstStyle/>
        <a:p>
          <a:endParaRPr lang="en-US"/>
        </a:p>
      </dgm:t>
    </dgm:pt>
    <dgm:pt modelId="{A3F844F3-B465-48DE-946D-E13C96C8D3D6}" type="pres">
      <dgm:prSet presAssocID="{677F0A18-AA4D-4A20-8EBE-2F3C49BA96AD}" presName="childText" presStyleLbl="revTx" presStyleIdx="0" presStyleCnt="2">
        <dgm:presLayoutVars>
          <dgm:bulletEnabled val="1"/>
        </dgm:presLayoutVars>
      </dgm:prSet>
      <dgm:spPr/>
      <dgm:t>
        <a:bodyPr/>
        <a:lstStyle/>
        <a:p>
          <a:endParaRPr lang="en-US"/>
        </a:p>
      </dgm:t>
    </dgm:pt>
    <dgm:pt modelId="{325EF92E-019D-49DC-B53E-FD3710A21180}" type="pres">
      <dgm:prSet presAssocID="{12273949-E7F3-4C58-9EEE-E314276E7B86}" presName="parentText" presStyleLbl="node1" presStyleIdx="1" presStyleCnt="2">
        <dgm:presLayoutVars>
          <dgm:chMax val="0"/>
          <dgm:bulletEnabled val="1"/>
        </dgm:presLayoutVars>
      </dgm:prSet>
      <dgm:spPr/>
      <dgm:t>
        <a:bodyPr/>
        <a:lstStyle/>
        <a:p>
          <a:endParaRPr lang="en-US"/>
        </a:p>
      </dgm:t>
    </dgm:pt>
    <dgm:pt modelId="{BA72CB23-E68F-4110-8712-60AF30CA5A07}" type="pres">
      <dgm:prSet presAssocID="{12273949-E7F3-4C58-9EEE-E314276E7B86}" presName="childText" presStyleLbl="revTx" presStyleIdx="1" presStyleCnt="2">
        <dgm:presLayoutVars>
          <dgm:bulletEnabled val="1"/>
        </dgm:presLayoutVars>
      </dgm:prSet>
      <dgm:spPr/>
      <dgm:t>
        <a:bodyPr/>
        <a:lstStyle/>
        <a:p>
          <a:endParaRPr lang="en-US"/>
        </a:p>
      </dgm:t>
    </dgm:pt>
  </dgm:ptLst>
  <dgm:cxnLst>
    <dgm:cxn modelId="{0F18BC80-C96D-4DF3-8C65-F2CA75FB106A}" srcId="{ED70103C-7C30-4FCE-AD0A-108EFA677F72}" destId="{12273949-E7F3-4C58-9EEE-E314276E7B86}" srcOrd="1" destOrd="0" parTransId="{707DB98F-F1B3-4691-8A95-C9DEEC4352C6}" sibTransId="{7018B6A4-530B-4EEC-AF67-E9CD69698C1C}"/>
    <dgm:cxn modelId="{A2C07765-A475-4716-A375-772C9DE71D16}" srcId="{677F0A18-AA4D-4A20-8EBE-2F3C49BA96AD}" destId="{2D5E30B9-2562-4249-A6B3-36043C965795}" srcOrd="1" destOrd="0" parTransId="{1B21576E-5A0C-4C02-9FF0-1C26F5DB6F8E}" sibTransId="{6312CC63-F8FB-416C-80C0-D5ECDF89C2CD}"/>
    <dgm:cxn modelId="{4617AF78-7510-40D3-88D6-685BDCDAA094}" srcId="{12273949-E7F3-4C58-9EEE-E314276E7B86}" destId="{FE4EF001-8030-4C9D-8362-967215ADC7A2}" srcOrd="0" destOrd="0" parTransId="{757778D4-C01F-4076-BF13-C79E9B0CBA59}" sibTransId="{D3FD4F6B-EE23-410D-BD41-FA6975793FAB}"/>
    <dgm:cxn modelId="{00567381-7B03-42D1-916B-46689FD73B3A}" srcId="{677F0A18-AA4D-4A20-8EBE-2F3C49BA96AD}" destId="{1C526277-2C85-425A-BF11-8232EDAA1B15}" srcOrd="2" destOrd="0" parTransId="{2C884B44-8570-4D0C-9CD9-0E3A592E87BC}" sibTransId="{C5AEBEC2-999D-437B-94E6-F151FC41758F}"/>
    <dgm:cxn modelId="{FDD2FA23-995D-4044-81F7-4DB316B1EACC}" type="presOf" srcId="{2D5E30B9-2562-4249-A6B3-36043C965795}" destId="{A3F844F3-B465-48DE-946D-E13C96C8D3D6}" srcOrd="0" destOrd="1" presId="urn:microsoft.com/office/officeart/2005/8/layout/vList2"/>
    <dgm:cxn modelId="{93F92CB0-82D7-4D7E-89C3-B667914F5F1F}" type="presOf" srcId="{12273949-E7F3-4C58-9EEE-E314276E7B86}" destId="{325EF92E-019D-49DC-B53E-FD3710A21180}" srcOrd="0" destOrd="0" presId="urn:microsoft.com/office/officeart/2005/8/layout/vList2"/>
    <dgm:cxn modelId="{F3AEC3CA-B649-4D70-AB85-ADF7CF5537AA}" type="presOf" srcId="{1C526277-2C85-425A-BF11-8232EDAA1B15}" destId="{A3F844F3-B465-48DE-946D-E13C96C8D3D6}" srcOrd="0" destOrd="2" presId="urn:microsoft.com/office/officeart/2005/8/layout/vList2"/>
    <dgm:cxn modelId="{2B58B13E-83E0-4370-BFAD-454B7C592BBC}" srcId="{ED70103C-7C30-4FCE-AD0A-108EFA677F72}" destId="{677F0A18-AA4D-4A20-8EBE-2F3C49BA96AD}" srcOrd="0" destOrd="0" parTransId="{0641752C-16E1-41B2-B09B-5524CA8960ED}" sibTransId="{FEF13685-C094-46C1-8E44-C84D8250B411}"/>
    <dgm:cxn modelId="{5F740409-938F-4E65-BCEE-A847861BC0AB}" type="presOf" srcId="{41504857-28B1-44B1-9F2B-5F80453F8054}" destId="{A3F844F3-B465-48DE-946D-E13C96C8D3D6}" srcOrd="0" destOrd="0" presId="urn:microsoft.com/office/officeart/2005/8/layout/vList2"/>
    <dgm:cxn modelId="{D285A5E1-3BAF-48E6-8E19-3CEF1BE459C2}" type="presOf" srcId="{FE4EF001-8030-4C9D-8362-967215ADC7A2}" destId="{BA72CB23-E68F-4110-8712-60AF30CA5A07}" srcOrd="0" destOrd="0" presId="urn:microsoft.com/office/officeart/2005/8/layout/vList2"/>
    <dgm:cxn modelId="{1D781D47-9E01-4F08-ABAE-80551ED5864A}" srcId="{677F0A18-AA4D-4A20-8EBE-2F3C49BA96AD}" destId="{41504857-28B1-44B1-9F2B-5F80453F8054}" srcOrd="0" destOrd="0" parTransId="{F01AC504-927D-4299-8F9C-048DF614924A}" sibTransId="{59AE719A-2C60-4C99-88F5-2DE3163CB7EA}"/>
    <dgm:cxn modelId="{23149609-BB83-4A0A-A22E-DDD8C21D1CF3}" type="presOf" srcId="{ED70103C-7C30-4FCE-AD0A-108EFA677F72}" destId="{BFFC5F8E-81D8-4173-86B1-FA60580E17C2}" srcOrd="0" destOrd="0" presId="urn:microsoft.com/office/officeart/2005/8/layout/vList2"/>
    <dgm:cxn modelId="{388DCA10-1804-400F-8BED-335879F3C2C6}" type="presOf" srcId="{677F0A18-AA4D-4A20-8EBE-2F3C49BA96AD}" destId="{BBE9A372-AC67-4B83-9BAD-59150FF76A2E}" srcOrd="0" destOrd="0" presId="urn:microsoft.com/office/officeart/2005/8/layout/vList2"/>
    <dgm:cxn modelId="{5A7C20CB-4983-4719-8E93-750E6AF3F700}" type="presParOf" srcId="{BFFC5F8E-81D8-4173-86B1-FA60580E17C2}" destId="{BBE9A372-AC67-4B83-9BAD-59150FF76A2E}" srcOrd="0" destOrd="0" presId="urn:microsoft.com/office/officeart/2005/8/layout/vList2"/>
    <dgm:cxn modelId="{72AB1F86-A05C-41F7-8333-4C813D3C909C}" type="presParOf" srcId="{BFFC5F8E-81D8-4173-86B1-FA60580E17C2}" destId="{A3F844F3-B465-48DE-946D-E13C96C8D3D6}" srcOrd="1" destOrd="0" presId="urn:microsoft.com/office/officeart/2005/8/layout/vList2"/>
    <dgm:cxn modelId="{837F1794-8D10-40EC-9530-BE93F002D29B}" type="presParOf" srcId="{BFFC5F8E-81D8-4173-86B1-FA60580E17C2}" destId="{325EF92E-019D-49DC-B53E-FD3710A21180}" srcOrd="2" destOrd="0" presId="urn:microsoft.com/office/officeart/2005/8/layout/vList2"/>
    <dgm:cxn modelId="{C2D17CB7-E730-448F-83CD-E865D3B55BD4}" type="presParOf" srcId="{BFFC5F8E-81D8-4173-86B1-FA60580E17C2}" destId="{BA72CB23-E68F-4110-8712-60AF30CA5A07}"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41447A-91E4-4474-B65F-2D219D33B4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4EC107-12E6-4810-BED8-A9E01D072F8E}">
      <dgm:prSet phldrT="[Text]"/>
      <dgm:spPr/>
      <dgm:t>
        <a:bodyPr/>
        <a:lstStyle/>
        <a:p>
          <a:r>
            <a:rPr lang="en-US" dirty="0" smtClean="0"/>
            <a:t>Age group vs Blood Pressure</a:t>
          </a:r>
          <a:endParaRPr lang="en-US" dirty="0"/>
        </a:p>
      </dgm:t>
    </dgm:pt>
    <dgm:pt modelId="{5BA072F0-8D75-4C18-AB3C-EFA37CD732D6}" type="parTrans" cxnId="{820888BE-80AE-4C46-80C6-6A51442A3B6A}">
      <dgm:prSet/>
      <dgm:spPr/>
      <dgm:t>
        <a:bodyPr/>
        <a:lstStyle/>
        <a:p>
          <a:endParaRPr lang="en-US"/>
        </a:p>
      </dgm:t>
    </dgm:pt>
    <dgm:pt modelId="{C75B7B33-3613-4700-9521-696037403447}" type="sibTrans" cxnId="{820888BE-80AE-4C46-80C6-6A51442A3B6A}">
      <dgm:prSet/>
      <dgm:spPr/>
      <dgm:t>
        <a:bodyPr/>
        <a:lstStyle/>
        <a:p>
          <a:endParaRPr lang="en-US"/>
        </a:p>
      </dgm:t>
    </dgm:pt>
    <dgm:pt modelId="{98FB1E2F-F78B-4C49-A363-D751FDAA5396}">
      <dgm:prSet phldrT="[Text]"/>
      <dgm:spPr/>
      <dgm:t>
        <a:bodyPr/>
        <a:lstStyle/>
        <a:p>
          <a:r>
            <a:rPr lang="en-US" dirty="0" smtClean="0"/>
            <a:t>Conclusion 1: Blood pressure level is high between the age 50 to 60 years</a:t>
          </a:r>
          <a:endParaRPr lang="en-US" dirty="0"/>
        </a:p>
      </dgm:t>
    </dgm:pt>
    <dgm:pt modelId="{6330F740-D1B4-4BD0-8D1F-A24C99B51C31}" type="parTrans" cxnId="{63D2DF49-021A-49A2-97DE-78A2B394385D}">
      <dgm:prSet/>
      <dgm:spPr/>
      <dgm:t>
        <a:bodyPr/>
        <a:lstStyle/>
        <a:p>
          <a:endParaRPr lang="en-US"/>
        </a:p>
      </dgm:t>
    </dgm:pt>
    <dgm:pt modelId="{4C3F20FB-E8B6-45A6-96E9-DE0B27636EDC}" type="sibTrans" cxnId="{63D2DF49-021A-49A2-97DE-78A2B394385D}">
      <dgm:prSet/>
      <dgm:spPr/>
      <dgm:t>
        <a:bodyPr/>
        <a:lstStyle/>
        <a:p>
          <a:endParaRPr lang="en-US"/>
        </a:p>
      </dgm:t>
    </dgm:pt>
    <dgm:pt modelId="{65858988-70A7-4B7E-9A67-D45E12696992}">
      <dgm:prSet phldrT="[Text]"/>
      <dgm:spPr/>
      <dgm:t>
        <a:bodyPr/>
        <a:lstStyle/>
        <a:p>
          <a:r>
            <a:rPr lang="en-US" dirty="0" smtClean="0"/>
            <a:t>Age group vs Cholesterol level</a:t>
          </a:r>
          <a:endParaRPr lang="en-US" dirty="0"/>
        </a:p>
      </dgm:t>
    </dgm:pt>
    <dgm:pt modelId="{8F71467B-580F-4D3E-9110-D23033EE2816}" type="parTrans" cxnId="{A6C20C10-0E6E-44DF-A4D7-C2159CAD1AAB}">
      <dgm:prSet/>
      <dgm:spPr/>
      <dgm:t>
        <a:bodyPr/>
        <a:lstStyle/>
        <a:p>
          <a:endParaRPr lang="en-US"/>
        </a:p>
      </dgm:t>
    </dgm:pt>
    <dgm:pt modelId="{1768E7BE-2F11-4216-A6F5-DBFC8083DE72}" type="sibTrans" cxnId="{A6C20C10-0E6E-44DF-A4D7-C2159CAD1AAB}">
      <dgm:prSet/>
      <dgm:spPr/>
      <dgm:t>
        <a:bodyPr/>
        <a:lstStyle/>
        <a:p>
          <a:endParaRPr lang="en-US"/>
        </a:p>
      </dgm:t>
    </dgm:pt>
    <dgm:pt modelId="{CB16F201-1E62-4C29-A975-35A9502760B2}">
      <dgm:prSet phldrT="[Text]"/>
      <dgm:spPr/>
      <dgm:t>
        <a:bodyPr/>
        <a:lstStyle/>
        <a:p>
          <a:r>
            <a:rPr lang="en-US" dirty="0" smtClean="0"/>
            <a:t>Conclusion 2: Cholesterol level high between the age 40 to 60 years</a:t>
          </a:r>
          <a:endParaRPr lang="en-US" dirty="0"/>
        </a:p>
      </dgm:t>
    </dgm:pt>
    <dgm:pt modelId="{8CF59698-B1CD-4239-A6F8-D069ACBD8848}" type="parTrans" cxnId="{20AC371C-5A93-4635-9267-5E8D553AE46B}">
      <dgm:prSet/>
      <dgm:spPr/>
      <dgm:t>
        <a:bodyPr/>
        <a:lstStyle/>
        <a:p>
          <a:endParaRPr lang="en-US"/>
        </a:p>
      </dgm:t>
    </dgm:pt>
    <dgm:pt modelId="{01A9CC95-1FF2-4676-B663-25EE6F3D1FF8}" type="sibTrans" cxnId="{20AC371C-5A93-4635-9267-5E8D553AE46B}">
      <dgm:prSet/>
      <dgm:spPr/>
      <dgm:t>
        <a:bodyPr/>
        <a:lstStyle/>
        <a:p>
          <a:endParaRPr lang="en-US"/>
        </a:p>
      </dgm:t>
    </dgm:pt>
    <dgm:pt modelId="{35BB7A56-992B-4FDE-A8F3-223ACD36FFFB}" type="pres">
      <dgm:prSet presAssocID="{2641447A-91E4-4474-B65F-2D219D33B4DF}" presName="linear" presStyleCnt="0">
        <dgm:presLayoutVars>
          <dgm:animLvl val="lvl"/>
          <dgm:resizeHandles val="exact"/>
        </dgm:presLayoutVars>
      </dgm:prSet>
      <dgm:spPr/>
      <dgm:t>
        <a:bodyPr/>
        <a:lstStyle/>
        <a:p>
          <a:endParaRPr lang="en-US"/>
        </a:p>
      </dgm:t>
    </dgm:pt>
    <dgm:pt modelId="{916661C0-BA35-4E10-B456-E79F890AB933}" type="pres">
      <dgm:prSet presAssocID="{804EC107-12E6-4810-BED8-A9E01D072F8E}" presName="parentText" presStyleLbl="node1" presStyleIdx="0" presStyleCnt="2">
        <dgm:presLayoutVars>
          <dgm:chMax val="0"/>
          <dgm:bulletEnabled val="1"/>
        </dgm:presLayoutVars>
      </dgm:prSet>
      <dgm:spPr/>
      <dgm:t>
        <a:bodyPr/>
        <a:lstStyle/>
        <a:p>
          <a:endParaRPr lang="en-US"/>
        </a:p>
      </dgm:t>
    </dgm:pt>
    <dgm:pt modelId="{E879A0AE-A5E5-42DF-82F2-0412EBCAFB0C}" type="pres">
      <dgm:prSet presAssocID="{804EC107-12E6-4810-BED8-A9E01D072F8E}" presName="childText" presStyleLbl="revTx" presStyleIdx="0" presStyleCnt="2">
        <dgm:presLayoutVars>
          <dgm:bulletEnabled val="1"/>
        </dgm:presLayoutVars>
      </dgm:prSet>
      <dgm:spPr/>
      <dgm:t>
        <a:bodyPr/>
        <a:lstStyle/>
        <a:p>
          <a:endParaRPr lang="en-US"/>
        </a:p>
      </dgm:t>
    </dgm:pt>
    <dgm:pt modelId="{0471A57F-B89C-4154-8504-1186CB82708E}" type="pres">
      <dgm:prSet presAssocID="{65858988-70A7-4B7E-9A67-D45E12696992}" presName="parentText" presStyleLbl="node1" presStyleIdx="1" presStyleCnt="2">
        <dgm:presLayoutVars>
          <dgm:chMax val="0"/>
          <dgm:bulletEnabled val="1"/>
        </dgm:presLayoutVars>
      </dgm:prSet>
      <dgm:spPr/>
      <dgm:t>
        <a:bodyPr/>
        <a:lstStyle/>
        <a:p>
          <a:endParaRPr lang="en-US"/>
        </a:p>
      </dgm:t>
    </dgm:pt>
    <dgm:pt modelId="{48678A73-62F0-47B4-9500-72A71B70A138}" type="pres">
      <dgm:prSet presAssocID="{65858988-70A7-4B7E-9A67-D45E12696992}" presName="childText" presStyleLbl="revTx" presStyleIdx="1" presStyleCnt="2">
        <dgm:presLayoutVars>
          <dgm:bulletEnabled val="1"/>
        </dgm:presLayoutVars>
      </dgm:prSet>
      <dgm:spPr/>
      <dgm:t>
        <a:bodyPr/>
        <a:lstStyle/>
        <a:p>
          <a:endParaRPr lang="en-US"/>
        </a:p>
      </dgm:t>
    </dgm:pt>
  </dgm:ptLst>
  <dgm:cxnLst>
    <dgm:cxn modelId="{A6C20C10-0E6E-44DF-A4D7-C2159CAD1AAB}" srcId="{2641447A-91E4-4474-B65F-2D219D33B4DF}" destId="{65858988-70A7-4B7E-9A67-D45E12696992}" srcOrd="1" destOrd="0" parTransId="{8F71467B-580F-4D3E-9110-D23033EE2816}" sibTransId="{1768E7BE-2F11-4216-A6F5-DBFC8083DE72}"/>
    <dgm:cxn modelId="{20AC371C-5A93-4635-9267-5E8D553AE46B}" srcId="{65858988-70A7-4B7E-9A67-D45E12696992}" destId="{CB16F201-1E62-4C29-A975-35A9502760B2}" srcOrd="0" destOrd="0" parTransId="{8CF59698-B1CD-4239-A6F8-D069ACBD8848}" sibTransId="{01A9CC95-1FF2-4676-B663-25EE6F3D1FF8}"/>
    <dgm:cxn modelId="{0C1A83A1-BF2D-4C73-A25C-5E31344A74C5}" type="presOf" srcId="{2641447A-91E4-4474-B65F-2D219D33B4DF}" destId="{35BB7A56-992B-4FDE-A8F3-223ACD36FFFB}" srcOrd="0" destOrd="0" presId="urn:microsoft.com/office/officeart/2005/8/layout/vList2"/>
    <dgm:cxn modelId="{A2333141-C4C7-4BF7-A8AD-CF449796FB85}" type="presOf" srcId="{804EC107-12E6-4810-BED8-A9E01D072F8E}" destId="{916661C0-BA35-4E10-B456-E79F890AB933}" srcOrd="0" destOrd="0" presId="urn:microsoft.com/office/officeart/2005/8/layout/vList2"/>
    <dgm:cxn modelId="{3933FC13-92DE-4FDE-AB79-6E79D1B3BBED}" type="presOf" srcId="{98FB1E2F-F78B-4C49-A363-D751FDAA5396}" destId="{E879A0AE-A5E5-42DF-82F2-0412EBCAFB0C}" srcOrd="0" destOrd="0" presId="urn:microsoft.com/office/officeart/2005/8/layout/vList2"/>
    <dgm:cxn modelId="{8DC06E81-CEE0-49DF-A66B-116C42A911F3}" type="presOf" srcId="{65858988-70A7-4B7E-9A67-D45E12696992}" destId="{0471A57F-B89C-4154-8504-1186CB82708E}" srcOrd="0" destOrd="0" presId="urn:microsoft.com/office/officeart/2005/8/layout/vList2"/>
    <dgm:cxn modelId="{4EB94C6D-329A-4C97-B869-33B7120F9BC5}" type="presOf" srcId="{CB16F201-1E62-4C29-A975-35A9502760B2}" destId="{48678A73-62F0-47B4-9500-72A71B70A138}" srcOrd="0" destOrd="0" presId="urn:microsoft.com/office/officeart/2005/8/layout/vList2"/>
    <dgm:cxn modelId="{63D2DF49-021A-49A2-97DE-78A2B394385D}" srcId="{804EC107-12E6-4810-BED8-A9E01D072F8E}" destId="{98FB1E2F-F78B-4C49-A363-D751FDAA5396}" srcOrd="0" destOrd="0" parTransId="{6330F740-D1B4-4BD0-8D1F-A24C99B51C31}" sibTransId="{4C3F20FB-E8B6-45A6-96E9-DE0B27636EDC}"/>
    <dgm:cxn modelId="{820888BE-80AE-4C46-80C6-6A51442A3B6A}" srcId="{2641447A-91E4-4474-B65F-2D219D33B4DF}" destId="{804EC107-12E6-4810-BED8-A9E01D072F8E}" srcOrd="0" destOrd="0" parTransId="{5BA072F0-8D75-4C18-AB3C-EFA37CD732D6}" sibTransId="{C75B7B33-3613-4700-9521-696037403447}"/>
    <dgm:cxn modelId="{2AD91BB1-C400-4E3F-95F1-1A8056EB5E60}" type="presParOf" srcId="{35BB7A56-992B-4FDE-A8F3-223ACD36FFFB}" destId="{916661C0-BA35-4E10-B456-E79F890AB933}" srcOrd="0" destOrd="0" presId="urn:microsoft.com/office/officeart/2005/8/layout/vList2"/>
    <dgm:cxn modelId="{8AB4A84E-E5DA-45D9-B438-0119B12AC9D8}" type="presParOf" srcId="{35BB7A56-992B-4FDE-A8F3-223ACD36FFFB}" destId="{E879A0AE-A5E5-42DF-82F2-0412EBCAFB0C}" srcOrd="1" destOrd="0" presId="urn:microsoft.com/office/officeart/2005/8/layout/vList2"/>
    <dgm:cxn modelId="{2D119321-238C-4BDB-838F-08EF5386DAD2}" type="presParOf" srcId="{35BB7A56-992B-4FDE-A8F3-223ACD36FFFB}" destId="{0471A57F-B89C-4154-8504-1186CB82708E}" srcOrd="2" destOrd="0" presId="urn:microsoft.com/office/officeart/2005/8/layout/vList2"/>
    <dgm:cxn modelId="{5C838808-A2C6-4FCD-9EFE-61A2488BD7BF}" type="presParOf" srcId="{35BB7A56-992B-4FDE-A8F3-223ACD36FFFB}" destId="{48678A73-62F0-47B4-9500-72A71B70A138}"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41447A-91E4-4474-B65F-2D219D33B4DF}"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804EC107-12E6-4810-BED8-A9E01D072F8E}">
      <dgm:prSet phldrT="[Text]"/>
      <dgm:spPr/>
      <dgm:t>
        <a:bodyPr/>
        <a:lstStyle/>
        <a:p>
          <a:r>
            <a:rPr lang="en-US" dirty="0" smtClean="0"/>
            <a:t>Age group vs Max heart rate achieved</a:t>
          </a:r>
          <a:endParaRPr lang="en-US" dirty="0"/>
        </a:p>
      </dgm:t>
    </dgm:pt>
    <dgm:pt modelId="{5BA072F0-8D75-4C18-AB3C-EFA37CD732D6}" type="parTrans" cxnId="{820888BE-80AE-4C46-80C6-6A51442A3B6A}">
      <dgm:prSet/>
      <dgm:spPr/>
      <dgm:t>
        <a:bodyPr/>
        <a:lstStyle/>
        <a:p>
          <a:endParaRPr lang="en-US"/>
        </a:p>
      </dgm:t>
    </dgm:pt>
    <dgm:pt modelId="{C75B7B33-3613-4700-9521-696037403447}" type="sibTrans" cxnId="{820888BE-80AE-4C46-80C6-6A51442A3B6A}">
      <dgm:prSet/>
      <dgm:spPr/>
      <dgm:t>
        <a:bodyPr/>
        <a:lstStyle/>
        <a:p>
          <a:endParaRPr lang="en-US"/>
        </a:p>
      </dgm:t>
    </dgm:pt>
    <dgm:pt modelId="{98FB1E2F-F78B-4C49-A363-D751FDAA5396}">
      <dgm:prSet phldrT="[Text]"/>
      <dgm:spPr/>
      <dgm:t>
        <a:bodyPr/>
        <a:lstStyle/>
        <a:p>
          <a:r>
            <a:rPr lang="en-US" dirty="0" smtClean="0"/>
            <a:t>Conclusion 3: Higher heart rate between the ages 30 to 40 years</a:t>
          </a:r>
          <a:endParaRPr lang="en-US" dirty="0"/>
        </a:p>
      </dgm:t>
    </dgm:pt>
    <dgm:pt modelId="{6330F740-D1B4-4BD0-8D1F-A24C99B51C31}" type="parTrans" cxnId="{63D2DF49-021A-49A2-97DE-78A2B394385D}">
      <dgm:prSet/>
      <dgm:spPr/>
      <dgm:t>
        <a:bodyPr/>
        <a:lstStyle/>
        <a:p>
          <a:endParaRPr lang="en-US"/>
        </a:p>
      </dgm:t>
    </dgm:pt>
    <dgm:pt modelId="{4C3F20FB-E8B6-45A6-96E9-DE0B27636EDC}" type="sibTrans" cxnId="{63D2DF49-021A-49A2-97DE-78A2B394385D}">
      <dgm:prSet/>
      <dgm:spPr/>
      <dgm:t>
        <a:bodyPr/>
        <a:lstStyle/>
        <a:p>
          <a:endParaRPr lang="en-US"/>
        </a:p>
      </dgm:t>
    </dgm:pt>
    <dgm:pt modelId="{65858988-70A7-4B7E-9A67-D45E12696992}">
      <dgm:prSet phldrT="[Text]"/>
      <dgm:spPr/>
      <dgm:t>
        <a:bodyPr/>
        <a:lstStyle/>
        <a:p>
          <a:r>
            <a:rPr lang="en-US" dirty="0" smtClean="0"/>
            <a:t>Age group vs ST depression rate </a:t>
          </a:r>
          <a:endParaRPr lang="en-US" dirty="0"/>
        </a:p>
      </dgm:t>
    </dgm:pt>
    <dgm:pt modelId="{8F71467B-580F-4D3E-9110-D23033EE2816}" type="parTrans" cxnId="{A6C20C10-0E6E-44DF-A4D7-C2159CAD1AAB}">
      <dgm:prSet/>
      <dgm:spPr/>
      <dgm:t>
        <a:bodyPr/>
        <a:lstStyle/>
        <a:p>
          <a:endParaRPr lang="en-US"/>
        </a:p>
      </dgm:t>
    </dgm:pt>
    <dgm:pt modelId="{1768E7BE-2F11-4216-A6F5-DBFC8083DE72}" type="sibTrans" cxnId="{A6C20C10-0E6E-44DF-A4D7-C2159CAD1AAB}">
      <dgm:prSet/>
      <dgm:spPr/>
      <dgm:t>
        <a:bodyPr/>
        <a:lstStyle/>
        <a:p>
          <a:endParaRPr lang="en-US"/>
        </a:p>
      </dgm:t>
    </dgm:pt>
    <dgm:pt modelId="{CB16F201-1E62-4C29-A975-35A9502760B2}">
      <dgm:prSet phldrT="[Text]"/>
      <dgm:spPr/>
      <dgm:t>
        <a:bodyPr/>
        <a:lstStyle/>
        <a:p>
          <a:r>
            <a:rPr lang="en-US" dirty="0" smtClean="0"/>
            <a:t>Conclusion 4: Higher ST depression rate is found between the ages 50 to 60 years</a:t>
          </a:r>
          <a:endParaRPr lang="en-US" dirty="0"/>
        </a:p>
      </dgm:t>
    </dgm:pt>
    <dgm:pt modelId="{8CF59698-B1CD-4239-A6F8-D069ACBD8848}" type="parTrans" cxnId="{20AC371C-5A93-4635-9267-5E8D553AE46B}">
      <dgm:prSet/>
      <dgm:spPr/>
      <dgm:t>
        <a:bodyPr/>
        <a:lstStyle/>
        <a:p>
          <a:endParaRPr lang="en-US"/>
        </a:p>
      </dgm:t>
    </dgm:pt>
    <dgm:pt modelId="{01A9CC95-1FF2-4676-B663-25EE6F3D1FF8}" type="sibTrans" cxnId="{20AC371C-5A93-4635-9267-5E8D553AE46B}">
      <dgm:prSet/>
      <dgm:spPr/>
      <dgm:t>
        <a:bodyPr/>
        <a:lstStyle/>
        <a:p>
          <a:endParaRPr lang="en-US"/>
        </a:p>
      </dgm:t>
    </dgm:pt>
    <dgm:pt modelId="{35BB7A56-992B-4FDE-A8F3-223ACD36FFFB}" type="pres">
      <dgm:prSet presAssocID="{2641447A-91E4-4474-B65F-2D219D33B4DF}" presName="linear" presStyleCnt="0">
        <dgm:presLayoutVars>
          <dgm:animLvl val="lvl"/>
          <dgm:resizeHandles val="exact"/>
        </dgm:presLayoutVars>
      </dgm:prSet>
      <dgm:spPr/>
      <dgm:t>
        <a:bodyPr/>
        <a:lstStyle/>
        <a:p>
          <a:endParaRPr lang="en-US"/>
        </a:p>
      </dgm:t>
    </dgm:pt>
    <dgm:pt modelId="{916661C0-BA35-4E10-B456-E79F890AB933}" type="pres">
      <dgm:prSet presAssocID="{804EC107-12E6-4810-BED8-A9E01D072F8E}" presName="parentText" presStyleLbl="node1" presStyleIdx="0" presStyleCnt="2">
        <dgm:presLayoutVars>
          <dgm:chMax val="0"/>
          <dgm:bulletEnabled val="1"/>
        </dgm:presLayoutVars>
      </dgm:prSet>
      <dgm:spPr/>
      <dgm:t>
        <a:bodyPr/>
        <a:lstStyle/>
        <a:p>
          <a:endParaRPr lang="en-US"/>
        </a:p>
      </dgm:t>
    </dgm:pt>
    <dgm:pt modelId="{E879A0AE-A5E5-42DF-82F2-0412EBCAFB0C}" type="pres">
      <dgm:prSet presAssocID="{804EC107-12E6-4810-BED8-A9E01D072F8E}" presName="childText" presStyleLbl="revTx" presStyleIdx="0" presStyleCnt="2">
        <dgm:presLayoutVars>
          <dgm:bulletEnabled val="1"/>
        </dgm:presLayoutVars>
      </dgm:prSet>
      <dgm:spPr/>
      <dgm:t>
        <a:bodyPr/>
        <a:lstStyle/>
        <a:p>
          <a:endParaRPr lang="en-US"/>
        </a:p>
      </dgm:t>
    </dgm:pt>
    <dgm:pt modelId="{0471A57F-B89C-4154-8504-1186CB82708E}" type="pres">
      <dgm:prSet presAssocID="{65858988-70A7-4B7E-9A67-D45E12696992}" presName="parentText" presStyleLbl="node1" presStyleIdx="1" presStyleCnt="2">
        <dgm:presLayoutVars>
          <dgm:chMax val="0"/>
          <dgm:bulletEnabled val="1"/>
        </dgm:presLayoutVars>
      </dgm:prSet>
      <dgm:spPr/>
      <dgm:t>
        <a:bodyPr/>
        <a:lstStyle/>
        <a:p>
          <a:endParaRPr lang="en-US"/>
        </a:p>
      </dgm:t>
    </dgm:pt>
    <dgm:pt modelId="{48678A73-62F0-47B4-9500-72A71B70A138}" type="pres">
      <dgm:prSet presAssocID="{65858988-70A7-4B7E-9A67-D45E12696992}" presName="childText" presStyleLbl="revTx" presStyleIdx="1" presStyleCnt="2">
        <dgm:presLayoutVars>
          <dgm:bulletEnabled val="1"/>
        </dgm:presLayoutVars>
      </dgm:prSet>
      <dgm:spPr/>
      <dgm:t>
        <a:bodyPr/>
        <a:lstStyle/>
        <a:p>
          <a:endParaRPr lang="en-US"/>
        </a:p>
      </dgm:t>
    </dgm:pt>
  </dgm:ptLst>
  <dgm:cxnLst>
    <dgm:cxn modelId="{A6C20C10-0E6E-44DF-A4D7-C2159CAD1AAB}" srcId="{2641447A-91E4-4474-B65F-2D219D33B4DF}" destId="{65858988-70A7-4B7E-9A67-D45E12696992}" srcOrd="1" destOrd="0" parTransId="{8F71467B-580F-4D3E-9110-D23033EE2816}" sibTransId="{1768E7BE-2F11-4216-A6F5-DBFC8083DE72}"/>
    <dgm:cxn modelId="{20AC371C-5A93-4635-9267-5E8D553AE46B}" srcId="{65858988-70A7-4B7E-9A67-D45E12696992}" destId="{CB16F201-1E62-4C29-A975-35A9502760B2}" srcOrd="0" destOrd="0" parTransId="{8CF59698-B1CD-4239-A6F8-D069ACBD8848}" sibTransId="{01A9CC95-1FF2-4676-B663-25EE6F3D1FF8}"/>
    <dgm:cxn modelId="{55F227E1-CE3D-487B-9E3D-A91E10F0ED0B}" type="presOf" srcId="{804EC107-12E6-4810-BED8-A9E01D072F8E}" destId="{916661C0-BA35-4E10-B456-E79F890AB933}" srcOrd="0" destOrd="0" presId="urn:microsoft.com/office/officeart/2005/8/layout/vList2"/>
    <dgm:cxn modelId="{70DD75BD-70EC-45AD-8BD5-906A581C2BCC}" type="presOf" srcId="{2641447A-91E4-4474-B65F-2D219D33B4DF}" destId="{35BB7A56-992B-4FDE-A8F3-223ACD36FFFB}" srcOrd="0" destOrd="0" presId="urn:microsoft.com/office/officeart/2005/8/layout/vList2"/>
    <dgm:cxn modelId="{45FD3F05-7FCD-437A-B964-B2B259C78337}" type="presOf" srcId="{65858988-70A7-4B7E-9A67-D45E12696992}" destId="{0471A57F-B89C-4154-8504-1186CB82708E}" srcOrd="0" destOrd="0" presId="urn:microsoft.com/office/officeart/2005/8/layout/vList2"/>
    <dgm:cxn modelId="{63D2DF49-021A-49A2-97DE-78A2B394385D}" srcId="{804EC107-12E6-4810-BED8-A9E01D072F8E}" destId="{98FB1E2F-F78B-4C49-A363-D751FDAA5396}" srcOrd="0" destOrd="0" parTransId="{6330F740-D1B4-4BD0-8D1F-A24C99B51C31}" sibTransId="{4C3F20FB-E8B6-45A6-96E9-DE0B27636EDC}"/>
    <dgm:cxn modelId="{820888BE-80AE-4C46-80C6-6A51442A3B6A}" srcId="{2641447A-91E4-4474-B65F-2D219D33B4DF}" destId="{804EC107-12E6-4810-BED8-A9E01D072F8E}" srcOrd="0" destOrd="0" parTransId="{5BA072F0-8D75-4C18-AB3C-EFA37CD732D6}" sibTransId="{C75B7B33-3613-4700-9521-696037403447}"/>
    <dgm:cxn modelId="{C0CAA797-F074-440F-A810-800D306157C5}" type="presOf" srcId="{CB16F201-1E62-4C29-A975-35A9502760B2}" destId="{48678A73-62F0-47B4-9500-72A71B70A138}" srcOrd="0" destOrd="0" presId="urn:microsoft.com/office/officeart/2005/8/layout/vList2"/>
    <dgm:cxn modelId="{C27B57C7-245F-4900-9ADB-038534C59EE4}" type="presOf" srcId="{98FB1E2F-F78B-4C49-A363-D751FDAA5396}" destId="{E879A0AE-A5E5-42DF-82F2-0412EBCAFB0C}" srcOrd="0" destOrd="0" presId="urn:microsoft.com/office/officeart/2005/8/layout/vList2"/>
    <dgm:cxn modelId="{08E9B1D9-981B-4E32-8AAA-21DA559CD920}" type="presParOf" srcId="{35BB7A56-992B-4FDE-A8F3-223ACD36FFFB}" destId="{916661C0-BA35-4E10-B456-E79F890AB933}" srcOrd="0" destOrd="0" presId="urn:microsoft.com/office/officeart/2005/8/layout/vList2"/>
    <dgm:cxn modelId="{248FAB5C-B333-4904-8E53-E708D8037501}" type="presParOf" srcId="{35BB7A56-992B-4FDE-A8F3-223ACD36FFFB}" destId="{E879A0AE-A5E5-42DF-82F2-0412EBCAFB0C}" srcOrd="1" destOrd="0" presId="urn:microsoft.com/office/officeart/2005/8/layout/vList2"/>
    <dgm:cxn modelId="{317E3200-858B-4440-A8E8-8556BFB949E3}" type="presParOf" srcId="{35BB7A56-992B-4FDE-A8F3-223ACD36FFFB}" destId="{0471A57F-B89C-4154-8504-1186CB82708E}" srcOrd="2" destOrd="0" presId="urn:microsoft.com/office/officeart/2005/8/layout/vList2"/>
    <dgm:cxn modelId="{9FFD1360-BB13-4B8F-AA44-8F8214F1D201}" type="presParOf" srcId="{35BB7A56-992B-4FDE-A8F3-223ACD36FFFB}" destId="{48678A73-62F0-47B4-9500-72A71B70A138}"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41447A-91E4-4474-B65F-2D219D33B4DF}"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US"/>
        </a:p>
      </dgm:t>
    </dgm:pt>
    <dgm:pt modelId="{804EC107-12E6-4810-BED8-A9E01D072F8E}">
      <dgm:prSet phldrT="[Text]"/>
      <dgm:spPr/>
      <dgm:t>
        <a:bodyPr/>
        <a:lstStyle/>
        <a:p>
          <a:r>
            <a:rPr lang="en-US" dirty="0" smtClean="0"/>
            <a:t>Age group vs Chest pain type (table)</a:t>
          </a:r>
          <a:endParaRPr lang="en-US" dirty="0"/>
        </a:p>
      </dgm:t>
    </dgm:pt>
    <dgm:pt modelId="{5BA072F0-8D75-4C18-AB3C-EFA37CD732D6}" type="parTrans" cxnId="{820888BE-80AE-4C46-80C6-6A51442A3B6A}">
      <dgm:prSet/>
      <dgm:spPr/>
      <dgm:t>
        <a:bodyPr/>
        <a:lstStyle/>
        <a:p>
          <a:endParaRPr lang="en-US"/>
        </a:p>
      </dgm:t>
    </dgm:pt>
    <dgm:pt modelId="{C75B7B33-3613-4700-9521-696037403447}" type="sibTrans" cxnId="{820888BE-80AE-4C46-80C6-6A51442A3B6A}">
      <dgm:prSet/>
      <dgm:spPr/>
      <dgm:t>
        <a:bodyPr/>
        <a:lstStyle/>
        <a:p>
          <a:endParaRPr lang="en-US"/>
        </a:p>
      </dgm:t>
    </dgm:pt>
    <dgm:pt modelId="{98FB1E2F-F78B-4C49-A363-D751FDAA5396}">
      <dgm:prSet phldrT="[Text]"/>
      <dgm:spPr/>
      <dgm:t>
        <a:bodyPr/>
        <a:lstStyle/>
        <a:p>
          <a:r>
            <a:rPr lang="en-US" dirty="0" smtClean="0"/>
            <a:t>Conclusion 5: More asymptomatic chest pain type found between ages 50 to 60 years and non angina chest pain found mainly between 40 to 50 years of age</a:t>
          </a:r>
          <a:endParaRPr lang="en-US" dirty="0"/>
        </a:p>
      </dgm:t>
    </dgm:pt>
    <dgm:pt modelId="{6330F740-D1B4-4BD0-8D1F-A24C99B51C31}" type="parTrans" cxnId="{63D2DF49-021A-49A2-97DE-78A2B394385D}">
      <dgm:prSet/>
      <dgm:spPr/>
      <dgm:t>
        <a:bodyPr/>
        <a:lstStyle/>
        <a:p>
          <a:endParaRPr lang="en-US"/>
        </a:p>
      </dgm:t>
    </dgm:pt>
    <dgm:pt modelId="{4C3F20FB-E8B6-45A6-96E9-DE0B27636EDC}" type="sibTrans" cxnId="{63D2DF49-021A-49A2-97DE-78A2B394385D}">
      <dgm:prSet/>
      <dgm:spPr/>
      <dgm:t>
        <a:bodyPr/>
        <a:lstStyle/>
        <a:p>
          <a:endParaRPr lang="en-US"/>
        </a:p>
      </dgm:t>
    </dgm:pt>
    <dgm:pt modelId="{65858988-70A7-4B7E-9A67-D45E12696992}">
      <dgm:prSet phldrT="[Text]"/>
      <dgm:spPr/>
      <dgm:t>
        <a:bodyPr/>
        <a:lstStyle/>
        <a:p>
          <a:r>
            <a:rPr lang="en-US" dirty="0" smtClean="0"/>
            <a:t>Age group vs Heart Narrowing (table)</a:t>
          </a:r>
          <a:endParaRPr lang="en-US" dirty="0"/>
        </a:p>
      </dgm:t>
    </dgm:pt>
    <dgm:pt modelId="{8F71467B-580F-4D3E-9110-D23033EE2816}" type="parTrans" cxnId="{A6C20C10-0E6E-44DF-A4D7-C2159CAD1AAB}">
      <dgm:prSet/>
      <dgm:spPr/>
      <dgm:t>
        <a:bodyPr/>
        <a:lstStyle/>
        <a:p>
          <a:endParaRPr lang="en-US"/>
        </a:p>
      </dgm:t>
    </dgm:pt>
    <dgm:pt modelId="{1768E7BE-2F11-4216-A6F5-DBFC8083DE72}" type="sibTrans" cxnId="{A6C20C10-0E6E-44DF-A4D7-C2159CAD1AAB}">
      <dgm:prSet/>
      <dgm:spPr/>
      <dgm:t>
        <a:bodyPr/>
        <a:lstStyle/>
        <a:p>
          <a:endParaRPr lang="en-US"/>
        </a:p>
      </dgm:t>
    </dgm:pt>
    <dgm:pt modelId="{CB16F201-1E62-4C29-A975-35A9502760B2}">
      <dgm:prSet phldrT="[Text]"/>
      <dgm:spPr/>
      <dgm:t>
        <a:bodyPr/>
        <a:lstStyle/>
        <a:p>
          <a:r>
            <a:rPr lang="en-US" dirty="0" smtClean="0"/>
            <a:t>Conclusion 6: Heart diameter narrowing &gt;50% mainly found between the ages 50 to 60 years more patients between 40 to 60 years of age</a:t>
          </a:r>
          <a:endParaRPr lang="en-US" dirty="0"/>
        </a:p>
      </dgm:t>
    </dgm:pt>
    <dgm:pt modelId="{8CF59698-B1CD-4239-A6F8-D069ACBD8848}" type="parTrans" cxnId="{20AC371C-5A93-4635-9267-5E8D553AE46B}">
      <dgm:prSet/>
      <dgm:spPr/>
      <dgm:t>
        <a:bodyPr/>
        <a:lstStyle/>
        <a:p>
          <a:endParaRPr lang="en-US"/>
        </a:p>
      </dgm:t>
    </dgm:pt>
    <dgm:pt modelId="{01A9CC95-1FF2-4676-B663-25EE6F3D1FF8}" type="sibTrans" cxnId="{20AC371C-5A93-4635-9267-5E8D553AE46B}">
      <dgm:prSet/>
      <dgm:spPr/>
      <dgm:t>
        <a:bodyPr/>
        <a:lstStyle/>
        <a:p>
          <a:endParaRPr lang="en-US"/>
        </a:p>
      </dgm:t>
    </dgm:pt>
    <dgm:pt modelId="{35BB7A56-992B-4FDE-A8F3-223ACD36FFFB}" type="pres">
      <dgm:prSet presAssocID="{2641447A-91E4-4474-B65F-2D219D33B4DF}" presName="linear" presStyleCnt="0">
        <dgm:presLayoutVars>
          <dgm:animLvl val="lvl"/>
          <dgm:resizeHandles val="exact"/>
        </dgm:presLayoutVars>
      </dgm:prSet>
      <dgm:spPr/>
      <dgm:t>
        <a:bodyPr/>
        <a:lstStyle/>
        <a:p>
          <a:endParaRPr lang="en-US"/>
        </a:p>
      </dgm:t>
    </dgm:pt>
    <dgm:pt modelId="{916661C0-BA35-4E10-B456-E79F890AB933}" type="pres">
      <dgm:prSet presAssocID="{804EC107-12E6-4810-BED8-A9E01D072F8E}" presName="parentText" presStyleLbl="node1" presStyleIdx="0" presStyleCnt="2" custLinFactNeighborX="-3951">
        <dgm:presLayoutVars>
          <dgm:chMax val="0"/>
          <dgm:bulletEnabled val="1"/>
        </dgm:presLayoutVars>
      </dgm:prSet>
      <dgm:spPr/>
      <dgm:t>
        <a:bodyPr/>
        <a:lstStyle/>
        <a:p>
          <a:endParaRPr lang="en-US"/>
        </a:p>
      </dgm:t>
    </dgm:pt>
    <dgm:pt modelId="{E879A0AE-A5E5-42DF-82F2-0412EBCAFB0C}" type="pres">
      <dgm:prSet presAssocID="{804EC107-12E6-4810-BED8-A9E01D072F8E}" presName="childText" presStyleLbl="revTx" presStyleIdx="0" presStyleCnt="2">
        <dgm:presLayoutVars>
          <dgm:bulletEnabled val="1"/>
        </dgm:presLayoutVars>
      </dgm:prSet>
      <dgm:spPr/>
      <dgm:t>
        <a:bodyPr/>
        <a:lstStyle/>
        <a:p>
          <a:endParaRPr lang="en-US"/>
        </a:p>
      </dgm:t>
    </dgm:pt>
    <dgm:pt modelId="{0471A57F-B89C-4154-8504-1186CB82708E}" type="pres">
      <dgm:prSet presAssocID="{65858988-70A7-4B7E-9A67-D45E12696992}" presName="parentText" presStyleLbl="node1" presStyleIdx="1" presStyleCnt="2">
        <dgm:presLayoutVars>
          <dgm:chMax val="0"/>
          <dgm:bulletEnabled val="1"/>
        </dgm:presLayoutVars>
      </dgm:prSet>
      <dgm:spPr/>
      <dgm:t>
        <a:bodyPr/>
        <a:lstStyle/>
        <a:p>
          <a:endParaRPr lang="en-US"/>
        </a:p>
      </dgm:t>
    </dgm:pt>
    <dgm:pt modelId="{48678A73-62F0-47B4-9500-72A71B70A138}" type="pres">
      <dgm:prSet presAssocID="{65858988-70A7-4B7E-9A67-D45E12696992}" presName="childText" presStyleLbl="revTx" presStyleIdx="1" presStyleCnt="2">
        <dgm:presLayoutVars>
          <dgm:bulletEnabled val="1"/>
        </dgm:presLayoutVars>
      </dgm:prSet>
      <dgm:spPr/>
      <dgm:t>
        <a:bodyPr/>
        <a:lstStyle/>
        <a:p>
          <a:endParaRPr lang="en-US"/>
        </a:p>
      </dgm:t>
    </dgm:pt>
  </dgm:ptLst>
  <dgm:cxnLst>
    <dgm:cxn modelId="{A6C20C10-0E6E-44DF-A4D7-C2159CAD1AAB}" srcId="{2641447A-91E4-4474-B65F-2D219D33B4DF}" destId="{65858988-70A7-4B7E-9A67-D45E12696992}" srcOrd="1" destOrd="0" parTransId="{8F71467B-580F-4D3E-9110-D23033EE2816}" sibTransId="{1768E7BE-2F11-4216-A6F5-DBFC8083DE72}"/>
    <dgm:cxn modelId="{BBD1E966-E24A-420C-9F6A-559B2BCDFFBB}" type="presOf" srcId="{CB16F201-1E62-4C29-A975-35A9502760B2}" destId="{48678A73-62F0-47B4-9500-72A71B70A138}" srcOrd="0" destOrd="0" presId="urn:microsoft.com/office/officeart/2005/8/layout/vList2"/>
    <dgm:cxn modelId="{7B76C588-13B1-433E-A2E7-3B450255D6D2}" type="presOf" srcId="{2641447A-91E4-4474-B65F-2D219D33B4DF}" destId="{35BB7A56-992B-4FDE-A8F3-223ACD36FFFB}" srcOrd="0" destOrd="0" presId="urn:microsoft.com/office/officeart/2005/8/layout/vList2"/>
    <dgm:cxn modelId="{20AC371C-5A93-4635-9267-5E8D553AE46B}" srcId="{65858988-70A7-4B7E-9A67-D45E12696992}" destId="{CB16F201-1E62-4C29-A975-35A9502760B2}" srcOrd="0" destOrd="0" parTransId="{8CF59698-B1CD-4239-A6F8-D069ACBD8848}" sibTransId="{01A9CC95-1FF2-4676-B663-25EE6F3D1FF8}"/>
    <dgm:cxn modelId="{3E151738-7494-4EEE-9075-B292B9D52A2D}" type="presOf" srcId="{65858988-70A7-4B7E-9A67-D45E12696992}" destId="{0471A57F-B89C-4154-8504-1186CB82708E}" srcOrd="0" destOrd="0" presId="urn:microsoft.com/office/officeart/2005/8/layout/vList2"/>
    <dgm:cxn modelId="{49A78F3F-AA11-4684-AF42-062C744F72B2}" type="presOf" srcId="{804EC107-12E6-4810-BED8-A9E01D072F8E}" destId="{916661C0-BA35-4E10-B456-E79F890AB933}" srcOrd="0" destOrd="0" presId="urn:microsoft.com/office/officeart/2005/8/layout/vList2"/>
    <dgm:cxn modelId="{6004FD35-2DEA-4D90-9B59-63DFA90EA073}" type="presOf" srcId="{98FB1E2F-F78B-4C49-A363-D751FDAA5396}" destId="{E879A0AE-A5E5-42DF-82F2-0412EBCAFB0C}" srcOrd="0" destOrd="0" presId="urn:microsoft.com/office/officeart/2005/8/layout/vList2"/>
    <dgm:cxn modelId="{63D2DF49-021A-49A2-97DE-78A2B394385D}" srcId="{804EC107-12E6-4810-BED8-A9E01D072F8E}" destId="{98FB1E2F-F78B-4C49-A363-D751FDAA5396}" srcOrd="0" destOrd="0" parTransId="{6330F740-D1B4-4BD0-8D1F-A24C99B51C31}" sibTransId="{4C3F20FB-E8B6-45A6-96E9-DE0B27636EDC}"/>
    <dgm:cxn modelId="{820888BE-80AE-4C46-80C6-6A51442A3B6A}" srcId="{2641447A-91E4-4474-B65F-2D219D33B4DF}" destId="{804EC107-12E6-4810-BED8-A9E01D072F8E}" srcOrd="0" destOrd="0" parTransId="{5BA072F0-8D75-4C18-AB3C-EFA37CD732D6}" sibTransId="{C75B7B33-3613-4700-9521-696037403447}"/>
    <dgm:cxn modelId="{004F7A34-8334-4360-8055-9B1596C7801A}" type="presParOf" srcId="{35BB7A56-992B-4FDE-A8F3-223ACD36FFFB}" destId="{916661C0-BA35-4E10-B456-E79F890AB933}" srcOrd="0" destOrd="0" presId="urn:microsoft.com/office/officeart/2005/8/layout/vList2"/>
    <dgm:cxn modelId="{0EC1140B-30CC-4C11-8977-3306FF078645}" type="presParOf" srcId="{35BB7A56-992B-4FDE-A8F3-223ACD36FFFB}" destId="{E879A0AE-A5E5-42DF-82F2-0412EBCAFB0C}" srcOrd="1" destOrd="0" presId="urn:microsoft.com/office/officeart/2005/8/layout/vList2"/>
    <dgm:cxn modelId="{B0B379D1-C12B-41E7-9391-720EB406B4AA}" type="presParOf" srcId="{35BB7A56-992B-4FDE-A8F3-223ACD36FFFB}" destId="{0471A57F-B89C-4154-8504-1186CB82708E}" srcOrd="2" destOrd="0" presId="urn:microsoft.com/office/officeart/2005/8/layout/vList2"/>
    <dgm:cxn modelId="{16F454E5-96C8-4919-B4CE-FC80BA280733}" type="presParOf" srcId="{35BB7A56-992B-4FDE-A8F3-223ACD36FFFB}" destId="{48678A73-62F0-47B4-9500-72A71B70A138}"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628DC3-BA11-442C-BD47-6942F8950FD7}" type="doc">
      <dgm:prSet loTypeId="urn:microsoft.com/office/officeart/2005/8/layout/funnel1" loCatId="process" qsTypeId="urn:microsoft.com/office/officeart/2005/8/quickstyle/simple1" qsCatId="simple" csTypeId="urn:microsoft.com/office/officeart/2005/8/colors/colorful1#1" csCatId="colorful" phldr="1"/>
      <dgm:spPr/>
      <dgm:t>
        <a:bodyPr/>
        <a:lstStyle/>
        <a:p>
          <a:endParaRPr lang="en-US"/>
        </a:p>
      </dgm:t>
    </dgm:pt>
    <dgm:pt modelId="{89D393BF-7E17-4BF2-9141-9731A04BAB47}">
      <dgm:prSet phldrT="[Text]"/>
      <dgm:spPr/>
      <dgm:t>
        <a:bodyPr/>
        <a:lstStyle/>
        <a:p>
          <a:r>
            <a:rPr lang="en-US" dirty="0" smtClean="0"/>
            <a:t>Conclusion 1 &amp; 2</a:t>
          </a:r>
          <a:endParaRPr lang="en-US" dirty="0"/>
        </a:p>
      </dgm:t>
    </dgm:pt>
    <dgm:pt modelId="{1642639C-A9EE-4318-AE4B-52B79C98A26D}" type="parTrans" cxnId="{DF45D14A-3F6E-4FE9-8E0B-48CD8B600BFF}">
      <dgm:prSet/>
      <dgm:spPr/>
      <dgm:t>
        <a:bodyPr/>
        <a:lstStyle/>
        <a:p>
          <a:endParaRPr lang="en-US"/>
        </a:p>
      </dgm:t>
    </dgm:pt>
    <dgm:pt modelId="{62561332-5739-4C4C-AE8C-FFA231743A26}" type="sibTrans" cxnId="{DF45D14A-3F6E-4FE9-8E0B-48CD8B600BFF}">
      <dgm:prSet/>
      <dgm:spPr/>
      <dgm:t>
        <a:bodyPr/>
        <a:lstStyle/>
        <a:p>
          <a:endParaRPr lang="en-US"/>
        </a:p>
      </dgm:t>
    </dgm:pt>
    <dgm:pt modelId="{8C1936E8-1BAD-4642-844F-4FD5FF41C0C4}">
      <dgm:prSet phldrT="[Text]"/>
      <dgm:spPr/>
      <dgm:t>
        <a:bodyPr/>
        <a:lstStyle/>
        <a:p>
          <a:r>
            <a:rPr lang="en-US" dirty="0" smtClean="0"/>
            <a:t>Conclusion 3 &amp; 4</a:t>
          </a:r>
          <a:endParaRPr lang="en-US" dirty="0"/>
        </a:p>
      </dgm:t>
    </dgm:pt>
    <dgm:pt modelId="{5F8E0890-176B-480E-8B7C-5CFC28E2DC19}" type="parTrans" cxnId="{181083D1-AE83-4977-9407-D3921B4E5A53}">
      <dgm:prSet/>
      <dgm:spPr/>
      <dgm:t>
        <a:bodyPr/>
        <a:lstStyle/>
        <a:p>
          <a:endParaRPr lang="en-US"/>
        </a:p>
      </dgm:t>
    </dgm:pt>
    <dgm:pt modelId="{67906272-1A84-4CC4-9EB9-8420C0547F5F}" type="sibTrans" cxnId="{181083D1-AE83-4977-9407-D3921B4E5A53}">
      <dgm:prSet/>
      <dgm:spPr/>
      <dgm:t>
        <a:bodyPr/>
        <a:lstStyle/>
        <a:p>
          <a:endParaRPr lang="en-US"/>
        </a:p>
      </dgm:t>
    </dgm:pt>
    <dgm:pt modelId="{206E8912-E28F-45E2-87C8-63D30A899163}">
      <dgm:prSet phldrT="[Text]"/>
      <dgm:spPr/>
      <dgm:t>
        <a:bodyPr/>
        <a:lstStyle/>
        <a:p>
          <a:r>
            <a:rPr lang="en-US" dirty="0" smtClean="0"/>
            <a:t>Conclusion 5 &amp; 6</a:t>
          </a:r>
          <a:endParaRPr lang="en-US" dirty="0"/>
        </a:p>
      </dgm:t>
    </dgm:pt>
    <dgm:pt modelId="{8124310B-CD7F-453A-BB6D-5CEDC3BBC8BA}" type="parTrans" cxnId="{73AE68E9-7D0B-44F6-B8A9-CA01632EB8C1}">
      <dgm:prSet/>
      <dgm:spPr/>
      <dgm:t>
        <a:bodyPr/>
        <a:lstStyle/>
        <a:p>
          <a:endParaRPr lang="en-US"/>
        </a:p>
      </dgm:t>
    </dgm:pt>
    <dgm:pt modelId="{53A18711-253B-4C14-BB8B-015CC47B2926}" type="sibTrans" cxnId="{73AE68E9-7D0B-44F6-B8A9-CA01632EB8C1}">
      <dgm:prSet/>
      <dgm:spPr/>
      <dgm:t>
        <a:bodyPr/>
        <a:lstStyle/>
        <a:p>
          <a:endParaRPr lang="en-US"/>
        </a:p>
      </dgm:t>
    </dgm:pt>
    <dgm:pt modelId="{95517CCD-EA6A-49FE-8BF1-3F549404321B}">
      <dgm:prSet phldrT="[Text]"/>
      <dgm:spPr/>
      <dgm:t>
        <a:bodyPr/>
        <a:lstStyle/>
        <a:p>
          <a:r>
            <a:rPr lang="en-US" b="1" dirty="0" smtClean="0"/>
            <a:t>FINAL CONCLUSION:</a:t>
          </a:r>
          <a:r>
            <a:rPr lang="en-US" dirty="0" smtClean="0"/>
            <a:t> Patients more prone to cardiovascular problems are between the ages </a:t>
          </a:r>
          <a:r>
            <a:rPr lang="en-US" b="1" dirty="0" smtClean="0"/>
            <a:t>40 to 60 years</a:t>
          </a:r>
          <a:r>
            <a:rPr lang="en-US" dirty="0" smtClean="0"/>
            <a:t>. Patients more prone to heart attacks are between the ages </a:t>
          </a:r>
          <a:r>
            <a:rPr lang="en-US" b="1" dirty="0" smtClean="0"/>
            <a:t>50 to 60 </a:t>
          </a:r>
          <a:r>
            <a:rPr lang="en-US" dirty="0" smtClean="0"/>
            <a:t>years</a:t>
          </a:r>
          <a:endParaRPr lang="en-US" dirty="0"/>
        </a:p>
      </dgm:t>
    </dgm:pt>
    <dgm:pt modelId="{E4AB44C0-C261-4A87-B7F9-6187D40B9E05}" type="parTrans" cxnId="{BF7C71AD-E59E-4BB6-9165-06DF658E0A2E}">
      <dgm:prSet/>
      <dgm:spPr/>
      <dgm:t>
        <a:bodyPr/>
        <a:lstStyle/>
        <a:p>
          <a:endParaRPr lang="en-US"/>
        </a:p>
      </dgm:t>
    </dgm:pt>
    <dgm:pt modelId="{70D258DD-2B91-4AEF-8F57-21046DBE2742}" type="sibTrans" cxnId="{BF7C71AD-E59E-4BB6-9165-06DF658E0A2E}">
      <dgm:prSet/>
      <dgm:spPr/>
      <dgm:t>
        <a:bodyPr/>
        <a:lstStyle/>
        <a:p>
          <a:endParaRPr lang="en-US"/>
        </a:p>
      </dgm:t>
    </dgm:pt>
    <dgm:pt modelId="{F5D8D318-EAD6-4DFE-B1F6-C982CCFB8D3E}" type="pres">
      <dgm:prSet presAssocID="{9D628DC3-BA11-442C-BD47-6942F8950FD7}" presName="Name0" presStyleCnt="0">
        <dgm:presLayoutVars>
          <dgm:chMax val="4"/>
          <dgm:resizeHandles val="exact"/>
        </dgm:presLayoutVars>
      </dgm:prSet>
      <dgm:spPr/>
      <dgm:t>
        <a:bodyPr/>
        <a:lstStyle/>
        <a:p>
          <a:endParaRPr lang="en-US"/>
        </a:p>
      </dgm:t>
    </dgm:pt>
    <dgm:pt modelId="{B8C3F86B-02C4-4F36-AEF7-6AC99448C621}" type="pres">
      <dgm:prSet presAssocID="{9D628DC3-BA11-442C-BD47-6942F8950FD7}" presName="ellipse" presStyleLbl="trBgShp" presStyleIdx="0" presStyleCnt="1" custScaleX="82645" custScaleY="82645" custLinFactNeighborY="11200"/>
      <dgm:spPr/>
    </dgm:pt>
    <dgm:pt modelId="{2DB4593E-C2EA-4C60-8062-CB99EDFD520D}" type="pres">
      <dgm:prSet presAssocID="{9D628DC3-BA11-442C-BD47-6942F8950FD7}" presName="arrow1" presStyleLbl="fgShp" presStyleIdx="0" presStyleCnt="1" custLinFactNeighborX="-2007" custLinFactNeighborY="-65877"/>
      <dgm:spPr/>
    </dgm:pt>
    <dgm:pt modelId="{CC3B72C2-0F0C-4943-BE4E-44F64F01A102}" type="pres">
      <dgm:prSet presAssocID="{9D628DC3-BA11-442C-BD47-6942F8950FD7}" presName="rectangle" presStyleLbl="revTx" presStyleIdx="0" presStyleCnt="1" custScaleX="119359" custScaleY="147627">
        <dgm:presLayoutVars>
          <dgm:bulletEnabled val="1"/>
        </dgm:presLayoutVars>
      </dgm:prSet>
      <dgm:spPr/>
      <dgm:t>
        <a:bodyPr/>
        <a:lstStyle/>
        <a:p>
          <a:endParaRPr lang="en-US"/>
        </a:p>
      </dgm:t>
    </dgm:pt>
    <dgm:pt modelId="{A77B2FB3-0918-423F-BA1D-49744D5D1A44}" type="pres">
      <dgm:prSet presAssocID="{8C1936E8-1BAD-4642-844F-4FD5FF41C0C4}" presName="item1" presStyleLbl="node1" presStyleIdx="0" presStyleCnt="3" custScaleX="82645" custScaleY="82645">
        <dgm:presLayoutVars>
          <dgm:bulletEnabled val="1"/>
        </dgm:presLayoutVars>
      </dgm:prSet>
      <dgm:spPr/>
      <dgm:t>
        <a:bodyPr/>
        <a:lstStyle/>
        <a:p>
          <a:endParaRPr lang="en-US"/>
        </a:p>
      </dgm:t>
    </dgm:pt>
    <dgm:pt modelId="{E48BBBC1-C6BD-4863-AE5A-1768D31DD6A4}" type="pres">
      <dgm:prSet presAssocID="{206E8912-E28F-45E2-87C8-63D30A899163}" presName="item2" presStyleLbl="node1" presStyleIdx="1" presStyleCnt="3" custScaleX="82645" custScaleY="82645">
        <dgm:presLayoutVars>
          <dgm:bulletEnabled val="1"/>
        </dgm:presLayoutVars>
      </dgm:prSet>
      <dgm:spPr/>
      <dgm:t>
        <a:bodyPr/>
        <a:lstStyle/>
        <a:p>
          <a:endParaRPr lang="en-US"/>
        </a:p>
      </dgm:t>
    </dgm:pt>
    <dgm:pt modelId="{D5839ED6-F00C-4304-AC22-16F35A3463F4}" type="pres">
      <dgm:prSet presAssocID="{95517CCD-EA6A-49FE-8BF1-3F549404321B}" presName="item3" presStyleLbl="node1" presStyleIdx="2" presStyleCnt="3" custScaleX="82645" custScaleY="82645">
        <dgm:presLayoutVars>
          <dgm:bulletEnabled val="1"/>
        </dgm:presLayoutVars>
      </dgm:prSet>
      <dgm:spPr/>
      <dgm:t>
        <a:bodyPr/>
        <a:lstStyle/>
        <a:p>
          <a:endParaRPr lang="en-US"/>
        </a:p>
      </dgm:t>
    </dgm:pt>
    <dgm:pt modelId="{4213719E-4C89-4B64-B4C8-2246FBE388F7}" type="pres">
      <dgm:prSet presAssocID="{9D628DC3-BA11-442C-BD47-6942F8950FD7}" presName="funnel" presStyleLbl="trAlignAcc1" presStyleIdx="0" presStyleCnt="1" custScaleX="82645" custScaleY="82645" custLinFactNeighborY="448"/>
      <dgm:spPr/>
      <dgm:t>
        <a:bodyPr/>
        <a:lstStyle/>
        <a:p>
          <a:endParaRPr lang="en-US"/>
        </a:p>
      </dgm:t>
    </dgm:pt>
  </dgm:ptLst>
  <dgm:cxnLst>
    <dgm:cxn modelId="{BF7C71AD-E59E-4BB6-9165-06DF658E0A2E}" srcId="{9D628DC3-BA11-442C-BD47-6942F8950FD7}" destId="{95517CCD-EA6A-49FE-8BF1-3F549404321B}" srcOrd="3" destOrd="0" parTransId="{E4AB44C0-C261-4A87-B7F9-6187D40B9E05}" sibTransId="{70D258DD-2B91-4AEF-8F57-21046DBE2742}"/>
    <dgm:cxn modelId="{D4F817EA-B515-43DB-87A8-226EB7EA6330}" type="presOf" srcId="{8C1936E8-1BAD-4642-844F-4FD5FF41C0C4}" destId="{E48BBBC1-C6BD-4863-AE5A-1768D31DD6A4}" srcOrd="0" destOrd="0" presId="urn:microsoft.com/office/officeart/2005/8/layout/funnel1"/>
    <dgm:cxn modelId="{819F3EEF-D0BC-427F-8462-EB88E4A30DB0}" type="presOf" srcId="{95517CCD-EA6A-49FE-8BF1-3F549404321B}" destId="{CC3B72C2-0F0C-4943-BE4E-44F64F01A102}" srcOrd="0" destOrd="0" presId="urn:microsoft.com/office/officeart/2005/8/layout/funnel1"/>
    <dgm:cxn modelId="{6AB609D8-CAAF-4490-AD6F-01503B299C70}" type="presOf" srcId="{206E8912-E28F-45E2-87C8-63D30A899163}" destId="{A77B2FB3-0918-423F-BA1D-49744D5D1A44}" srcOrd="0" destOrd="0" presId="urn:microsoft.com/office/officeart/2005/8/layout/funnel1"/>
    <dgm:cxn modelId="{DF45D14A-3F6E-4FE9-8E0B-48CD8B600BFF}" srcId="{9D628DC3-BA11-442C-BD47-6942F8950FD7}" destId="{89D393BF-7E17-4BF2-9141-9731A04BAB47}" srcOrd="0" destOrd="0" parTransId="{1642639C-A9EE-4318-AE4B-52B79C98A26D}" sibTransId="{62561332-5739-4C4C-AE8C-FFA231743A26}"/>
    <dgm:cxn modelId="{C6ED9D86-4F1D-48B5-BBB0-2C4BEF8A6539}" type="presOf" srcId="{89D393BF-7E17-4BF2-9141-9731A04BAB47}" destId="{D5839ED6-F00C-4304-AC22-16F35A3463F4}" srcOrd="0" destOrd="0" presId="urn:microsoft.com/office/officeart/2005/8/layout/funnel1"/>
    <dgm:cxn modelId="{7BD11B15-F765-4C22-9490-91A717344C1A}" type="presOf" srcId="{9D628DC3-BA11-442C-BD47-6942F8950FD7}" destId="{F5D8D318-EAD6-4DFE-B1F6-C982CCFB8D3E}" srcOrd="0" destOrd="0" presId="urn:microsoft.com/office/officeart/2005/8/layout/funnel1"/>
    <dgm:cxn modelId="{181083D1-AE83-4977-9407-D3921B4E5A53}" srcId="{9D628DC3-BA11-442C-BD47-6942F8950FD7}" destId="{8C1936E8-1BAD-4642-844F-4FD5FF41C0C4}" srcOrd="1" destOrd="0" parTransId="{5F8E0890-176B-480E-8B7C-5CFC28E2DC19}" sibTransId="{67906272-1A84-4CC4-9EB9-8420C0547F5F}"/>
    <dgm:cxn modelId="{73AE68E9-7D0B-44F6-B8A9-CA01632EB8C1}" srcId="{9D628DC3-BA11-442C-BD47-6942F8950FD7}" destId="{206E8912-E28F-45E2-87C8-63D30A899163}" srcOrd="2" destOrd="0" parTransId="{8124310B-CD7F-453A-BB6D-5CEDC3BBC8BA}" sibTransId="{53A18711-253B-4C14-BB8B-015CC47B2926}"/>
    <dgm:cxn modelId="{F0A95D3C-7107-447F-B6DC-84CD54F3C537}" type="presParOf" srcId="{F5D8D318-EAD6-4DFE-B1F6-C982CCFB8D3E}" destId="{B8C3F86B-02C4-4F36-AEF7-6AC99448C621}" srcOrd="0" destOrd="0" presId="urn:microsoft.com/office/officeart/2005/8/layout/funnel1"/>
    <dgm:cxn modelId="{73B09F28-986F-43DA-8D6B-5FE148A29BCA}" type="presParOf" srcId="{F5D8D318-EAD6-4DFE-B1F6-C982CCFB8D3E}" destId="{2DB4593E-C2EA-4C60-8062-CB99EDFD520D}" srcOrd="1" destOrd="0" presId="urn:microsoft.com/office/officeart/2005/8/layout/funnel1"/>
    <dgm:cxn modelId="{6A84E267-361B-42EE-9AC5-8B13F9E6D22E}" type="presParOf" srcId="{F5D8D318-EAD6-4DFE-B1F6-C982CCFB8D3E}" destId="{CC3B72C2-0F0C-4943-BE4E-44F64F01A102}" srcOrd="2" destOrd="0" presId="urn:microsoft.com/office/officeart/2005/8/layout/funnel1"/>
    <dgm:cxn modelId="{B9E6053F-3303-4BF6-B827-E5C2B6D5D3C1}" type="presParOf" srcId="{F5D8D318-EAD6-4DFE-B1F6-C982CCFB8D3E}" destId="{A77B2FB3-0918-423F-BA1D-49744D5D1A44}" srcOrd="3" destOrd="0" presId="urn:microsoft.com/office/officeart/2005/8/layout/funnel1"/>
    <dgm:cxn modelId="{FA89B574-5C6B-404A-A020-BBF5CDEED953}" type="presParOf" srcId="{F5D8D318-EAD6-4DFE-B1F6-C982CCFB8D3E}" destId="{E48BBBC1-C6BD-4863-AE5A-1768D31DD6A4}" srcOrd="4" destOrd="0" presId="urn:microsoft.com/office/officeart/2005/8/layout/funnel1"/>
    <dgm:cxn modelId="{E6D1E4E2-D9F1-4E9F-9F64-0A76DED4EDE3}" type="presParOf" srcId="{F5D8D318-EAD6-4DFE-B1F6-C982CCFB8D3E}" destId="{D5839ED6-F00C-4304-AC22-16F35A3463F4}" srcOrd="5" destOrd="0" presId="urn:microsoft.com/office/officeart/2005/8/layout/funnel1"/>
    <dgm:cxn modelId="{6E9BC5C6-DEAC-409E-91E5-E6808DF219B6}" type="presParOf" srcId="{F5D8D318-EAD6-4DFE-B1F6-C982CCFB8D3E}" destId="{4213719E-4C89-4B64-B4C8-2246FBE388F7}" srcOrd="6" destOrd="0" presId="urn:microsoft.com/office/officeart/2005/8/layout/funne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FC1B06-50BF-4FAD-8E40-9F94FAEB0EB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9088115-6DD7-4D5D-ACA5-1602A031ABAD}">
      <dgm:prSet phldrT="[Text]"/>
      <dgm:spPr/>
      <dgm:t>
        <a:bodyPr/>
        <a:lstStyle/>
        <a:p>
          <a:pPr algn="l"/>
          <a:r>
            <a:rPr lang="en-US" dirty="0" smtClean="0"/>
            <a:t>Server </a:t>
          </a:r>
          <a:r>
            <a:rPr lang="en-US" dirty="0" err="1" smtClean="0"/>
            <a:t>Structrure</a:t>
          </a:r>
          <a:endParaRPr lang="en-US" dirty="0" smtClean="0"/>
        </a:p>
        <a:p>
          <a:pPr algn="l"/>
          <a:r>
            <a:rPr lang="en-US" dirty="0" smtClean="0"/>
            <a:t>-----Root</a:t>
          </a:r>
        </a:p>
        <a:p>
          <a:pPr algn="l"/>
          <a:r>
            <a:rPr lang="en-US" dirty="0" smtClean="0"/>
            <a:t>-----------ShinyApp1</a:t>
          </a:r>
        </a:p>
        <a:p>
          <a:pPr algn="l"/>
          <a:r>
            <a:rPr lang="en-US" dirty="0" smtClean="0"/>
            <a:t>-----------ShinyApp2</a:t>
          </a:r>
          <a:endParaRPr lang="en-US" dirty="0"/>
        </a:p>
      </dgm:t>
    </dgm:pt>
    <dgm:pt modelId="{AC64F826-BE0F-4820-BC77-DCD3D0BB8C1B}" type="parTrans" cxnId="{6328EF20-B30C-43D0-8C43-9A1144A22050}">
      <dgm:prSet/>
      <dgm:spPr/>
      <dgm:t>
        <a:bodyPr/>
        <a:lstStyle/>
        <a:p>
          <a:endParaRPr lang="en-US"/>
        </a:p>
      </dgm:t>
    </dgm:pt>
    <dgm:pt modelId="{EAC0CEC7-E13A-4DA6-A974-2952954C0F70}" type="sibTrans" cxnId="{6328EF20-B30C-43D0-8C43-9A1144A22050}">
      <dgm:prSet/>
      <dgm:spPr/>
      <dgm:t>
        <a:bodyPr/>
        <a:lstStyle/>
        <a:p>
          <a:endParaRPr lang="en-US"/>
        </a:p>
      </dgm:t>
    </dgm:pt>
    <dgm:pt modelId="{28668D45-B4A4-49DA-B336-93FBA999573B}">
      <dgm:prSet phldrT="[Text]"/>
      <dgm:spPr/>
      <dgm:t>
        <a:bodyPr/>
        <a:lstStyle/>
        <a:p>
          <a:pPr algn="l"/>
          <a:r>
            <a:rPr lang="en-US" dirty="0" smtClean="0"/>
            <a:t>Shiny App</a:t>
          </a:r>
        </a:p>
        <a:p>
          <a:pPr algn="l"/>
          <a:r>
            <a:rPr lang="en-US" dirty="0" smtClean="0"/>
            <a:t>-----Root</a:t>
          </a:r>
        </a:p>
        <a:p>
          <a:pPr algn="l"/>
          <a:r>
            <a:rPr lang="en-US" dirty="0" smtClean="0"/>
            <a:t>-----------</a:t>
          </a:r>
          <a:r>
            <a:rPr lang="en-US" dirty="0" err="1" smtClean="0"/>
            <a:t>ui.R</a:t>
          </a:r>
          <a:endParaRPr lang="en-US" dirty="0" smtClean="0"/>
        </a:p>
        <a:p>
          <a:pPr algn="l"/>
          <a:r>
            <a:rPr lang="en-US" dirty="0" smtClean="0"/>
            <a:t>-----------</a:t>
          </a:r>
          <a:r>
            <a:rPr lang="en-US" dirty="0" err="1" smtClean="0"/>
            <a:t>server.R</a:t>
          </a:r>
          <a:endParaRPr lang="en-US" dirty="0"/>
        </a:p>
      </dgm:t>
    </dgm:pt>
    <dgm:pt modelId="{65B0851E-AF78-4EAF-9850-F83479DCEB18}" type="parTrans" cxnId="{A6E951CB-EB5A-4863-B41F-EF664EA23FA9}">
      <dgm:prSet/>
      <dgm:spPr/>
      <dgm:t>
        <a:bodyPr/>
        <a:lstStyle/>
        <a:p>
          <a:endParaRPr lang="en-US"/>
        </a:p>
      </dgm:t>
    </dgm:pt>
    <dgm:pt modelId="{52CA9AFA-693F-4B74-9621-3452081AA326}" type="sibTrans" cxnId="{A6E951CB-EB5A-4863-B41F-EF664EA23FA9}">
      <dgm:prSet/>
      <dgm:spPr/>
      <dgm:t>
        <a:bodyPr/>
        <a:lstStyle/>
        <a:p>
          <a:endParaRPr lang="en-US"/>
        </a:p>
      </dgm:t>
    </dgm:pt>
    <dgm:pt modelId="{6118FE1D-017B-4BC1-B123-9369E3E0B9DC}">
      <dgm:prSet phldrT="[Text]"/>
      <dgm:spPr/>
      <dgm:t>
        <a:bodyPr/>
        <a:lstStyle/>
        <a:p>
          <a:pPr algn="l"/>
          <a:r>
            <a:rPr lang="en-US" dirty="0" smtClean="0"/>
            <a:t>Shiny App</a:t>
          </a:r>
        </a:p>
        <a:p>
          <a:pPr algn="l"/>
          <a:r>
            <a:rPr lang="en-US" dirty="0" smtClean="0"/>
            <a:t>-----Root</a:t>
          </a:r>
        </a:p>
        <a:p>
          <a:pPr algn="l"/>
          <a:r>
            <a:rPr lang="en-US" dirty="0" smtClean="0"/>
            <a:t>-----------</a:t>
          </a:r>
          <a:r>
            <a:rPr lang="en-US" dirty="0" err="1" smtClean="0"/>
            <a:t>Server.R</a:t>
          </a:r>
          <a:endParaRPr lang="en-US" dirty="0" smtClean="0"/>
        </a:p>
        <a:p>
          <a:pPr algn="l"/>
          <a:r>
            <a:rPr lang="en-US" dirty="0" smtClean="0"/>
            <a:t>-----------www</a:t>
          </a:r>
        </a:p>
        <a:p>
          <a:pPr algn="l"/>
          <a:r>
            <a:rPr lang="en-US" dirty="0" smtClean="0"/>
            <a:t>------------------JS</a:t>
          </a:r>
        </a:p>
        <a:p>
          <a:pPr algn="l"/>
          <a:r>
            <a:rPr lang="en-US" dirty="0" smtClean="0"/>
            <a:t>------------------CSS</a:t>
          </a:r>
        </a:p>
        <a:p>
          <a:pPr algn="l"/>
          <a:r>
            <a:rPr lang="en-US" dirty="0" smtClean="0"/>
            <a:t>------------------index.html</a:t>
          </a:r>
        </a:p>
        <a:p>
          <a:pPr algn="l"/>
          <a:r>
            <a:rPr lang="en-US" dirty="0" smtClean="0"/>
            <a:t>------------------Other html Resource</a:t>
          </a:r>
          <a:endParaRPr lang="en-US" dirty="0"/>
        </a:p>
      </dgm:t>
    </dgm:pt>
    <dgm:pt modelId="{81B0998E-155D-4181-BA84-CAB159953491}" type="parTrans" cxnId="{73082867-889A-48BF-B498-F7D7BDAD3194}">
      <dgm:prSet/>
      <dgm:spPr/>
      <dgm:t>
        <a:bodyPr/>
        <a:lstStyle/>
        <a:p>
          <a:endParaRPr lang="en-US"/>
        </a:p>
      </dgm:t>
    </dgm:pt>
    <dgm:pt modelId="{9ED8A49D-AAA3-4380-8C3C-F0983865A6B8}" type="sibTrans" cxnId="{73082867-889A-48BF-B498-F7D7BDAD3194}">
      <dgm:prSet/>
      <dgm:spPr/>
      <dgm:t>
        <a:bodyPr/>
        <a:lstStyle/>
        <a:p>
          <a:endParaRPr lang="en-US"/>
        </a:p>
      </dgm:t>
    </dgm:pt>
    <dgm:pt modelId="{B747E661-77D4-4E3F-9692-C8E032C3217F}" type="pres">
      <dgm:prSet presAssocID="{7FFC1B06-50BF-4FAD-8E40-9F94FAEB0EB6}" presName="hierChild1" presStyleCnt="0">
        <dgm:presLayoutVars>
          <dgm:orgChart val="1"/>
          <dgm:chPref val="1"/>
          <dgm:dir/>
          <dgm:animOne val="branch"/>
          <dgm:animLvl val="lvl"/>
          <dgm:resizeHandles/>
        </dgm:presLayoutVars>
      </dgm:prSet>
      <dgm:spPr/>
      <dgm:t>
        <a:bodyPr/>
        <a:lstStyle/>
        <a:p>
          <a:endParaRPr lang="en-US"/>
        </a:p>
      </dgm:t>
    </dgm:pt>
    <dgm:pt modelId="{8ABC9553-6414-46B8-86B6-3B4B3256004A}" type="pres">
      <dgm:prSet presAssocID="{99088115-6DD7-4D5D-ACA5-1602A031ABAD}" presName="hierRoot1" presStyleCnt="0">
        <dgm:presLayoutVars>
          <dgm:hierBranch val="init"/>
        </dgm:presLayoutVars>
      </dgm:prSet>
      <dgm:spPr/>
    </dgm:pt>
    <dgm:pt modelId="{BE5B57AE-43FE-4C52-8457-86C3A09ABD91}" type="pres">
      <dgm:prSet presAssocID="{99088115-6DD7-4D5D-ACA5-1602A031ABAD}" presName="rootComposite1" presStyleCnt="0"/>
      <dgm:spPr/>
    </dgm:pt>
    <dgm:pt modelId="{C845F21D-9C8B-4E09-9BF2-8D883143CE07}" type="pres">
      <dgm:prSet presAssocID="{99088115-6DD7-4D5D-ACA5-1602A031ABAD}" presName="rootText1" presStyleLbl="node0" presStyleIdx="0" presStyleCnt="3" custScaleX="48592" custScaleY="76773" custLinFactNeighborX="5818" custLinFactNeighborY="-38979">
        <dgm:presLayoutVars>
          <dgm:chPref val="3"/>
        </dgm:presLayoutVars>
      </dgm:prSet>
      <dgm:spPr/>
      <dgm:t>
        <a:bodyPr/>
        <a:lstStyle/>
        <a:p>
          <a:endParaRPr lang="en-US"/>
        </a:p>
      </dgm:t>
    </dgm:pt>
    <dgm:pt modelId="{D8103AC6-44B5-4E96-B28A-D615456D808B}" type="pres">
      <dgm:prSet presAssocID="{99088115-6DD7-4D5D-ACA5-1602A031ABAD}" presName="rootConnector1" presStyleLbl="node1" presStyleIdx="0" presStyleCnt="0"/>
      <dgm:spPr/>
      <dgm:t>
        <a:bodyPr/>
        <a:lstStyle/>
        <a:p>
          <a:endParaRPr lang="en-US"/>
        </a:p>
      </dgm:t>
    </dgm:pt>
    <dgm:pt modelId="{F234D9BD-380E-4513-A85E-391A9B8D3B10}" type="pres">
      <dgm:prSet presAssocID="{99088115-6DD7-4D5D-ACA5-1602A031ABAD}" presName="hierChild2" presStyleCnt="0"/>
      <dgm:spPr/>
    </dgm:pt>
    <dgm:pt modelId="{6FDD9825-757B-43BC-AF63-93C2BC99A07A}" type="pres">
      <dgm:prSet presAssocID="{99088115-6DD7-4D5D-ACA5-1602A031ABAD}" presName="hierChild3" presStyleCnt="0"/>
      <dgm:spPr/>
    </dgm:pt>
    <dgm:pt modelId="{590CD2CE-D227-4BC4-AEBB-2DF09B636556}" type="pres">
      <dgm:prSet presAssocID="{6118FE1D-017B-4BC1-B123-9369E3E0B9DC}" presName="hierRoot1" presStyleCnt="0">
        <dgm:presLayoutVars>
          <dgm:hierBranch val="init"/>
        </dgm:presLayoutVars>
      </dgm:prSet>
      <dgm:spPr/>
    </dgm:pt>
    <dgm:pt modelId="{3FB92B62-68E7-49DC-BE04-6A40812AF377}" type="pres">
      <dgm:prSet presAssocID="{6118FE1D-017B-4BC1-B123-9369E3E0B9DC}" presName="rootComposite1" presStyleCnt="0"/>
      <dgm:spPr/>
    </dgm:pt>
    <dgm:pt modelId="{5D5ED4DF-6591-4E87-95B1-6E0FD366E771}" type="pres">
      <dgm:prSet presAssocID="{6118FE1D-017B-4BC1-B123-9369E3E0B9DC}" presName="rootText1" presStyleLbl="node0" presStyleIdx="1" presStyleCnt="3" custScaleX="80550" custScaleY="109162" custLinFactNeighborX="19062" custLinFactNeighborY="-28123">
        <dgm:presLayoutVars>
          <dgm:chPref val="3"/>
        </dgm:presLayoutVars>
      </dgm:prSet>
      <dgm:spPr/>
      <dgm:t>
        <a:bodyPr/>
        <a:lstStyle/>
        <a:p>
          <a:endParaRPr lang="en-US"/>
        </a:p>
      </dgm:t>
    </dgm:pt>
    <dgm:pt modelId="{3E5DDB74-8AD6-4B86-97C1-ACF118EC2D3F}" type="pres">
      <dgm:prSet presAssocID="{6118FE1D-017B-4BC1-B123-9369E3E0B9DC}" presName="rootConnector1" presStyleLbl="node1" presStyleIdx="0" presStyleCnt="0"/>
      <dgm:spPr/>
      <dgm:t>
        <a:bodyPr/>
        <a:lstStyle/>
        <a:p>
          <a:endParaRPr lang="en-US"/>
        </a:p>
      </dgm:t>
    </dgm:pt>
    <dgm:pt modelId="{CFA0EBD7-8607-48BB-803B-D51F791E9037}" type="pres">
      <dgm:prSet presAssocID="{6118FE1D-017B-4BC1-B123-9369E3E0B9DC}" presName="hierChild2" presStyleCnt="0"/>
      <dgm:spPr/>
    </dgm:pt>
    <dgm:pt modelId="{3BF34E3C-86E3-44E7-8781-0BF5CFAF12B5}" type="pres">
      <dgm:prSet presAssocID="{6118FE1D-017B-4BC1-B123-9369E3E0B9DC}" presName="hierChild3" presStyleCnt="0"/>
      <dgm:spPr/>
    </dgm:pt>
    <dgm:pt modelId="{2861F780-7D0C-4FC6-B801-3A907C3A1311}" type="pres">
      <dgm:prSet presAssocID="{28668D45-B4A4-49DA-B336-93FBA999573B}" presName="hierRoot1" presStyleCnt="0">
        <dgm:presLayoutVars>
          <dgm:hierBranch val="init"/>
        </dgm:presLayoutVars>
      </dgm:prSet>
      <dgm:spPr/>
    </dgm:pt>
    <dgm:pt modelId="{FF798869-7578-4FB5-880F-B4DAF60E9996}" type="pres">
      <dgm:prSet presAssocID="{28668D45-B4A4-49DA-B336-93FBA999573B}" presName="rootComposite1" presStyleCnt="0"/>
      <dgm:spPr/>
    </dgm:pt>
    <dgm:pt modelId="{10B872B7-36DC-48E9-A9DA-9EAA0DEC46E7}" type="pres">
      <dgm:prSet presAssocID="{28668D45-B4A4-49DA-B336-93FBA999573B}" presName="rootText1" presStyleLbl="node0" presStyleIdx="2" presStyleCnt="3" custScaleX="62043" custScaleY="74681" custLinFactX="-65925" custLinFactNeighborX="-100000" custLinFactNeighborY="53452">
        <dgm:presLayoutVars>
          <dgm:chPref val="3"/>
        </dgm:presLayoutVars>
      </dgm:prSet>
      <dgm:spPr/>
      <dgm:t>
        <a:bodyPr/>
        <a:lstStyle/>
        <a:p>
          <a:endParaRPr lang="en-US"/>
        </a:p>
      </dgm:t>
    </dgm:pt>
    <dgm:pt modelId="{2DD9BC05-A146-4C9E-8265-EB7999834F0E}" type="pres">
      <dgm:prSet presAssocID="{28668D45-B4A4-49DA-B336-93FBA999573B}" presName="rootConnector1" presStyleLbl="node1" presStyleIdx="0" presStyleCnt="0"/>
      <dgm:spPr/>
      <dgm:t>
        <a:bodyPr/>
        <a:lstStyle/>
        <a:p>
          <a:endParaRPr lang="en-US"/>
        </a:p>
      </dgm:t>
    </dgm:pt>
    <dgm:pt modelId="{527CC516-840C-4447-B8E4-D22FB59A42F8}" type="pres">
      <dgm:prSet presAssocID="{28668D45-B4A4-49DA-B336-93FBA999573B}" presName="hierChild2" presStyleCnt="0"/>
      <dgm:spPr/>
    </dgm:pt>
    <dgm:pt modelId="{F867D8C5-ED70-45B0-9BD8-CFF1936369F5}" type="pres">
      <dgm:prSet presAssocID="{28668D45-B4A4-49DA-B336-93FBA999573B}" presName="hierChild3" presStyleCnt="0"/>
      <dgm:spPr/>
    </dgm:pt>
  </dgm:ptLst>
  <dgm:cxnLst>
    <dgm:cxn modelId="{30E9FB73-9B88-4A46-A78B-AEF16E104256}" type="presOf" srcId="{7FFC1B06-50BF-4FAD-8E40-9F94FAEB0EB6}" destId="{B747E661-77D4-4E3F-9692-C8E032C3217F}" srcOrd="0" destOrd="0" presId="urn:microsoft.com/office/officeart/2005/8/layout/orgChart1"/>
    <dgm:cxn modelId="{DCE26162-9752-4EC7-810C-C1E776620649}" type="presOf" srcId="{99088115-6DD7-4D5D-ACA5-1602A031ABAD}" destId="{D8103AC6-44B5-4E96-B28A-D615456D808B}" srcOrd="1" destOrd="0" presId="urn:microsoft.com/office/officeart/2005/8/layout/orgChart1"/>
    <dgm:cxn modelId="{314C0C4B-28FE-444B-8A22-45861BEDE279}" type="presOf" srcId="{28668D45-B4A4-49DA-B336-93FBA999573B}" destId="{10B872B7-36DC-48E9-A9DA-9EAA0DEC46E7}" srcOrd="0" destOrd="0" presId="urn:microsoft.com/office/officeart/2005/8/layout/orgChart1"/>
    <dgm:cxn modelId="{6A7853A3-E648-4973-91CA-4244FE08596F}" type="presOf" srcId="{6118FE1D-017B-4BC1-B123-9369E3E0B9DC}" destId="{3E5DDB74-8AD6-4B86-97C1-ACF118EC2D3F}" srcOrd="1" destOrd="0" presId="urn:microsoft.com/office/officeart/2005/8/layout/orgChart1"/>
    <dgm:cxn modelId="{6328EF20-B30C-43D0-8C43-9A1144A22050}" srcId="{7FFC1B06-50BF-4FAD-8E40-9F94FAEB0EB6}" destId="{99088115-6DD7-4D5D-ACA5-1602A031ABAD}" srcOrd="0" destOrd="0" parTransId="{AC64F826-BE0F-4820-BC77-DCD3D0BB8C1B}" sibTransId="{EAC0CEC7-E13A-4DA6-A974-2952954C0F70}"/>
    <dgm:cxn modelId="{7C2A2945-03FE-46AD-8EC1-D2382DA0B808}" type="presOf" srcId="{99088115-6DD7-4D5D-ACA5-1602A031ABAD}" destId="{C845F21D-9C8B-4E09-9BF2-8D883143CE07}" srcOrd="0" destOrd="0" presId="urn:microsoft.com/office/officeart/2005/8/layout/orgChart1"/>
    <dgm:cxn modelId="{73082867-889A-48BF-B498-F7D7BDAD3194}" srcId="{7FFC1B06-50BF-4FAD-8E40-9F94FAEB0EB6}" destId="{6118FE1D-017B-4BC1-B123-9369E3E0B9DC}" srcOrd="1" destOrd="0" parTransId="{81B0998E-155D-4181-BA84-CAB159953491}" sibTransId="{9ED8A49D-AAA3-4380-8C3C-F0983865A6B8}"/>
    <dgm:cxn modelId="{A6E951CB-EB5A-4863-B41F-EF664EA23FA9}" srcId="{7FFC1B06-50BF-4FAD-8E40-9F94FAEB0EB6}" destId="{28668D45-B4A4-49DA-B336-93FBA999573B}" srcOrd="2" destOrd="0" parTransId="{65B0851E-AF78-4EAF-9850-F83479DCEB18}" sibTransId="{52CA9AFA-693F-4B74-9621-3452081AA326}"/>
    <dgm:cxn modelId="{BE486B01-928B-4C95-A401-CD6176FED776}" type="presOf" srcId="{28668D45-B4A4-49DA-B336-93FBA999573B}" destId="{2DD9BC05-A146-4C9E-8265-EB7999834F0E}" srcOrd="1" destOrd="0" presId="urn:microsoft.com/office/officeart/2005/8/layout/orgChart1"/>
    <dgm:cxn modelId="{8C06B048-31E6-43A5-85CE-02793E6E714D}" type="presOf" srcId="{6118FE1D-017B-4BC1-B123-9369E3E0B9DC}" destId="{5D5ED4DF-6591-4E87-95B1-6E0FD366E771}" srcOrd="0" destOrd="0" presId="urn:microsoft.com/office/officeart/2005/8/layout/orgChart1"/>
    <dgm:cxn modelId="{6A376E8E-700B-472E-8759-C70825A413A6}" type="presParOf" srcId="{B747E661-77D4-4E3F-9692-C8E032C3217F}" destId="{8ABC9553-6414-46B8-86B6-3B4B3256004A}" srcOrd="0" destOrd="0" presId="urn:microsoft.com/office/officeart/2005/8/layout/orgChart1"/>
    <dgm:cxn modelId="{136F2917-50E4-4585-BB38-D0BAFD37A4D4}" type="presParOf" srcId="{8ABC9553-6414-46B8-86B6-3B4B3256004A}" destId="{BE5B57AE-43FE-4C52-8457-86C3A09ABD91}" srcOrd="0" destOrd="0" presId="urn:microsoft.com/office/officeart/2005/8/layout/orgChart1"/>
    <dgm:cxn modelId="{52218A14-A0D1-47C7-9475-42EFB0FB741C}" type="presParOf" srcId="{BE5B57AE-43FE-4C52-8457-86C3A09ABD91}" destId="{C845F21D-9C8B-4E09-9BF2-8D883143CE07}" srcOrd="0" destOrd="0" presId="urn:microsoft.com/office/officeart/2005/8/layout/orgChart1"/>
    <dgm:cxn modelId="{EF9AB7DF-0891-45F3-B88B-0B2BBF549B66}" type="presParOf" srcId="{BE5B57AE-43FE-4C52-8457-86C3A09ABD91}" destId="{D8103AC6-44B5-4E96-B28A-D615456D808B}" srcOrd="1" destOrd="0" presId="urn:microsoft.com/office/officeart/2005/8/layout/orgChart1"/>
    <dgm:cxn modelId="{E13FB995-7809-477D-8DE2-5E8C2D0BCF06}" type="presParOf" srcId="{8ABC9553-6414-46B8-86B6-3B4B3256004A}" destId="{F234D9BD-380E-4513-A85E-391A9B8D3B10}" srcOrd="1" destOrd="0" presId="urn:microsoft.com/office/officeart/2005/8/layout/orgChart1"/>
    <dgm:cxn modelId="{0F97FAE6-8385-4BD3-B909-D080F0990EAE}" type="presParOf" srcId="{8ABC9553-6414-46B8-86B6-3B4B3256004A}" destId="{6FDD9825-757B-43BC-AF63-93C2BC99A07A}" srcOrd="2" destOrd="0" presId="urn:microsoft.com/office/officeart/2005/8/layout/orgChart1"/>
    <dgm:cxn modelId="{EA6AB7E0-3585-470E-A89D-ECDA9D09DFF8}" type="presParOf" srcId="{B747E661-77D4-4E3F-9692-C8E032C3217F}" destId="{590CD2CE-D227-4BC4-AEBB-2DF09B636556}" srcOrd="1" destOrd="0" presId="urn:microsoft.com/office/officeart/2005/8/layout/orgChart1"/>
    <dgm:cxn modelId="{E89A8E27-C506-4898-8C2A-BCCB3978D4CC}" type="presParOf" srcId="{590CD2CE-D227-4BC4-AEBB-2DF09B636556}" destId="{3FB92B62-68E7-49DC-BE04-6A40812AF377}" srcOrd="0" destOrd="0" presId="urn:microsoft.com/office/officeart/2005/8/layout/orgChart1"/>
    <dgm:cxn modelId="{C14D56D5-02F5-4361-91F3-765822BD6B25}" type="presParOf" srcId="{3FB92B62-68E7-49DC-BE04-6A40812AF377}" destId="{5D5ED4DF-6591-4E87-95B1-6E0FD366E771}" srcOrd="0" destOrd="0" presId="urn:microsoft.com/office/officeart/2005/8/layout/orgChart1"/>
    <dgm:cxn modelId="{7037E2B5-D624-4C22-A2B5-99515294DA7E}" type="presParOf" srcId="{3FB92B62-68E7-49DC-BE04-6A40812AF377}" destId="{3E5DDB74-8AD6-4B86-97C1-ACF118EC2D3F}" srcOrd="1" destOrd="0" presId="urn:microsoft.com/office/officeart/2005/8/layout/orgChart1"/>
    <dgm:cxn modelId="{10F31A71-E121-4DCB-B395-FD321D0CC769}" type="presParOf" srcId="{590CD2CE-D227-4BC4-AEBB-2DF09B636556}" destId="{CFA0EBD7-8607-48BB-803B-D51F791E9037}" srcOrd="1" destOrd="0" presId="urn:microsoft.com/office/officeart/2005/8/layout/orgChart1"/>
    <dgm:cxn modelId="{9086BE76-051E-452C-9CEA-BE9F1D62388B}" type="presParOf" srcId="{590CD2CE-D227-4BC4-AEBB-2DF09B636556}" destId="{3BF34E3C-86E3-44E7-8781-0BF5CFAF12B5}" srcOrd="2" destOrd="0" presId="urn:microsoft.com/office/officeart/2005/8/layout/orgChart1"/>
    <dgm:cxn modelId="{D34CC66C-FDAE-4684-9C75-2FB60122916B}" type="presParOf" srcId="{B747E661-77D4-4E3F-9692-C8E032C3217F}" destId="{2861F780-7D0C-4FC6-B801-3A907C3A1311}" srcOrd="2" destOrd="0" presId="urn:microsoft.com/office/officeart/2005/8/layout/orgChart1"/>
    <dgm:cxn modelId="{45739FEC-9C40-4958-ACE4-62743EAF852B}" type="presParOf" srcId="{2861F780-7D0C-4FC6-B801-3A907C3A1311}" destId="{FF798869-7578-4FB5-880F-B4DAF60E9996}" srcOrd="0" destOrd="0" presId="urn:microsoft.com/office/officeart/2005/8/layout/orgChart1"/>
    <dgm:cxn modelId="{6CF2BE7A-CCED-4205-9F43-E52730385F52}" type="presParOf" srcId="{FF798869-7578-4FB5-880F-B4DAF60E9996}" destId="{10B872B7-36DC-48E9-A9DA-9EAA0DEC46E7}" srcOrd="0" destOrd="0" presId="urn:microsoft.com/office/officeart/2005/8/layout/orgChart1"/>
    <dgm:cxn modelId="{5C6CE738-8B7F-45FE-BE55-18507D2BA1B8}" type="presParOf" srcId="{FF798869-7578-4FB5-880F-B4DAF60E9996}" destId="{2DD9BC05-A146-4C9E-8265-EB7999834F0E}" srcOrd="1" destOrd="0" presId="urn:microsoft.com/office/officeart/2005/8/layout/orgChart1"/>
    <dgm:cxn modelId="{944F43F2-24B1-48C0-A5C4-0AC21EBF48B7}" type="presParOf" srcId="{2861F780-7D0C-4FC6-B801-3A907C3A1311}" destId="{527CC516-840C-4447-B8E4-D22FB59A42F8}" srcOrd="1" destOrd="0" presId="urn:microsoft.com/office/officeart/2005/8/layout/orgChart1"/>
    <dgm:cxn modelId="{C53D0806-808B-4C61-AFDC-96E19D376426}" type="presParOf" srcId="{2861F780-7D0C-4FC6-B801-3A907C3A1311}" destId="{F867D8C5-ED70-45B0-9BD8-CFF1936369F5}"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9814F3-01B1-45E8-8D82-1992DC570B07}"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36105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9814F3-01B1-45E8-8D82-1992DC570B07}"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2601925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9814F3-01B1-45E8-8D82-1992DC570B07}"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B27BA8-B721-46EF-99DC-590A11F3746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988213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69814F3-01B1-45E8-8D82-1992DC570B07}"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3899533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69814F3-01B1-45E8-8D82-1992DC570B07}"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B27BA8-B721-46EF-99DC-590A11F3746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058272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69814F3-01B1-45E8-8D82-1992DC570B07}"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1739691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9814F3-01B1-45E8-8D82-1992DC570B07}"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2400964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9814F3-01B1-45E8-8D82-1992DC570B07}"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375600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9814F3-01B1-45E8-8D82-1992DC570B07}"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36269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9814F3-01B1-45E8-8D82-1992DC570B07}"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229538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9814F3-01B1-45E8-8D82-1992DC570B07}"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305575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9814F3-01B1-45E8-8D82-1992DC570B07}" type="datetimeFigureOut">
              <a:rPr lang="en-US" smtClean="0"/>
              <a:pPr/>
              <a:t>12/4/2014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118328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9814F3-01B1-45E8-8D82-1992DC570B07}" type="datetimeFigureOut">
              <a:rPr lang="en-US" smtClean="0"/>
              <a:pPr/>
              <a:t>12/4/2014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310003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814F3-01B1-45E8-8D82-1992DC570B07}" type="datetimeFigureOut">
              <a:rPr lang="en-US" smtClean="0"/>
              <a:pPr/>
              <a:t>12/4/2014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2847354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9814F3-01B1-45E8-8D82-1992DC570B07}"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292548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9814F3-01B1-45E8-8D82-1992DC570B07}"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387302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9814F3-01B1-45E8-8D82-1992DC570B07}" type="datetimeFigureOut">
              <a:rPr lang="en-US" smtClean="0"/>
              <a:pPr/>
              <a:t>12/4/2014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B27BA8-B721-46EF-99DC-590A11F3746F}" type="slidenum">
              <a:rPr lang="en-US" smtClean="0"/>
              <a:pPr/>
              <a:t>‹#›</a:t>
            </a:fld>
            <a:endParaRPr lang="en-US"/>
          </a:p>
        </p:txBody>
      </p:sp>
    </p:spTree>
    <p:extLst>
      <p:ext uri="{BB962C8B-B14F-4D97-AF65-F5344CB8AC3E}">
        <p14:creationId xmlns:p14="http://schemas.microsoft.com/office/powerpoint/2010/main" xmlns="" val="3798505815"/>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hyperlink" Target="http://inpressco.com/wp-content/uploads/2014/02/Paper40220-224.pdf" TargetMode="External"/><Relationship Id="rId3" Type="http://schemas.openxmlformats.org/officeDocument/2006/relationships/hyperlink" Target="http://en.wikipedia.org/wiki/Decision_tree_learning" TargetMode="External"/><Relationship Id="rId7" Type="http://schemas.openxmlformats.org/officeDocument/2006/relationships/hyperlink" Target="http://www.dmmh.org/" TargetMode="External"/><Relationship Id="rId2" Type="http://schemas.openxmlformats.org/officeDocument/2006/relationships/hyperlink" Target="http://www.katrinerk.com/courses/r-worksheets/r-code-classification-with-naive-bayes" TargetMode="External"/><Relationship Id="rId1" Type="http://schemas.openxmlformats.org/officeDocument/2006/relationships/slideLayout" Target="../slideLayouts/slideLayout6.xml"/><Relationship Id="rId6" Type="http://schemas.openxmlformats.org/officeDocument/2006/relationships/hyperlink" Target="http://en.wikipedia.org/wiki/Naive_Bayes_classifier" TargetMode="External"/><Relationship Id="rId5" Type="http://schemas.openxmlformats.org/officeDocument/2006/relationships/hyperlink" Target="http://www.researchgate.net/post/Can_anyone_suggest_a_data_set_for_heart_disease_prediction_processes" TargetMode="External"/><Relationship Id="rId4" Type="http://schemas.openxmlformats.org/officeDocument/2006/relationships/hyperlink" Target="https://archive.ics.uci.edu/ml/datasets/Heart+Disease" TargetMode="External"/><Relationship Id="rId9" Type="http://schemas.openxmlformats.org/officeDocument/2006/relationships/hyperlink" Target="mailto:juggy@medquist.com"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ANALYSIS OF CARDIOVASCULAR DISEASE</a:t>
            </a:r>
            <a:endParaRPr lang="en-US" dirty="0"/>
          </a:p>
        </p:txBody>
      </p:sp>
      <p:sp>
        <p:nvSpPr>
          <p:cNvPr id="3" name="Subtitle 2"/>
          <p:cNvSpPr>
            <a:spLocks noGrp="1"/>
          </p:cNvSpPr>
          <p:nvPr>
            <p:ph type="subTitle" idx="1"/>
          </p:nvPr>
        </p:nvSpPr>
        <p:spPr/>
        <p:txBody>
          <a:bodyPr>
            <a:noAutofit/>
          </a:bodyPr>
          <a:lstStyle/>
          <a:p>
            <a:r>
              <a:rPr lang="en-US" sz="1200" b="1" dirty="0" smtClean="0"/>
              <a:t>CREATED BY: </a:t>
            </a:r>
          </a:p>
          <a:p>
            <a:r>
              <a:rPr lang="en-US" sz="1200" dirty="0" smtClean="0"/>
              <a:t>RAM KHARAWALA</a:t>
            </a:r>
          </a:p>
          <a:p>
            <a:r>
              <a:rPr lang="en-US" sz="1200" dirty="0" smtClean="0"/>
              <a:t>MOHIT BHASIN</a:t>
            </a:r>
          </a:p>
          <a:p>
            <a:r>
              <a:rPr lang="en-US" sz="1200" dirty="0" smtClean="0"/>
              <a:t>DANIEL DIAZ</a:t>
            </a:r>
          </a:p>
          <a:p>
            <a:r>
              <a:rPr lang="en-US" sz="1200" dirty="0" smtClean="0"/>
              <a:t>WEN ZHANG</a:t>
            </a:r>
            <a:endParaRPr lang="en-US" sz="1200" dirty="0"/>
          </a:p>
        </p:txBody>
      </p:sp>
    </p:spTree>
    <p:extLst>
      <p:ext uri="{BB962C8B-B14F-4D97-AF65-F5344CB8AC3E}">
        <p14:creationId xmlns:p14="http://schemas.microsoft.com/office/powerpoint/2010/main" xmlns="" val="2098426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a:xfrm>
            <a:off x="838200" y="1934808"/>
            <a:ext cx="10515600" cy="4351338"/>
          </a:xfrm>
        </p:spPr>
        <p:txBody>
          <a:bodyPr/>
          <a:lstStyle/>
          <a:p>
            <a:r>
              <a:rPr lang="en-US" dirty="0" smtClean="0"/>
              <a:t>The Naïve Bayes Algorithm is a classification algorithm that is very similar to k-NN algorithm.</a:t>
            </a:r>
          </a:p>
          <a:p>
            <a:r>
              <a:rPr lang="en-US" dirty="0" smtClean="0"/>
              <a:t>The difference is that Naïve Bayes works on Probability instead of distance function</a:t>
            </a:r>
          </a:p>
          <a:p>
            <a:endParaRPr lang="en-US" dirty="0" smtClean="0"/>
          </a:p>
        </p:txBody>
      </p:sp>
      <p:graphicFrame>
        <p:nvGraphicFramePr>
          <p:cNvPr id="16" name="Table 15"/>
          <p:cNvGraphicFramePr>
            <a:graphicFrameLocks noGrp="1"/>
          </p:cNvGraphicFramePr>
          <p:nvPr>
            <p:extLst>
              <p:ext uri="{D42A27DB-BD31-4B8C-83A1-F6EECF244321}">
                <p14:modId xmlns:p14="http://schemas.microsoft.com/office/powerpoint/2010/main" xmlns="" val="1004530860"/>
              </p:ext>
            </p:extLst>
          </p:nvPr>
        </p:nvGraphicFramePr>
        <p:xfrm>
          <a:off x="838200" y="3554217"/>
          <a:ext cx="7745045" cy="1112520"/>
        </p:xfrm>
        <a:graphic>
          <a:graphicData uri="http://schemas.openxmlformats.org/drawingml/2006/table">
            <a:tbl>
              <a:tblPr firstRow="1" bandRow="1">
                <a:tableStyleId>{5C22544A-7EE6-4342-B048-85BDC9FD1C3A}</a:tableStyleId>
              </a:tblPr>
              <a:tblGrid>
                <a:gridCol w="880011"/>
                <a:gridCol w="1800665"/>
                <a:gridCol w="1730326"/>
                <a:gridCol w="1758462"/>
                <a:gridCol w="1575581"/>
              </a:tblGrid>
              <a:tr h="370840">
                <a:tc>
                  <a:txBody>
                    <a:bodyPr/>
                    <a:lstStyle/>
                    <a:p>
                      <a:endParaRPr lang="en-US"/>
                    </a:p>
                  </a:txBody>
                  <a:tcPr/>
                </a:tc>
                <a:tc>
                  <a:txBody>
                    <a:bodyPr/>
                    <a:lstStyle/>
                    <a:p>
                      <a:r>
                        <a:rPr lang="en-US" dirty="0" smtClean="0">
                          <a:solidFill>
                            <a:schemeClr val="bg1"/>
                          </a:solidFill>
                        </a:rPr>
                        <a:t>asymptomatic</a:t>
                      </a:r>
                      <a:endParaRPr lang="en-US" dirty="0"/>
                    </a:p>
                  </a:txBody>
                  <a:tcPr/>
                </a:tc>
                <a:tc>
                  <a:txBody>
                    <a:bodyPr/>
                    <a:lstStyle/>
                    <a:p>
                      <a:r>
                        <a:rPr lang="en-US" dirty="0" err="1" smtClean="0">
                          <a:solidFill>
                            <a:schemeClr val="bg1"/>
                          </a:solidFill>
                        </a:rPr>
                        <a:t>atyp_angina</a:t>
                      </a:r>
                      <a:endParaRPr lang="en-US" dirty="0"/>
                    </a:p>
                  </a:txBody>
                  <a:tcPr/>
                </a:tc>
                <a:tc>
                  <a:txBody>
                    <a:bodyPr/>
                    <a:lstStyle/>
                    <a:p>
                      <a:r>
                        <a:rPr lang="en-US" dirty="0" err="1" smtClean="0">
                          <a:solidFill>
                            <a:schemeClr val="bg1"/>
                          </a:solidFill>
                        </a:rPr>
                        <a:t>non_anginal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solidFill>
                            <a:schemeClr val="bg1"/>
                          </a:solidFill>
                        </a:rPr>
                        <a:t>typ_angina</a:t>
                      </a:r>
                      <a:endParaRPr lang="en-US" dirty="0" smtClean="0">
                        <a:solidFill>
                          <a:schemeClr val="bg1"/>
                        </a:solidFill>
                      </a:endParaRPr>
                    </a:p>
                  </a:txBody>
                  <a:tcPr/>
                </a:tc>
              </a:tr>
              <a:tr h="370840">
                <a:tc>
                  <a:txBody>
                    <a:bodyPr/>
                    <a:lstStyle/>
                    <a:p>
                      <a:r>
                        <a:rPr lang="en-US" dirty="0" smtClean="0"/>
                        <a:t>&lt;50%</a:t>
                      </a:r>
                      <a:endParaRPr lang="en-US" dirty="0"/>
                    </a:p>
                  </a:txBody>
                  <a:tcPr/>
                </a:tc>
                <a:tc>
                  <a:txBody>
                    <a:bodyPr/>
                    <a:lstStyle/>
                    <a:p>
                      <a:r>
                        <a:rPr lang="en-US" dirty="0" smtClean="0"/>
                        <a:t>23.63%</a:t>
                      </a:r>
                      <a:endParaRPr lang="en-US" dirty="0"/>
                    </a:p>
                  </a:txBody>
                  <a:tcPr/>
                </a:tc>
                <a:tc>
                  <a:txBody>
                    <a:bodyPr/>
                    <a:lstStyle/>
                    <a:p>
                      <a:r>
                        <a:rPr lang="en-US" dirty="0" smtClean="0"/>
                        <a:t>24.84%</a:t>
                      </a:r>
                      <a:endParaRPr lang="en-US" dirty="0"/>
                    </a:p>
                  </a:txBody>
                  <a:tcPr/>
                </a:tc>
                <a:tc>
                  <a:txBody>
                    <a:bodyPr/>
                    <a:lstStyle/>
                    <a:p>
                      <a:r>
                        <a:rPr lang="en-US" dirty="0" smtClean="0"/>
                        <a:t>41.81%</a:t>
                      </a:r>
                      <a:endParaRPr lang="en-US" dirty="0"/>
                    </a:p>
                  </a:txBody>
                  <a:tcPr/>
                </a:tc>
                <a:tc>
                  <a:txBody>
                    <a:bodyPr/>
                    <a:lstStyle/>
                    <a:p>
                      <a:r>
                        <a:rPr lang="en-US" dirty="0" smtClean="0"/>
                        <a:t>9.69%</a:t>
                      </a:r>
                      <a:endParaRPr lang="en-US" dirty="0"/>
                    </a:p>
                  </a:txBody>
                  <a:tcPr/>
                </a:tc>
              </a:tr>
              <a:tr h="370840">
                <a:tc>
                  <a:txBody>
                    <a:bodyPr/>
                    <a:lstStyle/>
                    <a:p>
                      <a:r>
                        <a:rPr lang="en-US" dirty="0" smtClean="0"/>
                        <a:t>&gt;50%</a:t>
                      </a:r>
                      <a:endParaRPr lang="en-US" dirty="0"/>
                    </a:p>
                  </a:txBody>
                  <a:tcPr/>
                </a:tc>
                <a:tc>
                  <a:txBody>
                    <a:bodyPr/>
                    <a:lstStyle/>
                    <a:p>
                      <a:r>
                        <a:rPr lang="en-US" dirty="0" smtClean="0"/>
                        <a:t>75.36%</a:t>
                      </a:r>
                      <a:endParaRPr lang="en-US" dirty="0"/>
                    </a:p>
                  </a:txBody>
                  <a:tcPr/>
                </a:tc>
                <a:tc>
                  <a:txBody>
                    <a:bodyPr/>
                    <a:lstStyle/>
                    <a:p>
                      <a:r>
                        <a:rPr lang="en-US" dirty="0" smtClean="0"/>
                        <a:t>6.52%</a:t>
                      </a:r>
                      <a:endParaRPr lang="en-US" dirty="0"/>
                    </a:p>
                  </a:txBody>
                  <a:tcPr/>
                </a:tc>
                <a:tc>
                  <a:txBody>
                    <a:bodyPr/>
                    <a:lstStyle/>
                    <a:p>
                      <a:r>
                        <a:rPr lang="en-US" dirty="0" smtClean="0"/>
                        <a:t>13.04%</a:t>
                      </a:r>
                      <a:endParaRPr lang="en-US" dirty="0"/>
                    </a:p>
                  </a:txBody>
                  <a:tcPr/>
                </a:tc>
                <a:tc>
                  <a:txBody>
                    <a:bodyPr/>
                    <a:lstStyle/>
                    <a:p>
                      <a:r>
                        <a:rPr lang="en-US" dirty="0" smtClean="0"/>
                        <a:t>50.72%</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xmlns="" val="1522201102"/>
              </p:ext>
            </p:extLst>
          </p:nvPr>
        </p:nvGraphicFramePr>
        <p:xfrm>
          <a:off x="8725878" y="3554217"/>
          <a:ext cx="3110522" cy="1112520"/>
        </p:xfrm>
        <a:graphic>
          <a:graphicData uri="http://schemas.openxmlformats.org/drawingml/2006/table">
            <a:tbl>
              <a:tblPr firstRow="1" bandRow="1">
                <a:tableStyleId>{5C22544A-7EE6-4342-B048-85BDC9FD1C3A}</a:tableStyleId>
              </a:tblPr>
              <a:tblGrid>
                <a:gridCol w="958165"/>
                <a:gridCol w="1111347"/>
                <a:gridCol w="1041010"/>
              </a:tblGrid>
              <a:tr h="370840">
                <a:tc>
                  <a:txBody>
                    <a:bodyPr/>
                    <a:lstStyle/>
                    <a:p>
                      <a:endParaRPr lang="en-US" dirty="0"/>
                    </a:p>
                  </a:txBody>
                  <a:tcPr/>
                </a:tc>
                <a:tc>
                  <a:txBody>
                    <a:bodyPr/>
                    <a:lstStyle/>
                    <a:p>
                      <a:r>
                        <a:rPr lang="en-US" dirty="0" smtClean="0"/>
                        <a:t>Female</a:t>
                      </a:r>
                      <a:endParaRPr lang="en-US" dirty="0"/>
                    </a:p>
                  </a:txBody>
                  <a:tcPr/>
                </a:tc>
                <a:tc>
                  <a:txBody>
                    <a:bodyPr/>
                    <a:lstStyle/>
                    <a:p>
                      <a:r>
                        <a:rPr lang="en-US" dirty="0" smtClean="0"/>
                        <a:t>Male</a:t>
                      </a:r>
                      <a:endParaRPr lang="en-US" dirty="0"/>
                    </a:p>
                  </a:txBody>
                  <a:tcPr/>
                </a:tc>
              </a:tr>
              <a:tr h="370840">
                <a:tc>
                  <a:txBody>
                    <a:bodyPr/>
                    <a:lstStyle/>
                    <a:p>
                      <a:r>
                        <a:rPr lang="en-US" dirty="0" smtClean="0"/>
                        <a:t>&lt;50%</a:t>
                      </a:r>
                      <a:endParaRPr lang="en-US" dirty="0"/>
                    </a:p>
                  </a:txBody>
                  <a:tcPr/>
                </a:tc>
                <a:tc>
                  <a:txBody>
                    <a:bodyPr/>
                    <a:lstStyle/>
                    <a:p>
                      <a:r>
                        <a:rPr lang="en-US" dirty="0" smtClean="0"/>
                        <a:t>43.63%</a:t>
                      </a:r>
                      <a:endParaRPr lang="en-US" dirty="0"/>
                    </a:p>
                  </a:txBody>
                  <a:tcPr/>
                </a:tc>
                <a:tc>
                  <a:txBody>
                    <a:bodyPr/>
                    <a:lstStyle/>
                    <a:p>
                      <a:r>
                        <a:rPr lang="en-US" dirty="0" smtClean="0"/>
                        <a:t>56.36%</a:t>
                      </a:r>
                      <a:endParaRPr lang="en-US" dirty="0"/>
                    </a:p>
                  </a:txBody>
                  <a:tcPr/>
                </a:tc>
              </a:tr>
              <a:tr h="370840">
                <a:tc>
                  <a:txBody>
                    <a:bodyPr/>
                    <a:lstStyle/>
                    <a:p>
                      <a:r>
                        <a:rPr lang="en-US" dirty="0" smtClean="0"/>
                        <a:t>&gt;50%</a:t>
                      </a:r>
                      <a:endParaRPr lang="en-US" dirty="0"/>
                    </a:p>
                  </a:txBody>
                  <a:tcPr/>
                </a:tc>
                <a:tc>
                  <a:txBody>
                    <a:bodyPr/>
                    <a:lstStyle/>
                    <a:p>
                      <a:r>
                        <a:rPr lang="en-US" dirty="0" smtClean="0"/>
                        <a:t>17.39%</a:t>
                      </a:r>
                      <a:endParaRPr lang="en-US" dirty="0"/>
                    </a:p>
                  </a:txBody>
                  <a:tcPr/>
                </a:tc>
                <a:tc>
                  <a:txBody>
                    <a:bodyPr/>
                    <a:lstStyle/>
                    <a:p>
                      <a:r>
                        <a:rPr lang="en-US" dirty="0" smtClean="0"/>
                        <a:t>82.60%</a:t>
                      </a:r>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xmlns="" val="2122646344"/>
              </p:ext>
            </p:extLst>
          </p:nvPr>
        </p:nvGraphicFramePr>
        <p:xfrm>
          <a:off x="838200" y="5502680"/>
          <a:ext cx="6352343" cy="1112520"/>
        </p:xfrm>
        <a:graphic>
          <a:graphicData uri="http://schemas.openxmlformats.org/drawingml/2006/table">
            <a:tbl>
              <a:tblPr firstRow="1" bandRow="1">
                <a:tableStyleId>{5C22544A-7EE6-4342-B048-85BDC9FD1C3A}</a:tableStyleId>
              </a:tblPr>
              <a:tblGrid>
                <a:gridCol w="1034756"/>
                <a:gridCol w="1885071"/>
                <a:gridCol w="1195753"/>
                <a:gridCol w="2236763"/>
              </a:tblGrid>
              <a:tr h="370840">
                <a:tc>
                  <a:txBody>
                    <a:bodyPr/>
                    <a:lstStyle/>
                    <a:p>
                      <a:endParaRPr lang="en-US" dirty="0"/>
                    </a:p>
                  </a:txBody>
                  <a:tcPr/>
                </a:tc>
                <a:tc>
                  <a:txBody>
                    <a:bodyPr/>
                    <a:lstStyle/>
                    <a:p>
                      <a:r>
                        <a:rPr lang="en-US" dirty="0" smtClean="0"/>
                        <a:t>Left vent hyper</a:t>
                      </a:r>
                      <a:endParaRPr lang="en-US" dirty="0"/>
                    </a:p>
                  </a:txBody>
                  <a:tcPr/>
                </a:tc>
                <a:tc>
                  <a:txBody>
                    <a:bodyPr/>
                    <a:lstStyle/>
                    <a:p>
                      <a:r>
                        <a:rPr lang="en-US" dirty="0" smtClean="0"/>
                        <a:t>Normal</a:t>
                      </a:r>
                      <a:endParaRPr lang="en-US" dirty="0"/>
                    </a:p>
                  </a:txBody>
                  <a:tcPr/>
                </a:tc>
                <a:tc>
                  <a:txBody>
                    <a:bodyPr/>
                    <a:lstStyle/>
                    <a:p>
                      <a:r>
                        <a:rPr lang="en-US" dirty="0" smtClean="0"/>
                        <a:t>ST wave abnormal</a:t>
                      </a:r>
                      <a:endParaRPr lang="en-US" dirty="0"/>
                    </a:p>
                  </a:txBody>
                  <a:tcPr/>
                </a:tc>
              </a:tr>
              <a:tr h="370840">
                <a:tc>
                  <a:txBody>
                    <a:bodyPr/>
                    <a:lstStyle/>
                    <a:p>
                      <a:r>
                        <a:rPr lang="en-US" dirty="0" smtClean="0"/>
                        <a:t>&lt;50%</a:t>
                      </a:r>
                      <a:endParaRPr lang="en-US" dirty="0"/>
                    </a:p>
                  </a:txBody>
                  <a:tcPr/>
                </a:tc>
                <a:tc>
                  <a:txBody>
                    <a:bodyPr/>
                    <a:lstStyle/>
                    <a:p>
                      <a:r>
                        <a:rPr lang="en-US" dirty="0" smtClean="0"/>
                        <a:t>41.21%</a:t>
                      </a:r>
                      <a:endParaRPr lang="en-US" dirty="0"/>
                    </a:p>
                  </a:txBody>
                  <a:tcPr/>
                </a:tc>
                <a:tc>
                  <a:txBody>
                    <a:bodyPr/>
                    <a:lstStyle/>
                    <a:p>
                      <a:r>
                        <a:rPr lang="en-US" dirty="0" smtClean="0"/>
                        <a:t>58.18%</a:t>
                      </a:r>
                      <a:endParaRPr lang="en-US" dirty="0"/>
                    </a:p>
                  </a:txBody>
                  <a:tcPr/>
                </a:tc>
                <a:tc>
                  <a:txBody>
                    <a:bodyPr/>
                    <a:lstStyle/>
                    <a:p>
                      <a:r>
                        <a:rPr lang="en-US" dirty="0" smtClean="0"/>
                        <a:t>0.6%</a:t>
                      </a:r>
                      <a:endParaRPr lang="en-US" dirty="0"/>
                    </a:p>
                  </a:txBody>
                  <a:tcPr/>
                </a:tc>
              </a:tr>
              <a:tr h="370840">
                <a:tc>
                  <a:txBody>
                    <a:bodyPr/>
                    <a:lstStyle/>
                    <a:p>
                      <a:r>
                        <a:rPr lang="en-US" dirty="0" smtClean="0"/>
                        <a:t>&gt;50%</a:t>
                      </a:r>
                      <a:endParaRPr lang="en-US" dirty="0"/>
                    </a:p>
                  </a:txBody>
                  <a:tcPr/>
                </a:tc>
                <a:tc>
                  <a:txBody>
                    <a:bodyPr/>
                    <a:lstStyle/>
                    <a:p>
                      <a:r>
                        <a:rPr lang="en-US" dirty="0" smtClean="0"/>
                        <a:t>57.24%</a:t>
                      </a:r>
                      <a:endParaRPr lang="en-US" dirty="0"/>
                    </a:p>
                  </a:txBody>
                  <a:tcPr/>
                </a:tc>
                <a:tc>
                  <a:txBody>
                    <a:bodyPr/>
                    <a:lstStyle/>
                    <a:p>
                      <a:r>
                        <a:rPr lang="en-US" dirty="0" smtClean="0"/>
                        <a:t>40.57%</a:t>
                      </a:r>
                      <a:endParaRPr lang="en-US" dirty="0"/>
                    </a:p>
                  </a:txBody>
                  <a:tcPr/>
                </a:tc>
                <a:tc>
                  <a:txBody>
                    <a:bodyPr/>
                    <a:lstStyle/>
                    <a:p>
                      <a:r>
                        <a:rPr lang="en-US" dirty="0" smtClean="0"/>
                        <a:t>2.17%</a:t>
                      </a:r>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xmlns="" val="2579680382"/>
              </p:ext>
            </p:extLst>
          </p:nvPr>
        </p:nvGraphicFramePr>
        <p:xfrm>
          <a:off x="7335519" y="5514532"/>
          <a:ext cx="3595078" cy="1112520"/>
        </p:xfrm>
        <a:graphic>
          <a:graphicData uri="http://schemas.openxmlformats.org/drawingml/2006/table">
            <a:tbl>
              <a:tblPr firstRow="1" bandRow="1">
                <a:tableStyleId>{5C22544A-7EE6-4342-B048-85BDC9FD1C3A}</a:tableStyleId>
              </a:tblPr>
              <a:tblGrid>
                <a:gridCol w="1006622"/>
                <a:gridCol w="1308295"/>
                <a:gridCol w="1280161"/>
              </a:tblGrid>
              <a:tr h="370840">
                <a:tc>
                  <a:txBody>
                    <a:bodyPr/>
                    <a:lstStyle/>
                    <a:p>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r h="370840">
                <a:tc>
                  <a:txBody>
                    <a:bodyPr/>
                    <a:lstStyle/>
                    <a:p>
                      <a:r>
                        <a:rPr lang="en-US" dirty="0" smtClean="0"/>
                        <a:t>&lt;50%</a:t>
                      </a:r>
                      <a:endParaRPr lang="en-US" dirty="0"/>
                    </a:p>
                  </a:txBody>
                  <a:tcPr/>
                </a:tc>
                <a:tc>
                  <a:txBody>
                    <a:bodyPr/>
                    <a:lstStyle/>
                    <a:p>
                      <a:r>
                        <a:rPr lang="en-US" dirty="0" smtClean="0"/>
                        <a:t>86.06%</a:t>
                      </a:r>
                      <a:endParaRPr lang="en-US" dirty="0"/>
                    </a:p>
                  </a:txBody>
                  <a:tcPr/>
                </a:tc>
                <a:tc>
                  <a:txBody>
                    <a:bodyPr/>
                    <a:lstStyle/>
                    <a:p>
                      <a:r>
                        <a:rPr lang="en-US" dirty="0" smtClean="0"/>
                        <a:t>13.93%</a:t>
                      </a:r>
                      <a:endParaRPr lang="en-US" dirty="0"/>
                    </a:p>
                  </a:txBody>
                  <a:tcPr/>
                </a:tc>
              </a:tr>
              <a:tr h="370840">
                <a:tc>
                  <a:txBody>
                    <a:bodyPr/>
                    <a:lstStyle/>
                    <a:p>
                      <a:r>
                        <a:rPr lang="en-US" dirty="0" smtClean="0"/>
                        <a:t>&gt;50%</a:t>
                      </a:r>
                      <a:endParaRPr lang="en-US" dirty="0"/>
                    </a:p>
                  </a:txBody>
                  <a:tcPr/>
                </a:tc>
                <a:tc>
                  <a:txBody>
                    <a:bodyPr/>
                    <a:lstStyle/>
                    <a:p>
                      <a:r>
                        <a:rPr lang="en-US" dirty="0" smtClean="0"/>
                        <a:t>84.05%</a:t>
                      </a:r>
                      <a:endParaRPr lang="en-US" dirty="0"/>
                    </a:p>
                  </a:txBody>
                  <a:tcPr/>
                </a:tc>
                <a:tc>
                  <a:txBody>
                    <a:bodyPr/>
                    <a:lstStyle/>
                    <a:p>
                      <a:r>
                        <a:rPr lang="en-US" dirty="0" smtClean="0"/>
                        <a:t>15.94%</a:t>
                      </a:r>
                      <a:endParaRPr lang="en-US" dirty="0"/>
                    </a:p>
                  </a:txBody>
                  <a:tcPr/>
                </a:tc>
              </a:tr>
            </a:tbl>
          </a:graphicData>
        </a:graphic>
      </p:graphicFrame>
      <p:sp>
        <p:nvSpPr>
          <p:cNvPr id="20" name="Rounded Rectangle 19"/>
          <p:cNvSpPr/>
          <p:nvPr/>
        </p:nvSpPr>
        <p:spPr>
          <a:xfrm>
            <a:off x="2733602" y="4979960"/>
            <a:ext cx="2316700" cy="5345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ECG Reading</a:t>
            </a:r>
            <a:endParaRPr lang="en-US" dirty="0"/>
          </a:p>
        </p:txBody>
      </p:sp>
      <p:sp>
        <p:nvSpPr>
          <p:cNvPr id="21" name="Rounded Rectangle 20"/>
          <p:cNvSpPr/>
          <p:nvPr/>
        </p:nvSpPr>
        <p:spPr>
          <a:xfrm>
            <a:off x="7964439" y="4979960"/>
            <a:ext cx="2316700" cy="5345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Fasting Blood Sugar &gt;120</a:t>
            </a:r>
            <a:endParaRPr lang="en-US" dirty="0"/>
          </a:p>
        </p:txBody>
      </p:sp>
      <p:sp>
        <p:nvSpPr>
          <p:cNvPr id="22" name="Rounded Rectangle 21"/>
          <p:cNvSpPr/>
          <p:nvPr/>
        </p:nvSpPr>
        <p:spPr>
          <a:xfrm>
            <a:off x="3350236" y="3036274"/>
            <a:ext cx="2316700" cy="5345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Chest pain type</a:t>
            </a:r>
            <a:endParaRPr lang="en-US" dirty="0"/>
          </a:p>
        </p:txBody>
      </p:sp>
      <p:sp>
        <p:nvSpPr>
          <p:cNvPr id="23" name="Rounded Rectangle 22"/>
          <p:cNvSpPr/>
          <p:nvPr/>
        </p:nvSpPr>
        <p:spPr>
          <a:xfrm>
            <a:off x="9037100" y="3036274"/>
            <a:ext cx="2316700" cy="5345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Gender</a:t>
            </a:r>
            <a:endParaRPr lang="en-US" dirty="0"/>
          </a:p>
        </p:txBody>
      </p:sp>
    </p:spTree>
    <p:extLst>
      <p:ext uri="{BB962C8B-B14F-4D97-AF65-F5344CB8AC3E}">
        <p14:creationId xmlns:p14="http://schemas.microsoft.com/office/powerpoint/2010/main" xmlns="" val="302577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Text Placeholder 2"/>
          <p:cNvSpPr>
            <a:spLocks noGrp="1"/>
          </p:cNvSpPr>
          <p:nvPr>
            <p:ph type="body" idx="1"/>
          </p:nvPr>
        </p:nvSpPr>
        <p:spPr/>
        <p:txBody>
          <a:bodyPr/>
          <a:lstStyle/>
          <a:p>
            <a:r>
              <a:rPr lang="en-US" dirty="0" smtClean="0"/>
              <a:t>Clustering the data in the Dataset</a:t>
            </a:r>
            <a:endParaRPr lang="en-US" dirty="0"/>
          </a:p>
        </p:txBody>
      </p:sp>
    </p:spTree>
    <p:extLst>
      <p:ext uri="{BB962C8B-B14F-4D97-AF65-F5344CB8AC3E}">
        <p14:creationId xmlns:p14="http://schemas.microsoft.com/office/powerpoint/2010/main" xmlns="" val="308454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r>
              <a:rPr lang="en-US" dirty="0" smtClean="0"/>
              <a:t>k-means clustering is a method of vector quantization, originally from signal processing, that is popular for cluster analysis in data mining. k-means clustering aims to partition n observations into k clusters in which each observation belongs to the cluster with the nearest mean, serving as a prototype of the cluster.</a:t>
            </a:r>
          </a:p>
          <a:p>
            <a:r>
              <a:rPr lang="en-US" dirty="0" smtClean="0"/>
              <a:t>You can say this “unsupervised classification”</a:t>
            </a:r>
          </a:p>
          <a:p>
            <a:r>
              <a:rPr lang="en-US" dirty="0" smtClean="0"/>
              <a:t>Intuitively, if you would want to assign same label to a data points that are “close” to each other</a:t>
            </a:r>
          </a:p>
          <a:p>
            <a:pPr marL="0" indent="0">
              <a:buNone/>
            </a:pPr>
            <a:endParaRPr lang="en-US" dirty="0"/>
          </a:p>
        </p:txBody>
      </p:sp>
    </p:spTree>
    <p:extLst>
      <p:ext uri="{BB962C8B-B14F-4D97-AF65-F5344CB8AC3E}">
        <p14:creationId xmlns:p14="http://schemas.microsoft.com/office/powerpoint/2010/main" xmlns="" val="1757587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Algorithm</a:t>
            </a:r>
            <a:endParaRPr lang="en-US" dirty="0"/>
          </a:p>
        </p:txBody>
      </p:sp>
      <p:graphicFrame>
        <p:nvGraphicFramePr>
          <p:cNvPr id="8" name="Object 4"/>
          <p:cNvGraphicFramePr>
            <a:graphicFrameLocks noGrp="1" noChangeAspect="1"/>
          </p:cNvGraphicFramePr>
          <p:nvPr>
            <p:ph idx="1"/>
          </p:nvPr>
        </p:nvGraphicFramePr>
        <p:xfrm>
          <a:off x="2971800" y="2590800"/>
          <a:ext cx="2741613" cy="1003300"/>
        </p:xfrm>
        <a:graphic>
          <a:graphicData uri="http://schemas.openxmlformats.org/presentationml/2006/ole">
            <p:oleObj spid="_x0000_s10273" name="Equation" r:id="rId3" imgW="1562100" imgH="571500" progId="Equation.3">
              <p:embed/>
            </p:oleObj>
          </a:graphicData>
        </a:graphic>
      </p:graphicFrame>
      <p:graphicFrame>
        <p:nvGraphicFramePr>
          <p:cNvPr id="9" name="Object 6"/>
          <p:cNvGraphicFramePr>
            <a:graphicFrameLocks noChangeAspect="1"/>
          </p:cNvGraphicFramePr>
          <p:nvPr>
            <p:ph sz="quarter" idx="4294967295"/>
            <p:extLst>
              <p:ext uri="{D42A27DB-BD31-4B8C-83A1-F6EECF244321}">
                <p14:modId xmlns:p14="http://schemas.microsoft.com/office/powerpoint/2010/main" xmlns="" val="788388533"/>
              </p:ext>
            </p:extLst>
          </p:nvPr>
        </p:nvGraphicFramePr>
        <p:xfrm>
          <a:off x="2361406" y="4660678"/>
          <a:ext cx="3962400" cy="663575"/>
        </p:xfrm>
        <a:graphic>
          <a:graphicData uri="http://schemas.openxmlformats.org/presentationml/2006/ole">
            <p:oleObj spid="_x0000_s10274" name="Equation" r:id="rId4" imgW="2197100" imgH="368300" progId="Equation.3">
              <p:embed/>
            </p:oleObj>
          </a:graphicData>
        </a:graphic>
      </p:graphicFrame>
      <p:sp>
        <p:nvSpPr>
          <p:cNvPr id="7" name="Rectangle 3"/>
          <p:cNvSpPr txBox="1">
            <a:spLocks noChangeArrowheads="1"/>
          </p:cNvSpPr>
          <p:nvPr/>
        </p:nvSpPr>
        <p:spPr>
          <a:xfrm>
            <a:off x="838200" y="1690688"/>
            <a:ext cx="80010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For a given cluster assignment </a:t>
            </a:r>
            <a:r>
              <a:rPr lang="en-US" altLang="en-US" sz="2400" i="1" dirty="0" smtClean="0"/>
              <a:t>C </a:t>
            </a:r>
            <a:r>
              <a:rPr lang="en-US" altLang="en-US" sz="2400" dirty="0" smtClean="0"/>
              <a:t>of the data points, compute the cluster means </a:t>
            </a:r>
            <a:r>
              <a:rPr lang="en-US" altLang="en-US" sz="2400" i="1" dirty="0" err="1" smtClean="0"/>
              <a:t>m</a:t>
            </a:r>
            <a:r>
              <a:rPr lang="en-US" altLang="en-US" sz="2400" i="1" baseline="-25000" dirty="0" err="1" smtClean="0"/>
              <a:t>k</a:t>
            </a:r>
            <a:r>
              <a:rPr lang="en-US" altLang="en-US" sz="2400" dirty="0" smtClean="0"/>
              <a:t>:</a:t>
            </a:r>
          </a:p>
          <a:p>
            <a:endParaRPr lang="en-US" altLang="en-US" sz="2400" dirty="0" smtClean="0"/>
          </a:p>
          <a:p>
            <a:endParaRPr lang="en-US" altLang="en-US" sz="2400" dirty="0" smtClean="0"/>
          </a:p>
          <a:p>
            <a:endParaRPr lang="en-US" altLang="en-US" sz="2400" dirty="0" smtClean="0"/>
          </a:p>
          <a:p>
            <a:r>
              <a:rPr lang="en-US" altLang="en-US" sz="2400" dirty="0" smtClean="0"/>
              <a:t>For a current set of cluster means, assign each observation as:</a:t>
            </a:r>
          </a:p>
          <a:p>
            <a:endParaRPr lang="en-US" altLang="en-US" sz="2400" dirty="0" smtClean="0"/>
          </a:p>
          <a:p>
            <a:endParaRPr lang="en-US" altLang="en-US" sz="2400" dirty="0" smtClean="0"/>
          </a:p>
          <a:p>
            <a:r>
              <a:rPr lang="en-US" altLang="en-US" sz="2400" dirty="0" smtClean="0"/>
              <a:t>Iterate above two steps until convergence</a:t>
            </a:r>
            <a:endParaRPr lang="en-US" altLang="en-US" sz="2400" i="1" dirty="0"/>
          </a:p>
        </p:txBody>
      </p:sp>
    </p:spTree>
    <p:extLst>
      <p:ext uri="{BB962C8B-B14F-4D97-AF65-F5344CB8AC3E}">
        <p14:creationId xmlns:p14="http://schemas.microsoft.com/office/powerpoint/2010/main" xmlns="" val="58481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 on Shiny</a:t>
            </a:r>
            <a:endParaRPr lang="en-US" dirty="0"/>
          </a:p>
        </p:txBody>
      </p:sp>
      <p:pic>
        <p:nvPicPr>
          <p:cNvPr id="7" name="Picture 6"/>
          <p:cNvPicPr>
            <a:picLocks noChangeAspect="1"/>
          </p:cNvPicPr>
          <p:nvPr/>
        </p:nvPicPr>
        <p:blipFill>
          <a:blip r:embed="rId2"/>
          <a:stretch>
            <a:fillRect/>
          </a:stretch>
        </p:blipFill>
        <p:spPr>
          <a:xfrm>
            <a:off x="688072" y="2027617"/>
            <a:ext cx="5557943" cy="3702546"/>
          </a:xfrm>
          <a:prstGeom prst="rect">
            <a:avLst/>
          </a:prstGeom>
        </p:spPr>
      </p:pic>
      <p:pic>
        <p:nvPicPr>
          <p:cNvPr id="9" name="Picture 8"/>
          <p:cNvPicPr>
            <a:picLocks noChangeAspect="1"/>
          </p:cNvPicPr>
          <p:nvPr/>
        </p:nvPicPr>
        <p:blipFill>
          <a:blip r:embed="rId3"/>
          <a:stretch>
            <a:fillRect/>
          </a:stretch>
        </p:blipFill>
        <p:spPr>
          <a:xfrm>
            <a:off x="6246015" y="2027617"/>
            <a:ext cx="5652981" cy="3765858"/>
          </a:xfrm>
          <a:prstGeom prst="rect">
            <a:avLst/>
          </a:prstGeom>
        </p:spPr>
      </p:pic>
    </p:spTree>
    <p:extLst>
      <p:ext uri="{BB962C8B-B14F-4D97-AF65-F5344CB8AC3E}">
        <p14:creationId xmlns:p14="http://schemas.microsoft.com/office/powerpoint/2010/main" xmlns="" val="185007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DECISION TREE</a:t>
            </a:r>
            <a:endParaRPr lang="en-US" dirty="0"/>
          </a:p>
        </p:txBody>
      </p:sp>
      <p:sp>
        <p:nvSpPr>
          <p:cNvPr id="3" name="Text Placeholder 2"/>
          <p:cNvSpPr>
            <a:spLocks noGrp="1"/>
          </p:cNvSpPr>
          <p:nvPr>
            <p:ph type="body" idx="1"/>
          </p:nvPr>
        </p:nvSpPr>
        <p:spPr/>
        <p:txBody>
          <a:bodyPr/>
          <a:lstStyle/>
          <a:p>
            <a:r>
              <a:rPr lang="en-US" dirty="0" smtClean="0"/>
              <a:t>Analysis of the dataset using Decision Tree</a:t>
            </a:r>
            <a:endParaRPr lang="en-US" dirty="0"/>
          </a:p>
        </p:txBody>
      </p:sp>
    </p:spTree>
    <p:extLst>
      <p:ext uri="{BB962C8B-B14F-4D97-AF65-F5344CB8AC3E}">
        <p14:creationId xmlns:p14="http://schemas.microsoft.com/office/powerpoint/2010/main" xmlns="" val="555202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 TREE: Splitting Criteria   </a:t>
            </a:r>
            <a:br>
              <a:rPr lang="en-US" dirty="0" smtClean="0"/>
            </a:br>
            <a:endParaRPr lang="en-US" dirty="0"/>
          </a:p>
        </p:txBody>
      </p:sp>
      <p:sp>
        <p:nvSpPr>
          <p:cNvPr id="3" name="Content Placeholder 2"/>
          <p:cNvSpPr>
            <a:spLocks noGrp="1"/>
          </p:cNvSpPr>
          <p:nvPr>
            <p:ph idx="1"/>
          </p:nvPr>
        </p:nvSpPr>
        <p:spPr/>
        <p:txBody>
          <a:bodyPr/>
          <a:lstStyle/>
          <a:p>
            <a:r>
              <a:rPr lang="en-US" dirty="0" smtClean="0"/>
              <a:t>Entropy: </a:t>
            </a:r>
          </a:p>
          <a:p>
            <a:r>
              <a:rPr lang="en-US" dirty="0" smtClean="0"/>
              <a:t>E(S) = -(p+) log2(p+) – (p-)log2(p-) </a:t>
            </a:r>
          </a:p>
          <a:p>
            <a:r>
              <a:rPr lang="en-US" dirty="0" smtClean="0"/>
              <a:t>E(S) = 0 means no impurity </a:t>
            </a:r>
          </a:p>
          <a:p>
            <a:r>
              <a:rPr lang="en-US" dirty="0" smtClean="0"/>
              <a:t>All No’s (no disease) or all Yes’s (disease)</a:t>
            </a:r>
          </a:p>
          <a:p>
            <a:r>
              <a:rPr lang="en-US" dirty="0" smtClean="0"/>
              <a:t>Select node with lowest entropy</a:t>
            </a:r>
            <a:endParaRPr lang="en-US" dirty="0"/>
          </a:p>
        </p:txBody>
      </p:sp>
    </p:spTree>
    <p:extLst>
      <p:ext uri="{BB962C8B-B14F-4D97-AF65-F5344CB8AC3E}">
        <p14:creationId xmlns:p14="http://schemas.microsoft.com/office/powerpoint/2010/main" xmlns="" val="1576635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Information </a:t>
            </a:r>
            <a:r>
              <a:rPr lang="en-US" dirty="0" smtClean="0"/>
              <a:t>Gain</a:t>
            </a:r>
            <a:endParaRPr lang="en-US" dirty="0"/>
          </a:p>
        </p:txBody>
      </p:sp>
      <p:sp>
        <p:nvSpPr>
          <p:cNvPr id="3" name="Content Placeholder 2"/>
          <p:cNvSpPr>
            <a:spLocks noGrp="1"/>
          </p:cNvSpPr>
          <p:nvPr>
            <p:ph idx="1"/>
          </p:nvPr>
        </p:nvSpPr>
        <p:spPr/>
        <p:txBody>
          <a:bodyPr/>
          <a:lstStyle/>
          <a:p>
            <a:r>
              <a:rPr lang="en-US" dirty="0" smtClean="0"/>
              <a:t>Reduction in entropy from partitioning instances by attribute</a:t>
            </a:r>
          </a:p>
          <a:p>
            <a:r>
              <a:rPr lang="en-US" dirty="0" smtClean="0"/>
              <a:t>=E(S) – sum ( S set A)/ (S) * E(S) </a:t>
            </a:r>
          </a:p>
          <a:p>
            <a:r>
              <a:rPr lang="en-US" dirty="0" smtClean="0"/>
              <a:t>Choose nodes with largest information gain</a:t>
            </a:r>
          </a:p>
          <a:p>
            <a:r>
              <a:rPr lang="en-US" dirty="0" smtClean="0"/>
              <a:t>Continue recursively </a:t>
            </a:r>
          </a:p>
          <a:p>
            <a:endParaRPr lang="en-US" dirty="0"/>
          </a:p>
        </p:txBody>
      </p:sp>
    </p:spTree>
    <p:extLst>
      <p:ext uri="{BB962C8B-B14F-4D97-AF65-F5344CB8AC3E}">
        <p14:creationId xmlns:p14="http://schemas.microsoft.com/office/powerpoint/2010/main" xmlns="" val="84334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t>
            </a:r>
            <a:r>
              <a:rPr lang="en-US" dirty="0" smtClean="0"/>
              <a:t>Missing Values (K-NN imputation)</a:t>
            </a:r>
            <a:endParaRPr lang="en-US" dirty="0"/>
          </a:p>
        </p:txBody>
      </p:sp>
      <p:sp>
        <p:nvSpPr>
          <p:cNvPr id="3" name="Content Placeholder 2"/>
          <p:cNvSpPr>
            <a:spLocks noGrp="1"/>
          </p:cNvSpPr>
          <p:nvPr>
            <p:ph idx="1"/>
          </p:nvPr>
        </p:nvSpPr>
        <p:spPr/>
        <p:txBody>
          <a:bodyPr/>
          <a:lstStyle/>
          <a:p>
            <a:r>
              <a:rPr lang="en-US" dirty="0"/>
              <a:t>5</a:t>
            </a:r>
            <a:r>
              <a:rPr lang="en-US" dirty="0" smtClean="0"/>
              <a:t> missing values (NA) in column: </a:t>
            </a:r>
            <a:r>
              <a:rPr lang="en-US" dirty="0" err="1" smtClean="0"/>
              <a:t>vessel_color_flourosopy</a:t>
            </a:r>
            <a:r>
              <a:rPr lang="en-US" dirty="0" smtClean="0"/>
              <a:t> </a:t>
            </a:r>
          </a:p>
          <a:p>
            <a:r>
              <a:rPr lang="en-US" dirty="0" smtClean="0"/>
              <a:t>Replaced with </a:t>
            </a:r>
            <a:r>
              <a:rPr lang="en-US" dirty="0" err="1" smtClean="0"/>
              <a:t>knn</a:t>
            </a:r>
            <a:r>
              <a:rPr lang="en-US" dirty="0" smtClean="0"/>
              <a:t> majority vote (0,1,2,3) </a:t>
            </a:r>
          </a:p>
          <a:p>
            <a:r>
              <a:rPr lang="en-US" dirty="0" smtClean="0"/>
              <a:t>Classified based on contraction of heart arteries </a:t>
            </a:r>
          </a:p>
          <a:p>
            <a:r>
              <a:rPr lang="en-US" dirty="0" smtClean="0"/>
              <a:t>&gt;= 50 % disease , else no disease</a:t>
            </a:r>
          </a:p>
          <a:p>
            <a:pPr marL="0" indent="0">
              <a:buNone/>
            </a:pPr>
            <a:endParaRPr lang="en-US" dirty="0"/>
          </a:p>
        </p:txBody>
      </p:sp>
    </p:spTree>
    <p:extLst>
      <p:ext uri="{BB962C8B-B14F-4D97-AF65-F5344CB8AC3E}">
        <p14:creationId xmlns:p14="http://schemas.microsoft.com/office/powerpoint/2010/main" xmlns="" val="2780752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Data</a:t>
            </a:r>
          </a:p>
        </p:txBody>
      </p:sp>
      <p:pic>
        <p:nvPicPr>
          <p:cNvPr id="6" name="Content Placeholder 5" descr="Screen Shot 2014-12-04 at 1.08.26 PM.png"/>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733350" y="1905001"/>
            <a:ext cx="9771263" cy="3894344"/>
          </a:xfrm>
        </p:spPr>
      </p:pic>
    </p:spTree>
    <p:extLst>
      <p:ext uri="{BB962C8B-B14F-4D97-AF65-F5344CB8AC3E}">
        <p14:creationId xmlns:p14="http://schemas.microsoft.com/office/powerpoint/2010/main" xmlns="" val="66042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405" y="333553"/>
            <a:ext cx="10058400" cy="1282890"/>
          </a:xfrm>
        </p:spPr>
        <p:txBody>
          <a:bodyPr>
            <a:normAutofit/>
          </a:bodyPr>
          <a:lstStyle/>
          <a:p>
            <a:r>
              <a:rPr lang="en-US" dirty="0" smtClean="0"/>
              <a:t>INTRODUCTION – Reason for selecting the dataset</a:t>
            </a:r>
            <a:endParaRPr lang="en-US" dirty="0"/>
          </a:p>
        </p:txBody>
      </p:sp>
      <p:sp>
        <p:nvSpPr>
          <p:cNvPr id="4" name="Content Placeholder 2"/>
          <p:cNvSpPr>
            <a:spLocks noGrp="1"/>
          </p:cNvSpPr>
          <p:nvPr>
            <p:ph idx="1"/>
          </p:nvPr>
        </p:nvSpPr>
        <p:spPr>
          <a:xfrm>
            <a:off x="1247405" y="1616443"/>
            <a:ext cx="8596668" cy="4795174"/>
          </a:xfrm>
        </p:spPr>
        <p:txBody>
          <a:bodyPr>
            <a:normAutofit/>
          </a:bodyPr>
          <a:lstStyle/>
          <a:p>
            <a:r>
              <a:rPr lang="en-US" dirty="0" smtClean="0"/>
              <a:t>10 Biggest “killers” in terms of medicine in US</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a:p>
            <a:r>
              <a:rPr lang="en-US" altLang="en-US" dirty="0" smtClean="0"/>
              <a:t>Data mining = Process of discovery of interesting, meaningful and actionable patterns hidden in large amounts of data</a:t>
            </a:r>
          </a:p>
        </p:txBody>
      </p:sp>
      <p:graphicFrame>
        <p:nvGraphicFramePr>
          <p:cNvPr id="5" name="Object 4"/>
          <p:cNvGraphicFramePr>
            <a:graphicFrameLocks noChangeAspect="1"/>
          </p:cNvGraphicFramePr>
          <p:nvPr>
            <p:extLst>
              <p:ext uri="{D42A27DB-BD31-4B8C-83A1-F6EECF244321}">
                <p14:modId xmlns:p14="http://schemas.microsoft.com/office/powerpoint/2010/main" xmlns="" val="1669404015"/>
              </p:ext>
            </p:extLst>
          </p:nvPr>
        </p:nvGraphicFramePr>
        <p:xfrm>
          <a:off x="2898783" y="1962851"/>
          <a:ext cx="6455393" cy="3409572"/>
        </p:xfrm>
        <a:graphic>
          <a:graphicData uri="http://schemas.openxmlformats.org/presentationml/2006/ole">
            <p:oleObj spid="_x0000_s2077" name="Bitmap Image" r:id="rId3" imgW="6563641" imgH="3467584" progId="PBrush">
              <p:embed/>
            </p:oleObj>
          </a:graphicData>
        </a:graphic>
      </p:graphicFrame>
    </p:spTree>
    <p:extLst>
      <p:ext uri="{BB962C8B-B14F-4D97-AF65-F5344CB8AC3E}">
        <p14:creationId xmlns:p14="http://schemas.microsoft.com/office/powerpoint/2010/main" xmlns="" val="2704552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Initial </a:t>
            </a:r>
            <a:r>
              <a:rPr lang="en-US" dirty="0" smtClean="0"/>
              <a:t>Tree</a:t>
            </a:r>
            <a:endParaRPr lang="en-US" dirty="0"/>
          </a:p>
        </p:txBody>
      </p:sp>
      <p:pic>
        <p:nvPicPr>
          <p:cNvPr id="6" name="Content Placeholder 5" descr="Screen Shot 2014-12-04 at 1.46.11 PM.png"/>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785403" y="1756366"/>
            <a:ext cx="7813693" cy="4155484"/>
          </a:xfrm>
        </p:spPr>
      </p:pic>
    </p:spTree>
    <p:extLst>
      <p:ext uri="{BB962C8B-B14F-4D97-AF65-F5344CB8AC3E}">
        <p14:creationId xmlns:p14="http://schemas.microsoft.com/office/powerpoint/2010/main" xmlns="" val="3798929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Results</a:t>
            </a:r>
          </a:p>
        </p:txBody>
      </p:sp>
      <p:sp>
        <p:nvSpPr>
          <p:cNvPr id="3" name="Content Placeholder 2"/>
          <p:cNvSpPr>
            <a:spLocks noGrp="1"/>
          </p:cNvSpPr>
          <p:nvPr>
            <p:ph idx="1"/>
          </p:nvPr>
        </p:nvSpPr>
        <p:spPr/>
        <p:txBody>
          <a:bodyPr/>
          <a:lstStyle/>
          <a:p>
            <a:r>
              <a:rPr lang="en-US" dirty="0" smtClean="0"/>
              <a:t>Tree has 20 leaf nodes</a:t>
            </a:r>
          </a:p>
          <a:p>
            <a:r>
              <a:rPr lang="en-US" dirty="0" smtClean="0"/>
              <a:t>Need to Prune tree ( overfitting)</a:t>
            </a:r>
          </a:p>
          <a:p>
            <a:r>
              <a:rPr lang="en-US" dirty="0" smtClean="0"/>
              <a:t>Separate Training set and testing set </a:t>
            </a:r>
          </a:p>
          <a:p>
            <a:r>
              <a:rPr lang="en-US" dirty="0" smtClean="0"/>
              <a:t>Perform cross validation</a:t>
            </a:r>
            <a:endParaRPr lang="en-US" dirty="0"/>
          </a:p>
        </p:txBody>
      </p:sp>
    </p:spTree>
    <p:extLst>
      <p:ext uri="{BB962C8B-B14F-4D97-AF65-F5344CB8AC3E}">
        <p14:creationId xmlns:p14="http://schemas.microsoft.com/office/powerpoint/2010/main" xmlns="" val="924982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t>
            </a:r>
            <a:r>
              <a:rPr lang="en-US" dirty="0" smtClean="0"/>
              <a:t>Results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Using previous tree obtained </a:t>
            </a:r>
          </a:p>
          <a:p>
            <a:r>
              <a:rPr lang="en-US" dirty="0"/>
              <a:t>Test error using test dataset </a:t>
            </a:r>
            <a:r>
              <a:rPr lang="en-US" dirty="0" smtClean="0"/>
              <a:t>(151 instances)</a:t>
            </a:r>
            <a:endParaRPr lang="en-US" dirty="0"/>
          </a:p>
          <a:p>
            <a:r>
              <a:rPr lang="en-US" dirty="0" smtClean="0"/>
              <a:t> Accuracy </a:t>
            </a:r>
            <a:r>
              <a:rPr lang="en-US" dirty="0"/>
              <a:t>rate (71+43)/151 = .7549</a:t>
            </a:r>
          </a:p>
        </p:txBody>
      </p:sp>
    </p:spTree>
    <p:extLst>
      <p:ext uri="{BB962C8B-B14F-4D97-AF65-F5344CB8AC3E}">
        <p14:creationId xmlns:p14="http://schemas.microsoft.com/office/powerpoint/2010/main" xmlns="" val="221860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TREE: Cross </a:t>
            </a:r>
            <a:r>
              <a:rPr lang="en-US" dirty="0" smtClean="0"/>
              <a:t>Validation to find Optimal Pruning Level</a:t>
            </a:r>
            <a:endParaRPr lang="en-US" dirty="0"/>
          </a:p>
        </p:txBody>
      </p:sp>
      <p:pic>
        <p:nvPicPr>
          <p:cNvPr id="4" name="Content Placeholder 3" descr="Screen Shot 2014-12-04 at 1.35.58 PM.png"/>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297359" y="2133600"/>
            <a:ext cx="3499107" cy="3778250"/>
          </a:xfrm>
        </p:spPr>
      </p:pic>
    </p:spTree>
    <p:extLst>
      <p:ext uri="{BB962C8B-B14F-4D97-AF65-F5344CB8AC3E}">
        <p14:creationId xmlns:p14="http://schemas.microsoft.com/office/powerpoint/2010/main" xmlns="" val="144434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Results </a:t>
            </a:r>
            <a:r>
              <a:rPr lang="en-US" dirty="0" smtClean="0"/>
              <a:t>after pruning</a:t>
            </a:r>
            <a:endParaRPr lang="en-US" dirty="0"/>
          </a:p>
        </p:txBody>
      </p:sp>
      <p:sp>
        <p:nvSpPr>
          <p:cNvPr id="3" name="Content Placeholder 2"/>
          <p:cNvSpPr>
            <a:spLocks noGrp="1"/>
          </p:cNvSpPr>
          <p:nvPr>
            <p:ph idx="1"/>
          </p:nvPr>
        </p:nvSpPr>
        <p:spPr/>
        <p:txBody>
          <a:bodyPr/>
          <a:lstStyle/>
          <a:p>
            <a:r>
              <a:rPr lang="en-US" dirty="0" smtClean="0"/>
              <a:t>Optimal tree (least error) </a:t>
            </a:r>
          </a:p>
          <a:p>
            <a:r>
              <a:rPr lang="en-US" dirty="0" smtClean="0"/>
              <a:t>6 terminal nodes</a:t>
            </a:r>
          </a:p>
          <a:p>
            <a:r>
              <a:rPr lang="en-US" dirty="0" smtClean="0"/>
              <a:t>Accuracy ( on test) : </a:t>
            </a:r>
          </a:p>
          <a:p>
            <a:r>
              <a:rPr lang="en-US" dirty="0" smtClean="0"/>
              <a:t> </a:t>
            </a:r>
            <a:r>
              <a:rPr lang="en-US" dirty="0"/>
              <a:t>= 120/151 = .794</a:t>
            </a:r>
          </a:p>
          <a:p>
            <a:r>
              <a:rPr lang="en-US" dirty="0" smtClean="0"/>
              <a:t> </a:t>
            </a:r>
            <a:r>
              <a:rPr lang="en-US" dirty="0"/>
              <a:t>4% improvement pruning tree down to 6 </a:t>
            </a:r>
            <a:r>
              <a:rPr lang="en-US" dirty="0" smtClean="0"/>
              <a:t>leaf </a:t>
            </a:r>
            <a:r>
              <a:rPr lang="en-US" dirty="0"/>
              <a:t>nodes</a:t>
            </a:r>
          </a:p>
        </p:txBody>
      </p:sp>
    </p:spTree>
    <p:extLst>
      <p:ext uri="{BB962C8B-B14F-4D97-AF65-F5344CB8AC3E}">
        <p14:creationId xmlns:p14="http://schemas.microsoft.com/office/powerpoint/2010/main" xmlns="" val="2419987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Optimal </a:t>
            </a:r>
            <a:r>
              <a:rPr lang="en-US" dirty="0" smtClean="0"/>
              <a:t>Tree</a:t>
            </a:r>
            <a:endParaRPr lang="en-US" dirty="0"/>
          </a:p>
        </p:txBody>
      </p:sp>
      <p:pic>
        <p:nvPicPr>
          <p:cNvPr id="4" name="Content Placeholder 3" descr="Screen Shot 2014-12-04 at 1.52.09 PM.png"/>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869809" y="1758654"/>
            <a:ext cx="7662451" cy="4153196"/>
          </a:xfrm>
        </p:spPr>
      </p:pic>
    </p:spTree>
    <p:extLst>
      <p:ext uri="{BB962C8B-B14F-4D97-AF65-F5344CB8AC3E}">
        <p14:creationId xmlns:p14="http://schemas.microsoft.com/office/powerpoint/2010/main" xmlns="" val="3269137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Classifying </a:t>
            </a:r>
            <a:r>
              <a:rPr lang="en-US" dirty="0" smtClean="0"/>
              <a:t>Heart Disease</a:t>
            </a:r>
            <a:endParaRPr lang="en-US" dirty="0"/>
          </a:p>
        </p:txBody>
      </p:sp>
      <p:sp>
        <p:nvSpPr>
          <p:cNvPr id="3" name="Content Placeholder 2"/>
          <p:cNvSpPr>
            <a:spLocks noGrp="1"/>
          </p:cNvSpPr>
          <p:nvPr>
            <p:ph idx="1"/>
          </p:nvPr>
        </p:nvSpPr>
        <p:spPr/>
        <p:txBody>
          <a:bodyPr/>
          <a:lstStyle/>
          <a:p>
            <a:r>
              <a:rPr lang="en-US" dirty="0" smtClean="0"/>
              <a:t>Most important decision nodes (5)</a:t>
            </a:r>
          </a:p>
          <a:p>
            <a:r>
              <a:rPr lang="en-US" dirty="0" smtClean="0"/>
              <a:t>Thalassemia</a:t>
            </a:r>
            <a:r>
              <a:rPr lang="en-US" dirty="0"/>
              <a:t>: improper oxygen </a:t>
            </a:r>
            <a:r>
              <a:rPr lang="en-US" dirty="0" smtClean="0"/>
              <a:t>transport</a:t>
            </a:r>
          </a:p>
          <a:p>
            <a:r>
              <a:rPr lang="en-US" dirty="0" smtClean="0"/>
              <a:t>Chest </a:t>
            </a:r>
            <a:r>
              <a:rPr lang="en-US" dirty="0"/>
              <a:t>pain ( </a:t>
            </a:r>
            <a:r>
              <a:rPr lang="en-US" dirty="0" smtClean="0"/>
              <a:t>severity) </a:t>
            </a:r>
            <a:endParaRPr lang="en-US" dirty="0"/>
          </a:p>
          <a:p>
            <a:r>
              <a:rPr lang="en-US" dirty="0" smtClean="0"/>
              <a:t>Slope </a:t>
            </a:r>
            <a:r>
              <a:rPr lang="en-US" dirty="0"/>
              <a:t>up (slope </a:t>
            </a:r>
            <a:r>
              <a:rPr lang="en-US" dirty="0" smtClean="0"/>
              <a:t>at </a:t>
            </a:r>
            <a:r>
              <a:rPr lang="en-US" dirty="0"/>
              <a:t>peak </a:t>
            </a:r>
            <a:r>
              <a:rPr lang="en-US" dirty="0" smtClean="0"/>
              <a:t>exercise) </a:t>
            </a:r>
            <a:endParaRPr lang="en-US" dirty="0"/>
          </a:p>
          <a:p>
            <a:r>
              <a:rPr lang="en-US" dirty="0" smtClean="0"/>
              <a:t># Vessels colored by fluoroscopy</a:t>
            </a:r>
            <a:endParaRPr lang="en-US" dirty="0"/>
          </a:p>
          <a:p>
            <a:r>
              <a:rPr lang="en-US" dirty="0" smtClean="0"/>
              <a:t>Cholesterol level</a:t>
            </a:r>
            <a:endParaRPr lang="en-US" dirty="0"/>
          </a:p>
        </p:txBody>
      </p:sp>
    </p:spTree>
    <p:extLst>
      <p:ext uri="{BB962C8B-B14F-4D97-AF65-F5344CB8AC3E}">
        <p14:creationId xmlns:p14="http://schemas.microsoft.com/office/powerpoint/2010/main" xmlns="" val="1601752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ALGORITHMS: Accuracy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167398979"/>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558558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SHINY</a:t>
            </a:r>
            <a:endParaRPr lang="en-US" dirty="0"/>
          </a:p>
        </p:txBody>
      </p:sp>
      <p:sp>
        <p:nvSpPr>
          <p:cNvPr id="3" name="Text Placeholder 2"/>
          <p:cNvSpPr>
            <a:spLocks noGrp="1"/>
          </p:cNvSpPr>
          <p:nvPr>
            <p:ph type="body" idx="1"/>
          </p:nvPr>
        </p:nvSpPr>
        <p:spPr/>
        <p:txBody>
          <a:bodyPr/>
          <a:lstStyle/>
          <a:p>
            <a:r>
              <a:rPr lang="en-US" dirty="0" smtClean="0"/>
              <a:t>Analysis of the dataset using Decision Tree</a:t>
            </a:r>
            <a:endParaRPr lang="en-US" dirty="0"/>
          </a:p>
        </p:txBody>
      </p:sp>
    </p:spTree>
    <p:extLst>
      <p:ext uri="{BB962C8B-B14F-4D97-AF65-F5344CB8AC3E}">
        <p14:creationId xmlns:p14="http://schemas.microsoft.com/office/powerpoint/2010/main" xmlns="" val="1103277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What is it?</a:t>
            </a:r>
            <a:endParaRPr lang="en-US" dirty="0"/>
          </a:p>
        </p:txBody>
      </p:sp>
      <p:sp>
        <p:nvSpPr>
          <p:cNvPr id="3" name="Content Placeholder 2"/>
          <p:cNvSpPr>
            <a:spLocks noGrp="1"/>
          </p:cNvSpPr>
          <p:nvPr>
            <p:ph idx="1"/>
          </p:nvPr>
        </p:nvSpPr>
        <p:spPr>
          <a:xfrm>
            <a:off x="838200" y="1525374"/>
            <a:ext cx="10515600" cy="4351338"/>
          </a:xfrm>
        </p:spPr>
        <p:txBody>
          <a:bodyPr>
            <a:normAutofit/>
          </a:bodyPr>
          <a:lstStyle/>
          <a:p>
            <a:r>
              <a:rPr lang="en-US" dirty="0" smtClean="0"/>
              <a:t>Shiny developed and Managed by </a:t>
            </a:r>
            <a:r>
              <a:rPr lang="en-US" dirty="0" err="1" smtClean="0"/>
              <a:t>RStudio</a:t>
            </a:r>
            <a:r>
              <a:rPr lang="en-US" dirty="0" smtClean="0"/>
              <a:t>.</a:t>
            </a:r>
          </a:p>
          <a:p>
            <a:r>
              <a:rPr lang="en-US" dirty="0" smtClean="0"/>
              <a:t>A web application framework for R.</a:t>
            </a:r>
          </a:p>
          <a:p>
            <a:r>
              <a:rPr lang="en-US" dirty="0" smtClean="0"/>
              <a:t>Turn your analyses into interactive web applications.</a:t>
            </a:r>
          </a:p>
          <a:p>
            <a:pPr lvl="1"/>
            <a:r>
              <a:rPr lang="en-US" dirty="0" smtClean="0"/>
              <a:t>No HTML</a:t>
            </a:r>
          </a:p>
          <a:p>
            <a:pPr lvl="1"/>
            <a:r>
              <a:rPr lang="en-US" dirty="0" smtClean="0"/>
              <a:t>CSS</a:t>
            </a:r>
          </a:p>
          <a:p>
            <a:pPr lvl="1"/>
            <a:r>
              <a:rPr lang="en-US" dirty="0" smtClean="0"/>
              <a:t>JavaScript</a:t>
            </a:r>
          </a:p>
        </p:txBody>
      </p:sp>
    </p:spTree>
    <p:extLst>
      <p:ext uri="{BB962C8B-B14F-4D97-AF65-F5344CB8AC3E}">
        <p14:creationId xmlns:p14="http://schemas.microsoft.com/office/powerpoint/2010/main" xmlns="" val="160994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82890"/>
          </a:xfrm>
        </p:spPr>
        <p:txBody>
          <a:bodyPr/>
          <a:lstStyle/>
          <a:p>
            <a:r>
              <a:rPr lang="en-US" dirty="0" smtClean="0"/>
              <a:t>INTRODUCTION – Goals and Background</a:t>
            </a:r>
            <a:endParaRPr lang="en-US" dirty="0"/>
          </a:p>
        </p:txBody>
      </p:sp>
      <p:graphicFrame>
        <p:nvGraphicFramePr>
          <p:cNvPr id="8" name="Diagram 7"/>
          <p:cNvGraphicFramePr/>
          <p:nvPr>
            <p:extLst>
              <p:ext uri="{D42A27DB-BD31-4B8C-83A1-F6EECF244321}">
                <p14:modId xmlns:p14="http://schemas.microsoft.com/office/powerpoint/2010/main" xmlns="" val="3707323544"/>
              </p:ext>
            </p:extLst>
          </p:nvPr>
        </p:nvGraphicFramePr>
        <p:xfrm>
          <a:off x="1214501" y="1569494"/>
          <a:ext cx="9000851" cy="4690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40327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Basic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56591393"/>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3828302" y="3617077"/>
            <a:ext cx="0" cy="4640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484863" y="2934269"/>
            <a:ext cx="154219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985195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Reactivity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an input changes, the server will rebuild each output that depends on it (even if the dependence is indirect). You can control this behavior by shaping the chain of dependence</a:t>
            </a:r>
          </a:p>
          <a:p>
            <a:pPr lvl="1"/>
            <a:r>
              <a:rPr lang="en-US" dirty="0" smtClean="0"/>
              <a:t>Render</a:t>
            </a:r>
          </a:p>
          <a:p>
            <a:pPr lvl="2"/>
            <a:r>
              <a:rPr lang="en-US" dirty="0" smtClean="0"/>
              <a:t>An output will automatically update whenever an input in its render* function changes.</a:t>
            </a:r>
          </a:p>
          <a:p>
            <a:pPr lvl="1"/>
            <a:r>
              <a:rPr lang="en-US" dirty="0" smtClean="0"/>
              <a:t>Reactive expression </a:t>
            </a:r>
          </a:p>
          <a:p>
            <a:pPr lvl="2"/>
            <a:r>
              <a:rPr lang="en-US" dirty="0"/>
              <a:t>U</a:t>
            </a:r>
            <a:r>
              <a:rPr lang="en-US" dirty="0" smtClean="0"/>
              <a:t>se reactive to create objects that will be used in multiple outputs.</a:t>
            </a:r>
          </a:p>
          <a:p>
            <a:pPr lvl="1"/>
            <a:r>
              <a:rPr lang="en-US" dirty="0" smtClean="0"/>
              <a:t>Isolate </a:t>
            </a:r>
          </a:p>
          <a:p>
            <a:pPr lvl="2"/>
            <a:r>
              <a:rPr lang="en-US" dirty="0" smtClean="0"/>
              <a:t>Use isolate to use an input without depending on it. Shiny will no rebuild the output when the isolated input changes.</a:t>
            </a:r>
          </a:p>
          <a:p>
            <a:pPr lvl="1"/>
            <a:r>
              <a:rPr lang="en-US" dirty="0" smtClean="0"/>
              <a:t>Observe </a:t>
            </a:r>
          </a:p>
          <a:p>
            <a:pPr lvl="2"/>
            <a:r>
              <a:rPr lang="en-US" dirty="0"/>
              <a:t>U</a:t>
            </a:r>
            <a:r>
              <a:rPr lang="en-US" dirty="0" smtClean="0"/>
              <a:t>se observe to create code that runs when an input changes, but does not create an output object.</a:t>
            </a:r>
          </a:p>
          <a:p>
            <a:endParaRPr lang="en-US" dirty="0"/>
          </a:p>
        </p:txBody>
      </p:sp>
    </p:spTree>
    <p:extLst>
      <p:ext uri="{BB962C8B-B14F-4D97-AF65-F5344CB8AC3E}">
        <p14:creationId xmlns:p14="http://schemas.microsoft.com/office/powerpoint/2010/main" xmlns="" val="2900589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Reactivity Example</a:t>
            </a:r>
            <a:endParaRPr lang="en-US" dirty="0"/>
          </a:p>
        </p:txBody>
      </p:sp>
      <p:pic>
        <p:nvPicPr>
          <p:cNvPr id="4" name="Picture 3"/>
          <p:cNvPicPr>
            <a:picLocks noChangeAspect="1" noChangeArrowheads="1"/>
          </p:cNvPicPr>
          <p:nvPr/>
        </p:nvPicPr>
        <p:blipFill>
          <a:blip r:embed="rId2"/>
          <a:srcRect/>
          <a:stretch>
            <a:fillRect/>
          </a:stretch>
        </p:blipFill>
        <p:spPr bwMode="auto">
          <a:xfrm>
            <a:off x="1045191" y="1913649"/>
            <a:ext cx="4762500" cy="260985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6209020" y="1913649"/>
            <a:ext cx="4743450" cy="2609850"/>
          </a:xfrm>
          <a:prstGeom prst="rect">
            <a:avLst/>
          </a:prstGeom>
          <a:noFill/>
          <a:ln w="9525">
            <a:noFill/>
            <a:miter lim="800000"/>
            <a:headEnd/>
            <a:tailEnd/>
          </a:ln>
          <a:effectLst/>
        </p:spPr>
      </p:pic>
    </p:spTree>
    <p:extLst>
      <p:ext uri="{BB962C8B-B14F-4D97-AF65-F5344CB8AC3E}">
        <p14:creationId xmlns:p14="http://schemas.microsoft.com/office/powerpoint/2010/main" xmlns="" val="2743993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Pros and Cons</a:t>
            </a:r>
            <a:endParaRPr lang="en-US" dirty="0"/>
          </a:p>
        </p:txBody>
      </p:sp>
      <p:sp>
        <p:nvSpPr>
          <p:cNvPr id="3" name="Content Placeholder 2"/>
          <p:cNvSpPr>
            <a:spLocks noGrp="1"/>
          </p:cNvSpPr>
          <p:nvPr>
            <p:ph idx="1"/>
          </p:nvPr>
        </p:nvSpPr>
        <p:spPr/>
        <p:txBody>
          <a:bodyPr>
            <a:normAutofit/>
          </a:bodyPr>
          <a:lstStyle/>
          <a:p>
            <a:r>
              <a:rPr lang="en-US" dirty="0" smtClean="0"/>
              <a:t>Advantage:</a:t>
            </a:r>
          </a:p>
          <a:p>
            <a:pPr lvl="1"/>
            <a:r>
              <a:rPr lang="en-US" dirty="0" smtClean="0"/>
              <a:t>Shiny is not the best but the easiest choice for those who hate programming</a:t>
            </a:r>
          </a:p>
          <a:p>
            <a:pPr lvl="1"/>
            <a:r>
              <a:rPr lang="en-US" dirty="0" smtClean="0"/>
              <a:t>Shiny provide free server to deploy which could help you to save money</a:t>
            </a:r>
          </a:p>
          <a:p>
            <a:pPr lvl="1"/>
            <a:r>
              <a:rPr lang="en-US" dirty="0" smtClean="0"/>
              <a:t>Shiny provide static technique support for your project, you can get your question answered in Stack Overflow or  Google discussion Group</a:t>
            </a:r>
          </a:p>
          <a:p>
            <a:endParaRPr lang="en-US" dirty="0" smtClean="0"/>
          </a:p>
          <a:p>
            <a:r>
              <a:rPr lang="en-US" dirty="0" smtClean="0"/>
              <a:t>Disadvantage:</a:t>
            </a:r>
          </a:p>
          <a:p>
            <a:pPr lvl="1"/>
            <a:r>
              <a:rPr lang="en-US" dirty="0" smtClean="0"/>
              <a:t>Not flexible and enough secure if you use it as commercial  Web Application</a:t>
            </a:r>
          </a:p>
          <a:p>
            <a:pPr lvl="1"/>
            <a:r>
              <a:rPr lang="en-US" dirty="0" smtClean="0"/>
              <a:t>It’s very hard to respond and resolve the user request which will be very </a:t>
            </a:r>
            <a:r>
              <a:rPr lang="en-US" dirty="0" err="1" smtClean="0"/>
              <a:t>very</a:t>
            </a:r>
            <a:r>
              <a:rPr lang="en-US" dirty="0" smtClean="0"/>
              <a:t> easy if you use PHP, Java, or C#</a:t>
            </a:r>
          </a:p>
          <a:p>
            <a:endParaRPr lang="en-US" dirty="0"/>
          </a:p>
        </p:txBody>
      </p:sp>
    </p:spTree>
    <p:extLst>
      <p:ext uri="{BB962C8B-B14F-4D97-AF65-F5344CB8AC3E}">
        <p14:creationId xmlns:p14="http://schemas.microsoft.com/office/powerpoint/2010/main" xmlns="" val="1831161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6774" y="425244"/>
            <a:ext cx="9668031" cy="646331"/>
          </a:xfrm>
          <a:prstGeom prst="rect">
            <a:avLst/>
          </a:prstGeom>
          <a:noFill/>
        </p:spPr>
        <p:txBody>
          <a:bodyPr wrap="none" rtlCol="0">
            <a:spAutoFit/>
          </a:bodyPr>
          <a:lstStyle/>
          <a:p>
            <a:pPr defTabSz="457200">
              <a:spcBef>
                <a:spcPct val="0"/>
              </a:spcBef>
            </a:pPr>
            <a:r>
              <a:rPr lang="en-US" sz="3600" dirty="0" smtClean="0">
                <a:solidFill>
                  <a:schemeClr val="tx1">
                    <a:lumMod val="85000"/>
                    <a:lumOff val="15000"/>
                  </a:schemeClr>
                </a:solidFill>
                <a:latin typeface="+mj-lt"/>
                <a:ea typeface="+mj-ea"/>
                <a:cs typeface="+mj-cs"/>
              </a:rPr>
              <a:t>Another Solutions for R to </a:t>
            </a:r>
            <a:r>
              <a:rPr lang="en-US" sz="3600" dirty="0" smtClean="0">
                <a:solidFill>
                  <a:schemeClr val="tx1">
                    <a:lumMod val="85000"/>
                    <a:lumOff val="15000"/>
                  </a:schemeClr>
                </a:solidFill>
                <a:latin typeface="+mj-lt"/>
                <a:ea typeface="+mj-ea"/>
                <a:cs typeface="+mj-cs"/>
              </a:rPr>
              <a:t>Web Application</a:t>
            </a:r>
            <a:endParaRPr lang="en-US" sz="3600" dirty="0">
              <a:solidFill>
                <a:schemeClr val="tx1">
                  <a:lumMod val="85000"/>
                  <a:lumOff val="15000"/>
                </a:schemeClr>
              </a:solidFill>
              <a:latin typeface="+mj-lt"/>
              <a:ea typeface="+mj-ea"/>
              <a:cs typeface="+mj-cs"/>
            </a:endParaRPr>
          </a:p>
        </p:txBody>
      </p:sp>
      <p:sp>
        <p:nvSpPr>
          <p:cNvPr id="5" name="TextBox 4"/>
          <p:cNvSpPr txBox="1"/>
          <p:nvPr/>
        </p:nvSpPr>
        <p:spPr>
          <a:xfrm>
            <a:off x="609600" y="1219201"/>
            <a:ext cx="11074400" cy="5078313"/>
          </a:xfrm>
          <a:prstGeom prst="rect">
            <a:avLst/>
          </a:prstGeom>
          <a:noFill/>
        </p:spPr>
        <p:txBody>
          <a:bodyPr wrap="square" rtlCol="0">
            <a:spAutoFit/>
          </a:bodyPr>
          <a:lstStyle/>
          <a:p>
            <a:pPr>
              <a:lnSpc>
                <a:spcPct val="150000"/>
              </a:lnSpc>
              <a:buFont typeface="Wingdings" pitchFamily="2" charset="2"/>
              <a:buChar char="v"/>
            </a:pPr>
            <a:r>
              <a:rPr lang="en-US" sz="1600" b="1" dirty="0" smtClean="0">
                <a:solidFill>
                  <a:schemeClr val="tx1">
                    <a:lumMod val="75000"/>
                    <a:lumOff val="25000"/>
                  </a:schemeClr>
                </a:solidFill>
              </a:rPr>
              <a:t>Restful Solution: </a:t>
            </a:r>
            <a:r>
              <a:rPr lang="en-US" sz="1600" dirty="0" smtClean="0">
                <a:solidFill>
                  <a:schemeClr val="tx1">
                    <a:lumMod val="75000"/>
                    <a:lumOff val="25000"/>
                  </a:schemeClr>
                </a:solidFill>
              </a:rPr>
              <a:t>Something Like </a:t>
            </a:r>
            <a:r>
              <a:rPr lang="en-US" sz="1600" dirty="0" err="1" smtClean="0">
                <a:solidFill>
                  <a:schemeClr val="tx1">
                    <a:lumMod val="75000"/>
                    <a:lumOff val="25000"/>
                  </a:schemeClr>
                </a:solidFill>
              </a:rPr>
              <a:t>WebServices</a:t>
            </a:r>
            <a:endParaRPr lang="en-US" sz="1600" dirty="0" smtClean="0">
              <a:solidFill>
                <a:schemeClr val="tx1">
                  <a:lumMod val="75000"/>
                  <a:lumOff val="25000"/>
                </a:schemeClr>
              </a:solidFill>
            </a:endParaRPr>
          </a:p>
          <a:p>
            <a:pPr lvl="1"/>
            <a:r>
              <a:rPr lang="en-US" sz="1600" dirty="0" err="1">
                <a:solidFill>
                  <a:schemeClr val="tx1">
                    <a:lumMod val="75000"/>
                    <a:lumOff val="25000"/>
                  </a:schemeClr>
                </a:solidFill>
              </a:rPr>
              <a:t>OpenCPU</a:t>
            </a:r>
            <a:r>
              <a:rPr lang="en-US" sz="1600" dirty="0">
                <a:solidFill>
                  <a:schemeClr val="tx1">
                    <a:lumMod val="75000"/>
                    <a:lumOff val="25000"/>
                  </a:schemeClr>
                </a:solidFill>
              </a:rPr>
              <a:t> is a system for embedded scientific computing and reproducible research. The </a:t>
            </a:r>
            <a:r>
              <a:rPr lang="en-US" sz="1600" dirty="0" err="1">
                <a:solidFill>
                  <a:schemeClr val="tx1">
                    <a:lumMod val="75000"/>
                    <a:lumOff val="25000"/>
                  </a:schemeClr>
                </a:solidFill>
              </a:rPr>
              <a:t>OpenCPU</a:t>
            </a:r>
            <a:r>
              <a:rPr lang="en-US" sz="1600" dirty="0">
                <a:solidFill>
                  <a:schemeClr val="tx1">
                    <a:lumMod val="75000"/>
                    <a:lumOff val="25000"/>
                  </a:schemeClr>
                </a:solidFill>
              </a:rPr>
              <a:t> server provides a reliable and interoperable HTTP </a:t>
            </a:r>
            <a:r>
              <a:rPr lang="en-US" sz="1600" dirty="0" smtClean="0">
                <a:solidFill>
                  <a:schemeClr val="tx1">
                    <a:lumMod val="75000"/>
                    <a:lumOff val="25000"/>
                  </a:schemeClr>
                </a:solidFill>
              </a:rPr>
              <a:t>API for </a:t>
            </a:r>
            <a:r>
              <a:rPr lang="en-US" sz="1600" dirty="0">
                <a:solidFill>
                  <a:schemeClr val="tx1">
                    <a:lumMod val="75000"/>
                    <a:lumOff val="25000"/>
                  </a:schemeClr>
                </a:solidFill>
              </a:rPr>
              <a:t>data analysis based on R. You can either use the public servers or host your own</a:t>
            </a:r>
            <a:r>
              <a:rPr lang="en-US" sz="1600" dirty="0" smtClean="0">
                <a:solidFill>
                  <a:schemeClr val="tx1">
                    <a:lumMod val="75000"/>
                    <a:lumOff val="25000"/>
                  </a:schemeClr>
                </a:solidFill>
              </a:rPr>
              <a:t>.</a:t>
            </a:r>
          </a:p>
          <a:p>
            <a:endParaRPr lang="en-US" sz="1600" dirty="0">
              <a:solidFill>
                <a:schemeClr val="tx1">
                  <a:lumMod val="75000"/>
                  <a:lumOff val="25000"/>
                </a:schemeClr>
              </a:solidFill>
            </a:endParaRPr>
          </a:p>
          <a:p>
            <a:r>
              <a:rPr lang="en-US" sz="1600" dirty="0" err="1" smtClean="0">
                <a:solidFill>
                  <a:schemeClr val="tx1">
                    <a:lumMod val="75000"/>
                    <a:lumOff val="25000"/>
                  </a:schemeClr>
                </a:solidFill>
              </a:rPr>
              <a:t>Link:https</a:t>
            </a:r>
            <a:r>
              <a:rPr lang="en-US" sz="1600" dirty="0" smtClean="0">
                <a:solidFill>
                  <a:schemeClr val="tx1">
                    <a:lumMod val="75000"/>
                    <a:lumOff val="25000"/>
                  </a:schemeClr>
                </a:solidFill>
              </a:rPr>
              <a:t>://</a:t>
            </a:r>
            <a:r>
              <a:rPr lang="en-US" sz="1600" dirty="0" err="1" smtClean="0">
                <a:solidFill>
                  <a:schemeClr val="tx1">
                    <a:lumMod val="75000"/>
                    <a:lumOff val="25000"/>
                  </a:schemeClr>
                </a:solidFill>
              </a:rPr>
              <a:t>www.opencpu.org</a:t>
            </a:r>
            <a:r>
              <a:rPr lang="en-US" sz="1600" dirty="0" smtClean="0">
                <a:solidFill>
                  <a:schemeClr val="tx1">
                    <a:lumMod val="75000"/>
                    <a:lumOff val="25000"/>
                  </a:schemeClr>
                </a:solidFill>
              </a:rPr>
              <a:t>/</a:t>
            </a:r>
          </a:p>
          <a:p>
            <a:endParaRPr lang="en-US" sz="1600" dirty="0">
              <a:solidFill>
                <a:schemeClr val="tx1">
                  <a:lumMod val="75000"/>
                  <a:lumOff val="25000"/>
                </a:schemeClr>
              </a:solidFill>
            </a:endParaRPr>
          </a:p>
          <a:p>
            <a:pPr>
              <a:buFont typeface="Wingdings" pitchFamily="2" charset="2"/>
              <a:buChar char="v"/>
            </a:pPr>
            <a:r>
              <a:rPr lang="en-US" sz="1600" b="1" dirty="0">
                <a:solidFill>
                  <a:schemeClr val="tx1">
                    <a:lumMod val="75000"/>
                    <a:lumOff val="25000"/>
                  </a:schemeClr>
                </a:solidFill>
              </a:rPr>
              <a:t>CGI Solution</a:t>
            </a:r>
            <a:r>
              <a:rPr lang="en-US" sz="1600" dirty="0" smtClean="0">
                <a:solidFill>
                  <a:schemeClr val="tx1">
                    <a:lumMod val="75000"/>
                    <a:lumOff val="25000"/>
                  </a:schemeClr>
                </a:solidFill>
              </a:rPr>
              <a:t>: use </a:t>
            </a:r>
            <a:r>
              <a:rPr lang="en-US" sz="1600" dirty="0" err="1" smtClean="0">
                <a:solidFill>
                  <a:schemeClr val="tx1">
                    <a:lumMod val="75000"/>
                    <a:lumOff val="25000"/>
                  </a:schemeClr>
                </a:solidFill>
              </a:rPr>
              <a:t>perl,python</a:t>
            </a:r>
            <a:r>
              <a:rPr lang="en-US" sz="1600" dirty="0" smtClean="0">
                <a:solidFill>
                  <a:schemeClr val="tx1">
                    <a:lumMod val="75000"/>
                    <a:lumOff val="25000"/>
                  </a:schemeClr>
                </a:solidFill>
              </a:rPr>
              <a:t>, ruby, java, </a:t>
            </a:r>
            <a:r>
              <a:rPr lang="en-US" sz="1600" dirty="0" err="1" smtClean="0">
                <a:solidFill>
                  <a:schemeClr val="tx1">
                    <a:lumMod val="75000"/>
                    <a:lumOff val="25000"/>
                  </a:schemeClr>
                </a:solidFill>
              </a:rPr>
              <a:t>c++</a:t>
            </a:r>
            <a:r>
              <a:rPr lang="en-US" sz="1600" dirty="0" smtClean="0">
                <a:solidFill>
                  <a:schemeClr val="tx1">
                    <a:lumMod val="75000"/>
                    <a:lumOff val="25000"/>
                  </a:schemeClr>
                </a:solidFill>
              </a:rPr>
              <a:t>, even </a:t>
            </a:r>
            <a:r>
              <a:rPr lang="en-US" sz="1600" dirty="0" err="1" smtClean="0">
                <a:solidFill>
                  <a:schemeClr val="tx1">
                    <a:lumMod val="75000"/>
                    <a:lumOff val="25000"/>
                  </a:schemeClr>
                </a:solidFill>
              </a:rPr>
              <a:t>php</a:t>
            </a:r>
            <a:r>
              <a:rPr lang="en-US" sz="1600" dirty="0" smtClean="0">
                <a:solidFill>
                  <a:schemeClr val="tx1">
                    <a:lumMod val="75000"/>
                    <a:lumOff val="25000"/>
                  </a:schemeClr>
                </a:solidFill>
              </a:rPr>
              <a:t> to  dynamic execute R script</a:t>
            </a:r>
          </a:p>
          <a:p>
            <a:pPr>
              <a:buFont typeface="Wingdings" pitchFamily="2" charset="2"/>
              <a:buChar char="v"/>
            </a:pPr>
            <a:endParaRPr lang="en-US" sz="1600" dirty="0">
              <a:solidFill>
                <a:schemeClr val="tx1">
                  <a:lumMod val="75000"/>
                  <a:lumOff val="25000"/>
                </a:schemeClr>
              </a:solidFill>
            </a:endParaRPr>
          </a:p>
          <a:p>
            <a:pPr>
              <a:buFont typeface="Wingdings" pitchFamily="2" charset="2"/>
              <a:buChar char="v"/>
            </a:pPr>
            <a:r>
              <a:rPr lang="en-US" sz="1600" b="1" dirty="0" smtClean="0">
                <a:solidFill>
                  <a:schemeClr val="tx1">
                    <a:lumMod val="75000"/>
                    <a:lumOff val="25000"/>
                  </a:schemeClr>
                </a:solidFill>
              </a:rPr>
              <a:t>Pure JS Solution:</a:t>
            </a:r>
            <a:r>
              <a:rPr lang="en-US" sz="1600" dirty="0" smtClean="0">
                <a:solidFill>
                  <a:schemeClr val="tx1">
                    <a:lumMod val="75000"/>
                    <a:lumOff val="25000"/>
                  </a:schemeClr>
                </a:solidFill>
              </a:rPr>
              <a:t>  R-NODE</a:t>
            </a:r>
          </a:p>
          <a:p>
            <a:pPr lvl="1"/>
            <a:r>
              <a:rPr lang="en-US" sz="1600" dirty="0" smtClean="0">
                <a:solidFill>
                  <a:schemeClr val="tx1">
                    <a:lumMod val="75000"/>
                    <a:lumOff val="25000"/>
                  </a:schemeClr>
                </a:solidFill>
              </a:rPr>
              <a:t>Basic requirement:</a:t>
            </a:r>
          </a:p>
          <a:p>
            <a:pPr lvl="2">
              <a:buFont typeface="Arial" pitchFamily="34" charset="0"/>
              <a:buChar char="•"/>
            </a:pPr>
            <a:r>
              <a:rPr lang="en-US" sz="1600" dirty="0" err="1" smtClean="0">
                <a:solidFill>
                  <a:schemeClr val="tx1">
                    <a:lumMod val="75000"/>
                    <a:lumOff val="25000"/>
                  </a:schemeClr>
                </a:solidFill>
              </a:rPr>
              <a:t>Protovis</a:t>
            </a:r>
            <a:r>
              <a:rPr lang="en-US" sz="1600" dirty="0" smtClean="0">
                <a:solidFill>
                  <a:schemeClr val="tx1">
                    <a:lumMod val="75000"/>
                    <a:lumOff val="25000"/>
                  </a:schemeClr>
                </a:solidFill>
              </a:rPr>
              <a:t> – http://vis.stanford.edu/protovis/</a:t>
            </a:r>
          </a:p>
          <a:p>
            <a:pPr lvl="2">
              <a:buFont typeface="Arial" pitchFamily="34" charset="0"/>
              <a:buChar char="•"/>
            </a:pPr>
            <a:r>
              <a:rPr lang="en-US" sz="1600" dirty="0" err="1" smtClean="0">
                <a:solidFill>
                  <a:schemeClr val="tx1">
                    <a:lumMod val="75000"/>
                    <a:lumOff val="25000"/>
                  </a:schemeClr>
                </a:solidFill>
              </a:rPr>
              <a:t>Nodejs</a:t>
            </a:r>
            <a:r>
              <a:rPr lang="en-US" sz="1600" dirty="0" smtClean="0">
                <a:solidFill>
                  <a:schemeClr val="tx1">
                    <a:lumMod val="75000"/>
                    <a:lumOff val="25000"/>
                  </a:schemeClr>
                </a:solidFill>
              </a:rPr>
              <a:t> – http://nodejs.org/</a:t>
            </a:r>
          </a:p>
          <a:p>
            <a:pPr lvl="2">
              <a:buFont typeface="Arial" pitchFamily="34" charset="0"/>
              <a:buChar char="•"/>
            </a:pPr>
            <a:r>
              <a:rPr lang="en-US" sz="1600" dirty="0" smtClean="0">
                <a:solidFill>
                  <a:schemeClr val="tx1">
                    <a:lumMod val="75000"/>
                    <a:lumOff val="25000"/>
                  </a:schemeClr>
                </a:solidFill>
              </a:rPr>
              <a:t>R – http://www.r-project.org/</a:t>
            </a:r>
          </a:p>
          <a:p>
            <a:pPr lvl="2">
              <a:buFont typeface="Arial" pitchFamily="34" charset="0"/>
              <a:buChar char="•"/>
            </a:pPr>
            <a:r>
              <a:rPr lang="en-US" sz="1600" dirty="0" err="1" smtClean="0">
                <a:solidFill>
                  <a:schemeClr val="tx1">
                    <a:lumMod val="75000"/>
                    <a:lumOff val="25000"/>
                  </a:schemeClr>
                </a:solidFill>
              </a:rPr>
              <a:t>Rserve</a:t>
            </a:r>
            <a:r>
              <a:rPr lang="en-US" sz="1600" dirty="0" smtClean="0">
                <a:solidFill>
                  <a:schemeClr val="tx1">
                    <a:lumMod val="75000"/>
                    <a:lumOff val="25000"/>
                  </a:schemeClr>
                </a:solidFill>
              </a:rPr>
              <a:t> – http://www.rforge.net/Rserve/doc.html</a:t>
            </a:r>
          </a:p>
          <a:p>
            <a:pPr lvl="2">
              <a:buFont typeface="Arial" pitchFamily="34" charset="0"/>
              <a:buChar char="•"/>
            </a:pPr>
            <a:r>
              <a:rPr lang="en-US" sz="1600" dirty="0" err="1" smtClean="0">
                <a:solidFill>
                  <a:schemeClr val="tx1">
                    <a:lumMod val="75000"/>
                    <a:lumOff val="25000"/>
                  </a:schemeClr>
                </a:solidFill>
              </a:rPr>
              <a:t>Shjs</a:t>
            </a:r>
            <a:r>
              <a:rPr lang="en-US" sz="1600" dirty="0" smtClean="0">
                <a:solidFill>
                  <a:schemeClr val="tx1">
                    <a:lumMod val="75000"/>
                    <a:lumOff val="25000"/>
                  </a:schemeClr>
                </a:solidFill>
              </a:rPr>
              <a:t> – http://shjs.sourceforge.net/</a:t>
            </a:r>
          </a:p>
          <a:p>
            <a:pPr lvl="2">
              <a:buFont typeface="Wingdings" pitchFamily="2" charset="2"/>
              <a:buChar char="v"/>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409291" y="395748"/>
            <a:ext cx="9668031" cy="646331"/>
          </a:xfrm>
          <a:prstGeom prst="rect">
            <a:avLst/>
          </a:prstGeom>
          <a:noFill/>
        </p:spPr>
        <p:txBody>
          <a:bodyPr wrap="none" rtlCol="0">
            <a:spAutoFit/>
          </a:bodyPr>
          <a:lstStyle/>
          <a:p>
            <a:r>
              <a:rPr lang="en-US" sz="3600" dirty="0" smtClean="0">
                <a:solidFill>
                  <a:schemeClr val="tx1">
                    <a:lumMod val="85000"/>
                    <a:lumOff val="15000"/>
                  </a:schemeClr>
                </a:solidFill>
                <a:latin typeface="+mj-lt"/>
                <a:ea typeface="+mj-ea"/>
                <a:cs typeface="+mj-cs"/>
              </a:rPr>
              <a:t>Another Solutions for R </a:t>
            </a:r>
            <a:r>
              <a:rPr lang="en-US" sz="3600" smtClean="0">
                <a:solidFill>
                  <a:schemeClr val="tx1">
                    <a:lumMod val="85000"/>
                    <a:lumOff val="15000"/>
                  </a:schemeClr>
                </a:solidFill>
                <a:latin typeface="+mj-lt"/>
                <a:ea typeface="+mj-ea"/>
                <a:cs typeface="+mj-cs"/>
              </a:rPr>
              <a:t>to </a:t>
            </a:r>
            <a:r>
              <a:rPr lang="en-US" sz="3600" smtClean="0">
                <a:solidFill>
                  <a:schemeClr val="tx1">
                    <a:lumMod val="85000"/>
                    <a:lumOff val="15000"/>
                  </a:schemeClr>
                </a:solidFill>
                <a:latin typeface="+mj-lt"/>
                <a:ea typeface="+mj-ea"/>
                <a:cs typeface="+mj-cs"/>
              </a:rPr>
              <a:t>Web Application</a:t>
            </a:r>
            <a:endParaRPr lang="en-US" sz="3600" dirty="0">
              <a:solidFill>
                <a:schemeClr val="tx1">
                  <a:lumMod val="85000"/>
                  <a:lumOff val="15000"/>
                </a:schemeClr>
              </a:solidFill>
              <a:latin typeface="+mj-lt"/>
              <a:ea typeface="+mj-ea"/>
              <a:cs typeface="+mj-cs"/>
            </a:endParaRPr>
          </a:p>
        </p:txBody>
      </p:sp>
      <p:sp>
        <p:nvSpPr>
          <p:cNvPr id="5" name="TextBox 4"/>
          <p:cNvSpPr txBox="1"/>
          <p:nvPr/>
        </p:nvSpPr>
        <p:spPr>
          <a:xfrm>
            <a:off x="609600" y="1219201"/>
            <a:ext cx="11074400" cy="2646878"/>
          </a:xfrm>
          <a:prstGeom prst="rect">
            <a:avLst/>
          </a:prstGeom>
          <a:noFill/>
        </p:spPr>
        <p:txBody>
          <a:bodyPr wrap="square" rtlCol="0">
            <a:spAutoFit/>
          </a:bodyPr>
          <a:lstStyle/>
          <a:p>
            <a:pPr>
              <a:buFont typeface="Wingdings" pitchFamily="2" charset="2"/>
              <a:buChar char="v"/>
            </a:pPr>
            <a:r>
              <a:rPr lang="en-US" sz="1600" b="1" dirty="0">
                <a:solidFill>
                  <a:schemeClr val="tx1">
                    <a:lumMod val="75000"/>
                    <a:lumOff val="25000"/>
                  </a:schemeClr>
                </a:solidFill>
              </a:rPr>
              <a:t>Wt (pronounced as </a:t>
            </a:r>
            <a:r>
              <a:rPr lang="en-US" sz="1600" b="1" dirty="0" smtClean="0">
                <a:solidFill>
                  <a:schemeClr val="tx1">
                    <a:lumMod val="75000"/>
                    <a:lumOff val="25000"/>
                  </a:schemeClr>
                </a:solidFill>
              </a:rPr>
              <a:t>witty)</a:t>
            </a:r>
            <a:r>
              <a:rPr lang="en-US" sz="1600" dirty="0" smtClean="0">
                <a:solidFill>
                  <a:schemeClr val="tx1">
                    <a:lumMod val="75000"/>
                    <a:lumOff val="25000"/>
                  </a:schemeClr>
                </a:solidFill>
              </a:rPr>
              <a:t> </a:t>
            </a:r>
            <a:r>
              <a:rPr lang="en-US" sz="1600" dirty="0">
                <a:solidFill>
                  <a:schemeClr val="tx1">
                    <a:lumMod val="75000"/>
                    <a:lumOff val="25000"/>
                  </a:schemeClr>
                </a:solidFill>
              </a:rPr>
              <a:t>is a C++ library for developing web applications.</a:t>
            </a:r>
          </a:p>
          <a:p>
            <a:pPr lvl="1"/>
            <a:r>
              <a:rPr lang="en-US" sz="1600" dirty="0">
                <a:solidFill>
                  <a:schemeClr val="tx1">
                    <a:lumMod val="75000"/>
                    <a:lumOff val="25000"/>
                  </a:schemeClr>
                </a:solidFill>
              </a:rPr>
              <a:t>“The API is widget-centric and uses well-tested patterns of desktop GUI development tailored to the web. To the developer, it offers abstraction of web-specific implementation details, including client-server protocols, event handling, graphics support, graceful degradation (or progressive enhancement), and URL handling</a:t>
            </a:r>
            <a:r>
              <a:rPr lang="en-US" sz="1600" dirty="0" smtClean="0">
                <a:solidFill>
                  <a:schemeClr val="tx1">
                    <a:lumMod val="75000"/>
                    <a:lumOff val="25000"/>
                  </a:schemeClr>
                </a:solidFill>
              </a:rPr>
              <a:t>.”</a:t>
            </a:r>
          </a:p>
          <a:p>
            <a:pPr lvl="1"/>
            <a:endParaRPr lang="en-US" sz="1600" dirty="0">
              <a:solidFill>
                <a:schemeClr val="tx1">
                  <a:lumMod val="75000"/>
                  <a:lumOff val="25000"/>
                </a:schemeClr>
              </a:solidFill>
            </a:endParaRPr>
          </a:p>
          <a:p>
            <a:pPr lvl="1"/>
            <a:r>
              <a:rPr lang="en-US" sz="1600" dirty="0" err="1" smtClean="0">
                <a:solidFill>
                  <a:schemeClr val="tx1">
                    <a:lumMod val="75000"/>
                    <a:lumOff val="25000"/>
                  </a:schemeClr>
                </a:solidFill>
              </a:rPr>
              <a:t>Link:http</a:t>
            </a:r>
            <a:r>
              <a:rPr lang="en-US" sz="1600" dirty="0">
                <a:solidFill>
                  <a:schemeClr val="tx1">
                    <a:lumMod val="75000"/>
                    <a:lumOff val="25000"/>
                  </a:schemeClr>
                </a:solidFill>
              </a:rPr>
              <a:t>://www.webtoolkit.eu/wt</a:t>
            </a:r>
          </a:p>
          <a:p>
            <a:pPr lvl="2">
              <a:buFont typeface="Wingdings" pitchFamily="2" charset="2"/>
              <a:buChar char="v"/>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6" y="2576062"/>
            <a:ext cx="10515600" cy="1325563"/>
          </a:xfrm>
        </p:spPr>
        <p:txBody>
          <a:bodyPr/>
          <a:lstStyle/>
          <a:p>
            <a:r>
              <a:rPr lang="en-US" dirty="0" smtClean="0"/>
              <a:t>THANK YOU</a:t>
            </a:r>
            <a:endParaRPr lang="en-US" dirty="0"/>
          </a:p>
        </p:txBody>
      </p:sp>
    </p:spTree>
    <p:extLst>
      <p:ext uri="{BB962C8B-B14F-4D97-AF65-F5344CB8AC3E}">
        <p14:creationId xmlns:p14="http://schemas.microsoft.com/office/powerpoint/2010/main" xmlns="" val="2640867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332" y="405228"/>
            <a:ext cx="10515600" cy="6009640"/>
          </a:xfrm>
        </p:spPr>
        <p:txBody>
          <a:bodyPr>
            <a:normAutofit/>
          </a:bodyPr>
          <a:lstStyle/>
          <a:p>
            <a:r>
              <a:rPr lang="en-US" dirty="0" smtClean="0"/>
              <a:t>REFERENCES</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endParaRPr lang="en-US" dirty="0"/>
          </a:p>
        </p:txBody>
      </p:sp>
      <p:sp>
        <p:nvSpPr>
          <p:cNvPr id="3" name="Title 1"/>
          <p:cNvSpPr txBox="1">
            <a:spLocks/>
          </p:cNvSpPr>
          <p:nvPr/>
        </p:nvSpPr>
        <p:spPr>
          <a:xfrm>
            <a:off x="1557332" y="1730791"/>
            <a:ext cx="10515600" cy="45574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TextBox 3"/>
          <p:cNvSpPr txBox="1"/>
          <p:nvPr/>
        </p:nvSpPr>
        <p:spPr>
          <a:xfrm>
            <a:off x="1730325" y="1350498"/>
            <a:ext cx="10128739"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hlinkClick r:id="rId2"/>
              </a:rPr>
              <a:t>http://www.katrinerk.com/courses/r-worksheets/r-code-classification-with-naive-bayes</a:t>
            </a:r>
            <a:endParaRPr lang="en-US" dirty="0"/>
          </a:p>
          <a:p>
            <a:pPr marL="285750" indent="-285750">
              <a:buFont typeface="Arial" panose="020B0604020202020204" pitchFamily="34" charset="0"/>
              <a:buChar char="•"/>
            </a:pPr>
            <a:r>
              <a:rPr lang="en-US" dirty="0" smtClean="0">
                <a:hlinkClick r:id="rId3"/>
              </a:rPr>
              <a:t>http://en.wikipedia.org/wiki/Decision_tree_learning</a:t>
            </a:r>
            <a:endParaRPr lang="en-US" dirty="0"/>
          </a:p>
          <a:p>
            <a:pPr marL="285750" indent="-285750">
              <a:buFont typeface="Arial" panose="020B0604020202020204" pitchFamily="34" charset="0"/>
              <a:buChar char="•"/>
            </a:pPr>
            <a:r>
              <a:rPr lang="en-US" dirty="0" smtClean="0">
                <a:hlinkClick r:id="rId4"/>
              </a:rPr>
              <a:t>https://archive.ics.uci.edu/ml/datasets/Heart+Disease</a:t>
            </a:r>
            <a:endParaRPr lang="en-US" dirty="0"/>
          </a:p>
          <a:p>
            <a:pPr marL="285750" indent="-285750">
              <a:buFont typeface="Arial" panose="020B0604020202020204" pitchFamily="34" charset="0"/>
              <a:buChar char="•"/>
            </a:pPr>
            <a:r>
              <a:rPr lang="en-US" dirty="0" smtClean="0">
                <a:hlinkClick r:id="rId5"/>
              </a:rPr>
              <a:t>http://www.researchgate.net/post/Can_anyone_suggest_a_data_set_for_heart_disease_prediction_processes</a:t>
            </a:r>
            <a:endParaRPr lang="en-US" dirty="0"/>
          </a:p>
          <a:p>
            <a:pPr marL="285750" indent="-285750">
              <a:buFont typeface="Arial" panose="020B0604020202020204" pitchFamily="34" charset="0"/>
              <a:buChar char="•"/>
            </a:pPr>
            <a:r>
              <a:rPr lang="en-US" dirty="0" smtClean="0">
                <a:hlinkClick r:id="rId6"/>
              </a:rPr>
              <a:t>http://en.wikipedia.org/wiki/Naive_Bayes_classifier</a:t>
            </a:r>
            <a:endParaRPr lang="en-US" dirty="0"/>
          </a:p>
          <a:p>
            <a:pPr marL="285750" indent="-285750">
              <a:buFont typeface="Arial" panose="020B0604020202020204" pitchFamily="34" charset="0"/>
              <a:buChar char="•"/>
            </a:pPr>
            <a:r>
              <a:rPr lang="en-US" dirty="0" smtClean="0">
                <a:hlinkClick r:id="rId7"/>
              </a:rPr>
              <a:t>http://www.dmmh.org</a:t>
            </a:r>
            <a:endParaRPr lang="en-US" dirty="0"/>
          </a:p>
          <a:p>
            <a:pPr marL="285750" indent="-285750">
              <a:buFont typeface="Arial" panose="020B0604020202020204" pitchFamily="34" charset="0"/>
              <a:buChar char="•"/>
            </a:pPr>
            <a:r>
              <a:rPr lang="en-US" dirty="0" smtClean="0">
                <a:hlinkClick r:id="rId8"/>
              </a:rPr>
              <a:t>http://inpressco.com/wp-content/uploads/2014/02/Paper40220-224.pdf</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HDPS: Heart Disease Prediction System - AH Chen, SY Huang, PS Hong, CH Cheng, EJ Lin, Department of Medical Informatics, Tzu Chi University, Hualien City, Taiwan</a:t>
            </a:r>
          </a:p>
          <a:p>
            <a:pPr marL="285750" indent="-285750">
              <a:buFont typeface="Arial" panose="020B0604020202020204" pitchFamily="34" charset="0"/>
              <a:buChar char="•"/>
            </a:pPr>
            <a:r>
              <a:rPr lang="en-US" dirty="0" smtClean="0"/>
              <a:t>Data Mining Applications In Healthcare - TEPR 2004, May 21, 2004, V. “</a:t>
            </a:r>
            <a:r>
              <a:rPr lang="en-US" dirty="0" err="1" smtClean="0"/>
              <a:t>Juggy</a:t>
            </a:r>
            <a:r>
              <a:rPr lang="en-US" dirty="0" smtClean="0"/>
              <a:t>” </a:t>
            </a:r>
            <a:r>
              <a:rPr lang="en-US" dirty="0" err="1" smtClean="0"/>
              <a:t>Jagannathan</a:t>
            </a:r>
            <a:r>
              <a:rPr lang="en-US" dirty="0" smtClean="0"/>
              <a:t>, VP of Research, </a:t>
            </a:r>
            <a:r>
              <a:rPr lang="en-US" dirty="0" smtClean="0">
                <a:hlinkClick r:id="rId9"/>
              </a:rPr>
              <a:t>juggy@medquist.com</a:t>
            </a:r>
            <a:endParaRPr lang="en-US" dirty="0" smtClean="0"/>
          </a:p>
          <a:p>
            <a:pPr marL="285750" indent="-285750">
              <a:buFont typeface="Arial" panose="020B0604020202020204" pitchFamily="34" charset="0"/>
              <a:buChar char="•"/>
            </a:pPr>
            <a:r>
              <a:rPr lang="en-US" altLang="en-US" dirty="0" smtClean="0"/>
              <a:t>Data mining and its application and usage in medicine, </a:t>
            </a:r>
            <a:r>
              <a:rPr lang="en-US" altLang="en-US" dirty="0" err="1" smtClean="0"/>
              <a:t>Radhika</a:t>
            </a: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xmlns="" val="250251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000" y="504701"/>
            <a:ext cx="8596668" cy="941434"/>
          </a:xfrm>
        </p:spPr>
        <p:txBody>
          <a:bodyPr>
            <a:normAutofit/>
          </a:bodyPr>
          <a:lstStyle/>
          <a:p>
            <a:r>
              <a:rPr lang="en-US" dirty="0" smtClean="0"/>
              <a:t>INTRODUCTION – Algorithms Used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402348550"/>
              </p:ext>
            </p:extLst>
          </p:nvPr>
        </p:nvGraphicFramePr>
        <p:xfrm>
          <a:off x="1384534" y="1678864"/>
          <a:ext cx="8915400" cy="445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766271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522" y="518348"/>
            <a:ext cx="8596668" cy="941434"/>
          </a:xfrm>
        </p:spPr>
        <p:txBody>
          <a:bodyPr>
            <a:normAutofit/>
          </a:bodyPr>
          <a:lstStyle/>
          <a:p>
            <a:r>
              <a:rPr lang="en-US" dirty="0" smtClean="0"/>
              <a:t>K-Nearest Neighbor - Goal</a:t>
            </a:r>
            <a:endParaRPr lang="en-US" dirty="0"/>
          </a:p>
        </p:txBody>
      </p:sp>
      <p:sp>
        <p:nvSpPr>
          <p:cNvPr id="3" name="Content Placeholder 2"/>
          <p:cNvSpPr>
            <a:spLocks noGrp="1"/>
          </p:cNvSpPr>
          <p:nvPr>
            <p:ph idx="1"/>
          </p:nvPr>
        </p:nvSpPr>
        <p:spPr>
          <a:xfrm>
            <a:off x="1152522" y="1459782"/>
            <a:ext cx="8915400" cy="4451440"/>
          </a:xfrm>
        </p:spPr>
        <p:txBody>
          <a:bodyPr>
            <a:normAutofit fontScale="77500" lnSpcReduction="20000"/>
          </a:bodyPr>
          <a:lstStyle/>
          <a:p>
            <a:r>
              <a:rPr lang="en-US" altLang="en-US" sz="2000" dirty="0" smtClean="0"/>
              <a:t>K-NN uses distance function to calculate the distance between points from the center</a:t>
            </a:r>
          </a:p>
          <a:p>
            <a:endParaRPr lang="en-US" sz="2000" dirty="0" smtClean="0"/>
          </a:p>
          <a:p>
            <a:endParaRPr lang="en-US" sz="2000" dirty="0" smtClean="0"/>
          </a:p>
          <a:p>
            <a:endParaRPr lang="en-US" sz="2000" dirty="0"/>
          </a:p>
          <a:p>
            <a:endParaRPr lang="en-US" sz="2000" dirty="0" smtClean="0"/>
          </a:p>
          <a:p>
            <a:endParaRPr lang="en-US" sz="2000" dirty="0"/>
          </a:p>
          <a:p>
            <a:r>
              <a:rPr lang="en-US" sz="2000" dirty="0" smtClean="0"/>
              <a:t>Our goal is to classify which age group is more prone to heart disease. The comparisons used to classify this are as follows</a:t>
            </a:r>
          </a:p>
          <a:p>
            <a:pPr lvl="1"/>
            <a:r>
              <a:rPr lang="en-US" sz="1600" dirty="0" smtClean="0"/>
              <a:t>Age group vs Blood Pressure</a:t>
            </a:r>
          </a:p>
          <a:p>
            <a:pPr lvl="1"/>
            <a:r>
              <a:rPr lang="en-US" sz="1600" dirty="0" smtClean="0"/>
              <a:t>Age group vs Cholesterol level</a:t>
            </a:r>
          </a:p>
          <a:p>
            <a:pPr lvl="1"/>
            <a:r>
              <a:rPr lang="en-US" sz="1600" dirty="0" smtClean="0"/>
              <a:t>Age group vs Max heart rate achieved</a:t>
            </a:r>
          </a:p>
          <a:p>
            <a:pPr lvl="1"/>
            <a:r>
              <a:rPr lang="en-US" sz="1600" dirty="0" smtClean="0"/>
              <a:t>Age group vs ST depression rate </a:t>
            </a:r>
          </a:p>
          <a:p>
            <a:pPr lvl="1"/>
            <a:r>
              <a:rPr lang="en-US" sz="1600" dirty="0" smtClean="0"/>
              <a:t>Age group vs Chest pain type (table)</a:t>
            </a:r>
          </a:p>
          <a:p>
            <a:pPr lvl="1"/>
            <a:r>
              <a:rPr lang="en-US" sz="1600" dirty="0" smtClean="0"/>
              <a:t>Age group vs Heart Narrowing</a:t>
            </a:r>
            <a:endParaRPr lang="en-US" sz="1600" dirty="0"/>
          </a:p>
          <a:p>
            <a:endParaRPr lang="en-US" dirty="0"/>
          </a:p>
        </p:txBody>
      </p:sp>
      <p:pic>
        <p:nvPicPr>
          <p:cNvPr id="3074" name="Picture 2" descr="http://upload.wikimedia.org/wikipedia/commons/thumb/e/e7/KnnClassification.svg/279px-KnnClassification.svg.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410447" y="1960753"/>
            <a:ext cx="1829087" cy="165208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Object 6"/>
          <p:cNvGraphicFramePr>
            <a:graphicFrameLocks noChangeAspect="1"/>
          </p:cNvGraphicFramePr>
          <p:nvPr>
            <p:extLst>
              <p:ext uri="{D42A27DB-BD31-4B8C-83A1-F6EECF244321}">
                <p14:modId xmlns:p14="http://schemas.microsoft.com/office/powerpoint/2010/main" xmlns="" val="3340515856"/>
              </p:ext>
            </p:extLst>
          </p:nvPr>
        </p:nvGraphicFramePr>
        <p:xfrm>
          <a:off x="1579559" y="2141909"/>
          <a:ext cx="4030663" cy="1274763"/>
        </p:xfrm>
        <a:graphic>
          <a:graphicData uri="http://schemas.openxmlformats.org/presentationml/2006/ole">
            <p:oleObj spid="_x0000_s3100" name="Equation" r:id="rId4" imgW="3009900" imgH="952500" progId="Equation.3">
              <p:embed/>
            </p:oleObj>
          </a:graphicData>
        </a:graphic>
      </p:graphicFrame>
    </p:spTree>
    <p:extLst>
      <p:ext uri="{BB962C8B-B14F-4D97-AF65-F5344CB8AC3E}">
        <p14:creationId xmlns:p14="http://schemas.microsoft.com/office/powerpoint/2010/main" xmlns="" val="4062281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 – Intermediate conclusions</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xmlns="" val="250332698"/>
              </p:ext>
            </p:extLst>
          </p:nvPr>
        </p:nvGraphicFramePr>
        <p:xfrm>
          <a:off x="2589213" y="2133600"/>
          <a:ext cx="4313237"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p:cNvPicPr>
            <a:picLocks noGrp="1" noChangeAspect="1"/>
          </p:cNvPicPr>
          <p:nvPr>
            <p:ph sz="half" idx="2"/>
          </p:nvPr>
        </p:nvPicPr>
        <p:blipFill>
          <a:blip r:embed="rId6"/>
          <a:stretch>
            <a:fillRect/>
          </a:stretch>
        </p:blipFill>
        <p:spPr>
          <a:xfrm>
            <a:off x="6971113" y="1440767"/>
            <a:ext cx="4389027" cy="2612516"/>
          </a:xfrm>
          <a:prstGeom prst="rect">
            <a:avLst/>
          </a:prstGeom>
        </p:spPr>
      </p:pic>
      <p:pic>
        <p:nvPicPr>
          <p:cNvPr id="9" name="Picture 8"/>
          <p:cNvPicPr>
            <a:picLocks noChangeAspect="1"/>
          </p:cNvPicPr>
          <p:nvPr/>
        </p:nvPicPr>
        <p:blipFill>
          <a:blip r:embed="rId7"/>
          <a:stretch>
            <a:fillRect/>
          </a:stretch>
        </p:blipFill>
        <p:spPr>
          <a:xfrm>
            <a:off x="6848475" y="3898165"/>
            <a:ext cx="4511665" cy="2685515"/>
          </a:xfrm>
          <a:prstGeom prst="rect">
            <a:avLst/>
          </a:prstGeom>
        </p:spPr>
      </p:pic>
    </p:spTree>
    <p:extLst>
      <p:ext uri="{BB962C8B-B14F-4D97-AF65-F5344CB8AC3E}">
        <p14:creationId xmlns:p14="http://schemas.microsoft.com/office/powerpoint/2010/main" xmlns="" val="317815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 – Intermediate conclusions</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xmlns="" val="3356402809"/>
              </p:ext>
            </p:extLst>
          </p:nvPr>
        </p:nvGraphicFramePr>
        <p:xfrm>
          <a:off x="2589213" y="2133600"/>
          <a:ext cx="4313237"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6"/>
          <a:stretch>
            <a:fillRect/>
          </a:stretch>
        </p:blipFill>
        <p:spPr>
          <a:xfrm>
            <a:off x="7040026" y="1528346"/>
            <a:ext cx="3942060" cy="2346465"/>
          </a:xfrm>
          <a:prstGeom prst="rect">
            <a:avLst/>
          </a:prstGeom>
        </p:spPr>
      </p:pic>
      <p:pic>
        <p:nvPicPr>
          <p:cNvPr id="8" name="Picture 7"/>
          <p:cNvPicPr>
            <a:picLocks noChangeAspect="1"/>
          </p:cNvPicPr>
          <p:nvPr/>
        </p:nvPicPr>
        <p:blipFill>
          <a:blip r:embed="rId7"/>
          <a:stretch>
            <a:fillRect/>
          </a:stretch>
        </p:blipFill>
        <p:spPr>
          <a:xfrm>
            <a:off x="7040026" y="4077848"/>
            <a:ext cx="3942061" cy="2346465"/>
          </a:xfrm>
          <a:prstGeom prst="rect">
            <a:avLst/>
          </a:prstGeom>
        </p:spPr>
      </p:pic>
    </p:spTree>
    <p:extLst>
      <p:ext uri="{BB962C8B-B14F-4D97-AF65-F5344CB8AC3E}">
        <p14:creationId xmlns:p14="http://schemas.microsoft.com/office/powerpoint/2010/main" xmlns="" val="326566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 – Intermediate conclusions</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xmlns="" val="1793589313"/>
              </p:ext>
            </p:extLst>
          </p:nvPr>
        </p:nvGraphicFramePr>
        <p:xfrm>
          <a:off x="2589213" y="2133600"/>
          <a:ext cx="4313237"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p:cNvPicPr>
            <a:picLocks noChangeAspect="1"/>
          </p:cNvPicPr>
          <p:nvPr/>
        </p:nvPicPr>
        <p:blipFill>
          <a:blip r:embed="rId6"/>
          <a:stretch>
            <a:fillRect/>
          </a:stretch>
        </p:blipFill>
        <p:spPr>
          <a:xfrm>
            <a:off x="7092043" y="1588381"/>
            <a:ext cx="4060490" cy="2164009"/>
          </a:xfrm>
          <a:prstGeom prst="rect">
            <a:avLst/>
          </a:prstGeom>
        </p:spPr>
      </p:pic>
      <p:pic>
        <p:nvPicPr>
          <p:cNvPr id="14" name="Picture 13"/>
          <p:cNvPicPr>
            <a:picLocks noChangeAspect="1"/>
          </p:cNvPicPr>
          <p:nvPr/>
        </p:nvPicPr>
        <p:blipFill>
          <a:blip r:embed="rId7"/>
          <a:stretch>
            <a:fillRect/>
          </a:stretch>
        </p:blipFill>
        <p:spPr>
          <a:xfrm>
            <a:off x="7056792" y="4253368"/>
            <a:ext cx="4136199" cy="2204358"/>
          </a:xfrm>
          <a:prstGeom prst="rect">
            <a:avLst/>
          </a:prstGeom>
        </p:spPr>
      </p:pic>
    </p:spTree>
    <p:extLst>
      <p:ext uri="{BB962C8B-B14F-4D97-AF65-F5344CB8AC3E}">
        <p14:creationId xmlns:p14="http://schemas.microsoft.com/office/powerpoint/2010/main" xmlns="" val="10996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 – Conclusions and Error Rate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28486866"/>
              </p:ext>
            </p:extLst>
          </p:nvPr>
        </p:nvGraphicFramePr>
        <p:xfrm>
          <a:off x="838200" y="1825625"/>
          <a:ext cx="560354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6974006" y="1825625"/>
            <a:ext cx="43797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The error rate changes everytime since the Training and Test dataset are not static.</a:t>
            </a:r>
          </a:p>
          <a:p>
            <a:r>
              <a:rPr lang="en-US" smtClean="0"/>
              <a:t>The average accuracy rate achieved = 76.3%</a:t>
            </a:r>
            <a:endParaRPr lang="en-US" dirty="0"/>
          </a:p>
        </p:txBody>
      </p:sp>
    </p:spTree>
    <p:extLst>
      <p:ext uri="{BB962C8B-B14F-4D97-AF65-F5344CB8AC3E}">
        <p14:creationId xmlns:p14="http://schemas.microsoft.com/office/powerpoint/2010/main" xmlns="" val="31850550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278</TotalTime>
  <Words>1558</Words>
  <Application>Microsoft Office PowerPoint</Application>
  <PresentationFormat>自定义</PresentationFormat>
  <Paragraphs>260</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0" baseType="lpstr">
      <vt:lpstr>Wisp</vt:lpstr>
      <vt:lpstr>Bitmap Image</vt:lpstr>
      <vt:lpstr>Equation</vt:lpstr>
      <vt:lpstr>DATA ANALYSIS OF CARDIOVASCULAR DISEASE</vt:lpstr>
      <vt:lpstr>INTRODUCTION – Reason for selecting the dataset</vt:lpstr>
      <vt:lpstr>INTRODUCTION – Goals and Background</vt:lpstr>
      <vt:lpstr>INTRODUCTION – Algorithms Used</vt:lpstr>
      <vt:lpstr>K-Nearest Neighbor - Goal</vt:lpstr>
      <vt:lpstr>K-Nearest Neighbor – Intermediate conclusions</vt:lpstr>
      <vt:lpstr>K-Nearest Neighbor – Intermediate conclusions</vt:lpstr>
      <vt:lpstr>K-Nearest Neighbor – Intermediate conclusions</vt:lpstr>
      <vt:lpstr>K-Nearest Neighbor – Conclusions and Error Rate</vt:lpstr>
      <vt:lpstr>Naïve Bayes</vt:lpstr>
      <vt:lpstr>K-Means CLUSTERING</vt:lpstr>
      <vt:lpstr>K-means Clustering</vt:lpstr>
      <vt:lpstr>K-Means: Algorithm</vt:lpstr>
      <vt:lpstr>K-means Clustering on Shiny</vt:lpstr>
      <vt:lpstr>USING DECISION TREE</vt:lpstr>
      <vt:lpstr>DECISION TREE: Splitting Criteria    </vt:lpstr>
      <vt:lpstr>DECISION TREE: Information Gain</vt:lpstr>
      <vt:lpstr>DECISION TREE: Missing Values (K-NN imputation)</vt:lpstr>
      <vt:lpstr>DECISION TREE: Data</vt:lpstr>
      <vt:lpstr>DECISION TREE: Initial Tree</vt:lpstr>
      <vt:lpstr>DECISION TREE: Results</vt:lpstr>
      <vt:lpstr>DECISION TREE: Results (contd…)</vt:lpstr>
      <vt:lpstr>DECISION TREE: Cross Validation to find Optimal Pruning Level</vt:lpstr>
      <vt:lpstr>DECISION TREE: Results after pruning</vt:lpstr>
      <vt:lpstr>DECISION TREE: Optimal Tree</vt:lpstr>
      <vt:lpstr>DECISION TREE: Classifying Heart Disease</vt:lpstr>
      <vt:lpstr>COMPARISON OF ALGORITHMS: Accuracy</vt:lpstr>
      <vt:lpstr>USING SHINY</vt:lpstr>
      <vt:lpstr>SHINY: What is it?</vt:lpstr>
      <vt:lpstr>SHINY: Basic Structure</vt:lpstr>
      <vt:lpstr>SHINY: Reactivity</vt:lpstr>
      <vt:lpstr>SHINY: Reactivity Example</vt:lpstr>
      <vt:lpstr>SHINY: Pros and Cons</vt:lpstr>
      <vt:lpstr>幻灯片 34</vt:lpstr>
      <vt:lpstr>幻灯片 35</vt:lpstr>
      <vt:lpstr>THANK YOU</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CARDIOVASCULAR DISEASE</dc:title>
  <dc:creator>Ram</dc:creator>
  <cp:lastModifiedBy>Michael Zhang</cp:lastModifiedBy>
  <cp:revision>41</cp:revision>
  <dcterms:created xsi:type="dcterms:W3CDTF">2014-12-04T17:53:06Z</dcterms:created>
  <dcterms:modified xsi:type="dcterms:W3CDTF">2014-12-04T22:40:04Z</dcterms:modified>
</cp:coreProperties>
</file>