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5A28DDA-2413-40C5-87DA-565A3007D0B4}">
  <a:tblStyle styleId="{B5A28DDA-2413-40C5-87DA-565A3007D0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4.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erriweather-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team MTB and we will be discussing online shoppers purchasing intention based on data gathered about their online browsing.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44ee9b0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44ee9b0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-Visualized counts of operating system and browser 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Something to keep in mind that most customers are using Operating System 2 and browser 2. Important that the website is compatible with those.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44ee9b05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44ee9b05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Visualized the counts of online sessions by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 Mother’s Day, Spring sales,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November: Black Friday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February: Post holidays, pre spring/summer period, shortest month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44ee9b0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44ee9b0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How we combined highly correlated features:</a:t>
            </a:r>
            <a:endParaRPr/>
          </a:p>
          <a:p>
            <a:pPr indent="0" lvl="0" marL="914400" rtl="0" algn="l">
              <a:spcBef>
                <a:spcPts val="0"/>
              </a:spcBef>
              <a:spcAft>
                <a:spcPts val="0"/>
              </a:spcAft>
              <a:buNone/>
            </a:pPr>
            <a:r>
              <a:rPr lang="en"/>
              <a:t>- BounceRates with ExitRates → combined these features by taking the average, addition, subtraction and percentage change row-wise. Later on our feature selection chose the Addition feature. </a:t>
            </a:r>
            <a:endParaRPr/>
          </a:p>
          <a:p>
            <a:pPr indent="0" lvl="0" marL="914400" rtl="0" algn="l">
              <a:spcBef>
                <a:spcPts val="0"/>
              </a:spcBef>
              <a:spcAft>
                <a:spcPts val="0"/>
              </a:spcAft>
              <a:buNone/>
            </a:pPr>
            <a:r>
              <a:rPr lang="en"/>
              <a:t>- ProductRelated with ProductRelated_Duration -- combine them duration pp </a:t>
            </a:r>
            <a:endParaRPr/>
          </a:p>
          <a:p>
            <a:pPr indent="0" lvl="0" marL="914400" rtl="0" algn="l">
              <a:spcBef>
                <a:spcPts val="0"/>
              </a:spcBef>
              <a:spcAft>
                <a:spcPts val="0"/>
              </a:spcAft>
              <a:buNone/>
            </a:pPr>
            <a:r>
              <a:rPr lang="en"/>
              <a:t>- Informational with Informational_Duration</a:t>
            </a:r>
            <a:endParaRPr/>
          </a:p>
          <a:p>
            <a:pPr indent="0" lvl="0" marL="914400" rtl="0" algn="l">
              <a:spcBef>
                <a:spcPts val="0"/>
              </a:spcBef>
              <a:spcAft>
                <a:spcPts val="0"/>
              </a:spcAft>
              <a:buNone/>
            </a:pPr>
            <a:r>
              <a:rPr lang="en"/>
              <a:t>- Administrative with Administratie_Duration</a:t>
            </a:r>
            <a:endParaRPr/>
          </a:p>
          <a:p>
            <a:pPr indent="0" lvl="0" marL="9144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f8185ec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f8185ec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red coloring highlights the difference between each pipeline. We built on our pipelines from the last project where we used IQR or Standard Deviation for Outlier calculations. For standardization we either applied a min - max or z-score function to the continuous features. </a:t>
            </a:r>
            <a:endParaRPr/>
          </a:p>
          <a:p>
            <a:pPr indent="-298450" lvl="0" marL="457200" rtl="0" algn="l">
              <a:spcBef>
                <a:spcPts val="0"/>
              </a:spcBef>
              <a:spcAft>
                <a:spcPts val="0"/>
              </a:spcAft>
              <a:buSzPts val="1100"/>
              <a:buChar char="-"/>
            </a:pPr>
            <a:r>
              <a:rPr lang="en"/>
              <a:t>For normalization we employed the yeojohnson powertransform</a:t>
            </a:r>
            <a:endParaRPr/>
          </a:p>
          <a:p>
            <a:pPr indent="-298450" lvl="0" marL="457200" rtl="0" algn="l">
              <a:spcBef>
                <a:spcPts val="0"/>
              </a:spcBef>
              <a:spcAft>
                <a:spcPts val="0"/>
              </a:spcAft>
              <a:buSzPts val="1100"/>
              <a:buChar char="-"/>
            </a:pPr>
            <a:r>
              <a:rPr lang="en"/>
              <a:t>For binning we combined the months into quarterly binary one-hot encoded data</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4f8185ec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f8185ec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methods were run for feature selection. In the end, a combination of top selected features from each method was chosen.</a:t>
            </a:r>
            <a:endParaRPr/>
          </a:p>
          <a:p>
            <a:pPr indent="0" lvl="0" marL="0" rtl="0" algn="l">
              <a:spcBef>
                <a:spcPts val="0"/>
              </a:spcBef>
              <a:spcAft>
                <a:spcPts val="0"/>
              </a:spcAft>
              <a:buNone/>
            </a:pPr>
            <a:r>
              <a:rPr lang="en"/>
              <a:t>Tony to explain more in depth about the process resulting in top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Click to show last step of Correlation Matrix</a:t>
            </a:r>
            <a:r>
              <a:rPr lang="en"/>
              <a:t> -- We do a final check in the end to see if any top features are highly correlated. We do not want highly correlated features in our model otherwise it will positively skew / increase our results. → make new slide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44ee9b05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44ee9b05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a final check in the end to see if any top features are highly correlated. We do not want highly correlated features in our model otherwise it will positively skew / increase our results.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4f8185ec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4f8185ec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only performed undersampling on our first couple of models and pipelines, but quickly learned the results were typically worse. Moving forward we focused only on Oversampling. </a:t>
            </a:r>
            <a:endParaRPr/>
          </a:p>
          <a:p>
            <a:pPr indent="-298450" lvl="0" marL="457200" rtl="0" algn="l">
              <a:spcBef>
                <a:spcPts val="0"/>
              </a:spcBef>
              <a:spcAft>
                <a:spcPts val="0"/>
              </a:spcAft>
              <a:buSzPts val="1100"/>
              <a:buChar char="-"/>
            </a:pPr>
            <a:r>
              <a:rPr lang="en"/>
              <a:t>Note: Our pipelines have 22 features for pipeline 1, 21 features pipeline 2, 23 features for pipeline 3</a:t>
            </a:r>
            <a:endParaRPr/>
          </a:p>
          <a:p>
            <a:pPr indent="-298450" lvl="0" marL="457200" rtl="0" algn="l">
              <a:spcBef>
                <a:spcPts val="0"/>
              </a:spcBef>
              <a:spcAft>
                <a:spcPts val="0"/>
              </a:spcAft>
              <a:buSzPts val="1100"/>
              <a:buChar char="-"/>
            </a:pPr>
            <a:r>
              <a:rPr lang="en"/>
              <a:t>We ran Model Tuning with Hyperparameters and Feature Importance on our top models and pipelines.</a:t>
            </a:r>
            <a:endParaRPr/>
          </a:p>
          <a:p>
            <a:pPr indent="-298450" lvl="0" marL="457200" rtl="0" algn="l">
              <a:spcBef>
                <a:spcPts val="0"/>
              </a:spcBef>
              <a:spcAft>
                <a:spcPts val="0"/>
              </a:spcAft>
              <a:buSzPts val="1100"/>
              <a:buChar char="-"/>
            </a:pPr>
            <a:r>
              <a:rPr lang="en"/>
              <a:t>We used cross validation to prevent overfitting our model and estimate the skill of a machine learning model on unseen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44ee9b05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44ee9b05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f8185ec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f8185ec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SzPts val="1050"/>
              <a:buChar char="-"/>
            </a:pPr>
            <a:r>
              <a:rPr lang="en" sz="1050">
                <a:highlight>
                  <a:srgbClr val="FFFFFF"/>
                </a:highlight>
              </a:rPr>
              <a:t>CONFIRM LATER Best results with cross validation using oversampling (SMOTE) based on the weighted avg F1-score and AUC score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4f8185ec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4f8185ec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52583ad5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52583ad5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last semester, we decided to create a storyline in order to add real world value to our work.</a:t>
            </a:r>
            <a:endParaRPr/>
          </a:p>
          <a:p>
            <a:pPr indent="0" lvl="0" marL="0" rtl="0" algn="l">
              <a:spcBef>
                <a:spcPts val="0"/>
              </a:spcBef>
              <a:spcAft>
                <a:spcPts val="0"/>
              </a:spcAft>
              <a:buNone/>
            </a:pPr>
            <a:r>
              <a:t/>
            </a:r>
            <a:endParaRPr sz="1050" u="sng">
              <a:highlight>
                <a:srgbClr val="FFFFFF"/>
              </a:highlight>
            </a:endParaRPr>
          </a:p>
          <a:p>
            <a:pPr indent="0" lvl="0" marL="0" rtl="0" algn="l">
              <a:spcBef>
                <a:spcPts val="0"/>
              </a:spcBef>
              <a:spcAft>
                <a:spcPts val="0"/>
              </a:spcAft>
              <a:buNone/>
            </a:pPr>
            <a:r>
              <a:rPr lang="en" sz="1050" u="sng">
                <a:highlight>
                  <a:srgbClr val="FFFFFF"/>
                </a:highlight>
              </a:rPr>
              <a:t>Who are we</a:t>
            </a:r>
            <a:r>
              <a:rPr lang="en" sz="1050">
                <a:highlight>
                  <a:srgbClr val="FFFFFF"/>
                </a:highlight>
              </a:rPr>
              <a:t>: Our company name is Team MTB and We are a Marketing Analytics Consulting Firm looking to understand and analyze online shopping habits, more specifically, how habits </a:t>
            </a:r>
            <a:r>
              <a:rPr lang="en" sz="1050">
                <a:highlight>
                  <a:srgbClr val="FFFFFF"/>
                </a:highlight>
              </a:rPr>
              <a:t>contribute</a:t>
            </a:r>
            <a:r>
              <a:rPr lang="en" sz="1050">
                <a:highlight>
                  <a:srgbClr val="FFFFFF"/>
                </a:highlight>
              </a:rPr>
              <a:t> to customers purchasing decisions. With the coronavirus pandemic making online marketplaces more essential than ever, we think this is an opportunity to help companies improve their websites.</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u="sng">
                <a:highlight>
                  <a:srgbClr val="FFFFFF"/>
                </a:highlight>
              </a:rPr>
              <a:t>Who is our audience:</a:t>
            </a:r>
            <a:r>
              <a:rPr lang="en" sz="1050">
                <a:highlight>
                  <a:srgbClr val="FFFFFF"/>
                </a:highlight>
              </a:rPr>
              <a:t> Our audience or our client base consists of digital marketing teams in the e-commerce environment. We help </a:t>
            </a:r>
            <a:r>
              <a:rPr lang="en" sz="1050">
                <a:highlight>
                  <a:schemeClr val="lt1"/>
                </a:highlight>
              </a:rPr>
              <a:t>companies looking for assistance with their customer knowledge, website and online sales.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u="sng">
                <a:highlight>
                  <a:srgbClr val="FFFFFF"/>
                </a:highlight>
              </a:rPr>
              <a:t>Why</a:t>
            </a:r>
            <a:r>
              <a:rPr lang="en" sz="1050">
                <a:highlight>
                  <a:srgbClr val="FFFFFF"/>
                </a:highlight>
              </a:rPr>
              <a:t>: </a:t>
            </a:r>
            <a:r>
              <a:rPr lang="en" sz="1050">
                <a:highlight>
                  <a:schemeClr val="lt1"/>
                </a:highlight>
              </a:rPr>
              <a:t>We help companies make smarter, more efficient and better economic marketing decisions. Especially in today’s current economic condition with retail completely closed, companies are looking to enter the e-commerce space or expand their presence. Our company is in higher demand now than ever before. Companies are stressing the importance of cutting costs and we can help them do that with our analytical tools.</a:t>
            </a:r>
            <a:endParaRPr sz="1050">
              <a:highlight>
                <a:schemeClr val="lt1"/>
              </a:highlight>
            </a:endParaRPr>
          </a:p>
          <a:p>
            <a:pPr indent="0" lvl="0" marL="0" rtl="0" algn="l">
              <a:spcBef>
                <a:spcPts val="0"/>
              </a:spcBef>
              <a:spcAft>
                <a:spcPts val="0"/>
              </a:spcAft>
              <a:buNone/>
            </a:pPr>
            <a:r>
              <a:t/>
            </a:r>
            <a:endParaRPr sz="1050">
              <a:highlight>
                <a:schemeClr val="lt1"/>
              </a:highlight>
            </a:endParaRPr>
          </a:p>
          <a:p>
            <a:pPr indent="0" lvl="0" marL="0" rtl="0" algn="l">
              <a:spcBef>
                <a:spcPts val="0"/>
              </a:spcBef>
              <a:spcAft>
                <a:spcPts val="0"/>
              </a:spcAft>
              <a:buNone/>
            </a:pPr>
            <a:r>
              <a:t/>
            </a:r>
            <a:endParaRPr sz="1050">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44ee9b0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44ee9b0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Reoccuring top features: </a:t>
            </a:r>
            <a:endParaRPr/>
          </a:p>
          <a:p>
            <a:pPr indent="-298450" lvl="0" marL="457200" rtl="0" algn="l">
              <a:spcBef>
                <a:spcPts val="0"/>
              </a:spcBef>
              <a:spcAft>
                <a:spcPts val="0"/>
              </a:spcAft>
              <a:buSzPts val="1100"/>
              <a:buChar char="-"/>
            </a:pPr>
            <a:r>
              <a:rPr lang="en"/>
              <a:t>In Random Forest they are the #1 and 2 features in feature importance → </a:t>
            </a:r>
            <a:r>
              <a:rPr lang="en"/>
              <a:t>Page value account for 46% of feature importance </a:t>
            </a:r>
            <a:endParaRPr/>
          </a:p>
          <a:p>
            <a:pPr indent="-298450" lvl="0" marL="457200" rtl="0" algn="l">
              <a:spcBef>
                <a:spcPts val="0"/>
              </a:spcBef>
              <a:spcAft>
                <a:spcPts val="0"/>
              </a:spcAft>
              <a:buSzPts val="1100"/>
              <a:buChar char="-"/>
            </a:pPr>
            <a:r>
              <a:rPr lang="en"/>
              <a:t>Google Analytics is worth the investment → even if a company just focused their efforts on these features they would learn a lot about their users online shopping behaviors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4f8185e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4f8185e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are 20 traffic type </a:t>
            </a:r>
            <a:endParaRPr/>
          </a:p>
          <a:p>
            <a:pPr indent="-298450" lvl="0" marL="457200" rtl="0" algn="l">
              <a:spcBef>
                <a:spcPts val="0"/>
              </a:spcBef>
              <a:spcAft>
                <a:spcPts val="0"/>
              </a:spcAft>
              <a:buSzPts val="1100"/>
              <a:buChar char="-"/>
            </a:pPr>
            <a:r>
              <a:rPr lang="en"/>
              <a:t>Web Type -- Administrative duration </a:t>
            </a:r>
            <a:endParaRPr/>
          </a:p>
          <a:p>
            <a:pPr indent="-298450" lvl="0" marL="457200" rtl="0" algn="l">
              <a:spcBef>
                <a:spcPts val="0"/>
              </a:spcBef>
              <a:spcAft>
                <a:spcPts val="0"/>
              </a:spcAft>
              <a:buSzPts val="1100"/>
              <a:buChar char="-"/>
            </a:pPr>
            <a:r>
              <a:rPr lang="en"/>
              <a:t>Compare top features from 2 models -- </a:t>
            </a:r>
            <a:endParaRPr/>
          </a:p>
          <a:p>
            <a:pPr indent="-298450" lvl="0" marL="457200" rtl="0" algn="l">
              <a:spcBef>
                <a:spcPts val="0"/>
              </a:spcBef>
              <a:spcAft>
                <a:spcPts val="0"/>
              </a:spcAft>
              <a:buSzPts val="1100"/>
              <a:buChar char="-"/>
            </a:pPr>
            <a:r>
              <a:rPr lang="en"/>
              <a:t>New visitor</a:t>
            </a:r>
            <a:endParaRPr/>
          </a:p>
          <a:p>
            <a:pPr indent="-298450" lvl="0" marL="457200" rtl="0" algn="l">
              <a:spcBef>
                <a:spcPts val="0"/>
              </a:spcBef>
              <a:spcAft>
                <a:spcPts val="0"/>
              </a:spcAft>
              <a:buSzPts val="1100"/>
              <a:buChar char="-"/>
            </a:pPr>
            <a:r>
              <a:rPr lang="en"/>
              <a:t>Keep seeing Traffic type 1, 2, 3, 13 </a:t>
            </a:r>
            <a:endParaRPr/>
          </a:p>
          <a:p>
            <a:pPr indent="-298450" lvl="0" marL="457200" rtl="0" algn="l">
              <a:spcBef>
                <a:spcPts val="0"/>
              </a:spcBef>
              <a:spcAft>
                <a:spcPts val="0"/>
              </a:spcAft>
              <a:buSzPts val="1100"/>
              <a:buChar char="-"/>
            </a:pPr>
            <a:r>
              <a:rPr lang="en"/>
              <a:t>Doesn’t matter: </a:t>
            </a:r>
            <a:endParaRPr/>
          </a:p>
          <a:p>
            <a:pPr indent="-298450" lvl="1" marL="914400" rtl="0" algn="l">
              <a:spcBef>
                <a:spcPts val="0"/>
              </a:spcBef>
              <a:spcAft>
                <a:spcPts val="0"/>
              </a:spcAft>
              <a:buSzPts val="1100"/>
              <a:buChar char="-"/>
            </a:pPr>
            <a:r>
              <a:rPr lang="en"/>
              <a:t>Weekend </a:t>
            </a:r>
            <a:endParaRPr/>
          </a:p>
          <a:p>
            <a:pPr indent="-298450" lvl="1" marL="914400" rtl="0" algn="l">
              <a:spcBef>
                <a:spcPts val="0"/>
              </a:spcBef>
              <a:spcAft>
                <a:spcPts val="0"/>
              </a:spcAft>
              <a:buSzPts val="1100"/>
              <a:buChar char="-"/>
            </a:pPr>
            <a:r>
              <a:rPr lang="en"/>
              <a:t>Region → surprising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4f8185ec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4f8185ec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Yes</a:t>
            </a:r>
            <a:endParaRPr/>
          </a:p>
          <a:p>
            <a:pPr indent="-298450" lvl="0" marL="457200" rtl="0" algn="l">
              <a:spcBef>
                <a:spcPts val="0"/>
              </a:spcBef>
              <a:spcAft>
                <a:spcPts val="0"/>
              </a:spcAft>
              <a:buSzPts val="1100"/>
              <a:buChar char="-"/>
            </a:pPr>
            <a:r>
              <a:rPr lang="en"/>
              <a:t>Logistic</a:t>
            </a:r>
            <a:r>
              <a:rPr lang="en"/>
              <a:t> Regression model shows the greatest influence months have on feature importance highest </a:t>
            </a:r>
            <a:endParaRPr/>
          </a:p>
          <a:p>
            <a:pPr indent="-298450" lvl="0" marL="457200" rtl="0" algn="l">
              <a:spcBef>
                <a:spcPts val="0"/>
              </a:spcBef>
              <a:spcAft>
                <a:spcPts val="0"/>
              </a:spcAft>
              <a:buSzPts val="1100"/>
              <a:buChar char="-"/>
            </a:pPr>
            <a:r>
              <a:rPr lang="en"/>
              <a:t>Second half of the year: Q3 &amp; Q4</a:t>
            </a:r>
            <a:endParaRPr/>
          </a:p>
          <a:p>
            <a:pPr indent="-298450" lvl="0" marL="457200" rtl="0" algn="l">
              <a:spcBef>
                <a:spcPts val="0"/>
              </a:spcBef>
              <a:spcAft>
                <a:spcPts val="0"/>
              </a:spcAft>
              <a:buSzPts val="1100"/>
              <a:buChar char="-"/>
            </a:pPr>
            <a:r>
              <a:rPr lang="en"/>
              <a:t>Nov, May, Mar → surprised about Dec </a:t>
            </a:r>
            <a:endParaRPr/>
          </a:p>
          <a:p>
            <a:pPr indent="-298450" lvl="0" marL="457200" rtl="0" algn="l">
              <a:spcBef>
                <a:spcPts val="0"/>
              </a:spcBef>
              <a:spcAft>
                <a:spcPts val="0"/>
              </a:spcAft>
              <a:buSzPts val="1100"/>
              <a:buChar char="-"/>
            </a:pPr>
            <a:r>
              <a:rPr lang="en"/>
              <a:t>Closer to Special day increases sales a small amount → can see a pattern</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4f8185e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4f8185e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tools we built, </a:t>
            </a:r>
            <a:r>
              <a:rPr lang="en"/>
              <a:t>specifically</a:t>
            </a:r>
            <a:r>
              <a:rPr lang="en"/>
              <a:t> our Random Forest Model, we are able to conclude… </a:t>
            </a:r>
            <a:endParaRPr/>
          </a:p>
          <a:p>
            <a:pPr indent="-298450" lvl="0" marL="457200" rtl="0" algn="l">
              <a:spcBef>
                <a:spcPts val="0"/>
              </a:spcBef>
              <a:spcAft>
                <a:spcPts val="0"/>
              </a:spcAft>
              <a:buSzPts val="1100"/>
              <a:buChar char="-"/>
            </a:pPr>
            <a:r>
              <a:rPr lang="en"/>
              <a:t>Need a good </a:t>
            </a:r>
            <a:r>
              <a:rPr lang="en"/>
              <a:t>experience</a:t>
            </a:r>
            <a:r>
              <a:rPr lang="en"/>
              <a:t> →  a good website has low bounce &amp; exit rates mean </a:t>
            </a:r>
            <a:endParaRPr/>
          </a:p>
          <a:p>
            <a:pPr indent="-298450" lvl="0" marL="457200" rtl="0" algn="l">
              <a:spcBef>
                <a:spcPts val="0"/>
              </a:spcBef>
              <a:spcAft>
                <a:spcPts val="0"/>
              </a:spcAft>
              <a:buSzPts val="1100"/>
              <a:buChar char="-"/>
            </a:pPr>
            <a:r>
              <a:rPr lang="en"/>
              <a:t>Administrative</a:t>
            </a:r>
            <a:r>
              <a:rPr lang="en"/>
              <a:t> type pages impact buying behaviors more than other type of pages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4f8185ec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4f8185ec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Why marketing team cares </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Recommendations -- improve website to lower bounce rates,  (ex: improve product pgs bc important factor for purchasing) </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Browsers x, y, z purchase the most</a:t>
            </a:r>
            <a:endParaRPr sz="1000">
              <a:latin typeface="Roboto"/>
              <a:ea typeface="Roboto"/>
              <a:cs typeface="Roboto"/>
              <a:sym typeface="Roboto"/>
            </a:endParaRPr>
          </a:p>
          <a:p>
            <a:pPr indent="-292100" lvl="0" marL="457200" rtl="0" algn="l">
              <a:lnSpc>
                <a:spcPct val="115000"/>
              </a:lnSpc>
              <a:spcBef>
                <a:spcPts val="0"/>
              </a:spcBef>
              <a:spcAft>
                <a:spcPts val="0"/>
              </a:spcAft>
              <a:buClr>
                <a:schemeClr val="dk2"/>
              </a:buClr>
              <a:buSzPts val="1000"/>
              <a:buFont typeface="Roboto"/>
              <a:buChar char="-"/>
            </a:pPr>
            <a:r>
              <a:rPr lang="en" sz="1000">
                <a:latin typeface="Roboto"/>
                <a:ea typeface="Roboto"/>
                <a:cs typeface="Roboto"/>
                <a:sym typeface="Roboto"/>
              </a:rPr>
              <a:t>Can we breakdown our target customer? Include “It’s important to understand your online shoppers” </a:t>
            </a:r>
            <a:endParaRPr sz="1000">
              <a:latin typeface="Roboto"/>
              <a:ea typeface="Roboto"/>
              <a:cs typeface="Roboto"/>
              <a:sym typeface="Roboto"/>
            </a:endParaRPr>
          </a:p>
          <a:p>
            <a:pPr indent="-292100" lvl="0" marL="457200" rtl="0" algn="l">
              <a:lnSpc>
                <a:spcPct val="115000"/>
              </a:lnSpc>
              <a:spcBef>
                <a:spcPts val="0"/>
              </a:spcBef>
              <a:spcAft>
                <a:spcPts val="0"/>
              </a:spcAft>
              <a:buClr>
                <a:schemeClr val="dk2"/>
              </a:buClr>
              <a:buSzPts val="1000"/>
              <a:buFont typeface="Roboto"/>
              <a:buChar char="-"/>
            </a:pPr>
            <a:r>
              <a:rPr lang="en" sz="1000">
                <a:latin typeface="Roboto"/>
                <a:ea typeface="Roboto"/>
                <a:cs typeface="Roboto"/>
                <a:sym typeface="Roboto"/>
              </a:rPr>
              <a:t>Take note that operating system and browse type are highly correlated (60%)</a:t>
            </a:r>
            <a:endParaRPr sz="1000">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44ee9b0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44ee9b0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month of december was not an important month feature → assumed with the holiday season it would be higher</a:t>
            </a:r>
            <a:endParaRPr/>
          </a:p>
          <a:p>
            <a:pPr indent="-298450" lvl="0" marL="457200" rtl="0" algn="l">
              <a:spcBef>
                <a:spcPts val="0"/>
              </a:spcBef>
              <a:spcAft>
                <a:spcPts val="0"/>
              </a:spcAft>
              <a:buSzPts val="1100"/>
              <a:buChar char="-"/>
            </a:pPr>
            <a:r>
              <a:rPr lang="en"/>
              <a:t>Region was very low on the feature </a:t>
            </a:r>
            <a:r>
              <a:rPr lang="en"/>
              <a:t>importance</a:t>
            </a:r>
            <a:r>
              <a:rPr lang="en"/>
              <a:t> list across all models </a:t>
            </a:r>
            <a:endParaRPr/>
          </a:p>
          <a:p>
            <a:pPr indent="-298450" lvl="0" marL="457200" rtl="0" algn="l">
              <a:spcBef>
                <a:spcPts val="0"/>
              </a:spcBef>
              <a:spcAft>
                <a:spcPts val="0"/>
              </a:spcAft>
              <a:buSzPts val="1100"/>
              <a:buChar char="-"/>
            </a:pPr>
            <a:r>
              <a:rPr lang="en"/>
              <a:t>Administrative related pages were higher in importance compared to product pages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44ee9b052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44ee9b052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4f8185ec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4f8185ec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next round of data collection, we would target…</a:t>
            </a:r>
            <a:endParaRPr/>
          </a:p>
          <a:p>
            <a:pPr indent="-298450" lvl="0" marL="457200" rtl="0" algn="l">
              <a:spcBef>
                <a:spcPts val="0"/>
              </a:spcBef>
              <a:spcAft>
                <a:spcPts val="0"/>
              </a:spcAft>
              <a:buSzPts val="1100"/>
              <a:buChar char="-"/>
            </a:pPr>
            <a:r>
              <a:rPr lang="en"/>
              <a:t>Test ways marketing teams can improve administrative and product related pages. For example, test for the impact visuals and varying text content has on shopping behaviors</a:t>
            </a:r>
            <a:endParaRPr/>
          </a:p>
          <a:p>
            <a:pPr indent="-298450" lvl="0" marL="457200" rtl="0" algn="l">
              <a:spcBef>
                <a:spcPts val="0"/>
              </a:spcBef>
              <a:spcAft>
                <a:spcPts val="0"/>
              </a:spcAft>
              <a:buSzPts val="1100"/>
              <a:buChar char="-"/>
            </a:pPr>
            <a:r>
              <a:rPr lang="en"/>
              <a:t>Utilize</a:t>
            </a:r>
            <a:r>
              <a:rPr lang="en"/>
              <a:t> eye tracking on pages with high Page Value → where are users focusing their attention on</a:t>
            </a:r>
            <a:endParaRPr/>
          </a:p>
          <a:p>
            <a:pPr indent="-298450" lvl="0" marL="457200" rtl="0" algn="l">
              <a:spcBef>
                <a:spcPts val="0"/>
              </a:spcBef>
              <a:spcAft>
                <a:spcPts val="0"/>
              </a:spcAft>
              <a:buSzPts val="1100"/>
              <a:buChar char="-"/>
            </a:pPr>
            <a:r>
              <a:rPr lang="en"/>
              <a:t>Want more information about traffic type → right now we don’t know what the Traffic Type 3 means </a:t>
            </a:r>
            <a:endParaRPr/>
          </a:p>
          <a:p>
            <a:pPr indent="-298450" lvl="0" marL="457200" rtl="0" algn="l">
              <a:spcBef>
                <a:spcPts val="0"/>
              </a:spcBef>
              <a:spcAft>
                <a:spcPts val="0"/>
              </a:spcAft>
              <a:buSzPts val="1100"/>
              <a:buChar char="-"/>
            </a:pPr>
            <a:r>
              <a:rPr lang="en"/>
              <a:t>Gather more information from online customers about their online experience, </a:t>
            </a:r>
            <a:r>
              <a:rPr lang="en"/>
              <a:t>specifically</a:t>
            </a:r>
            <a:r>
              <a:rPr lang="en"/>
              <a:t> satisfaction level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44ee9b05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44ee9b05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44ee9b052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44ee9b052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2583ad5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52583ad5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 aimed to use the provided dataset to answer the following questions. We believe the answers to these questions are of value to our clients, as they will help the companies improve their understanding of customer shopping habits and thus increase sales.</a:t>
            </a:r>
            <a:endParaRPr/>
          </a:p>
          <a:p>
            <a:pPr indent="0" lvl="0" marL="0" rtl="0" algn="l">
              <a:lnSpc>
                <a:spcPct val="115000"/>
              </a:lnSpc>
              <a:spcBef>
                <a:spcPts val="1600"/>
              </a:spcBef>
              <a:spcAft>
                <a:spcPts val="0"/>
              </a:spcAft>
              <a:buNone/>
            </a:pPr>
            <a:r>
              <a:rPr lang="en"/>
              <a:t>We chose to center our process around finding out which features in the dataset are most important in determining whether or not a customer makes a purchase. The more our clients know about their online customers’ browsing habits, the more adjustments they can make to increase the likelihood of selling their product.</a:t>
            </a:r>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f8185e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f8185e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chemeClr val="lt1"/>
                </a:highlight>
              </a:rPr>
              <a:t>To answer these questions, we used the dataset shown.</a:t>
            </a:r>
            <a:endParaRPr sz="1050">
              <a:highlight>
                <a:schemeClr val="lt1"/>
              </a:highlight>
            </a:endParaRPr>
          </a:p>
          <a:p>
            <a:pPr indent="0" lvl="0" marL="0" rtl="0" algn="l">
              <a:spcBef>
                <a:spcPts val="0"/>
              </a:spcBef>
              <a:spcAft>
                <a:spcPts val="0"/>
              </a:spcAft>
              <a:buNone/>
            </a:pPr>
            <a:r>
              <a:t/>
            </a:r>
            <a:endParaRPr sz="1050">
              <a:highlight>
                <a:schemeClr val="lt1"/>
              </a:highlight>
            </a:endParaRPr>
          </a:p>
          <a:p>
            <a:pPr indent="0" lvl="0" marL="0" rtl="0" algn="l">
              <a:spcBef>
                <a:spcPts val="0"/>
              </a:spcBef>
              <a:spcAft>
                <a:spcPts val="0"/>
              </a:spcAft>
              <a:buNone/>
            </a:pPr>
            <a:r>
              <a:rPr lang="en" sz="1050">
                <a:highlight>
                  <a:schemeClr val="lt1"/>
                </a:highlight>
              </a:rPr>
              <a:t>This is a quick view of our data and our data dictionary just to give an idea of what we were working with.</a:t>
            </a:r>
            <a:endParaRPr sz="1050">
              <a:highlight>
                <a:schemeClr val="lt1"/>
              </a:highlight>
            </a:endParaRPr>
          </a:p>
          <a:p>
            <a:pPr indent="0" lvl="0" marL="0" rtl="0" algn="l">
              <a:spcBef>
                <a:spcPts val="0"/>
              </a:spcBef>
              <a:spcAft>
                <a:spcPts val="0"/>
              </a:spcAft>
              <a:buNone/>
            </a:pPr>
            <a:r>
              <a:t/>
            </a:r>
            <a:endParaRPr sz="1050">
              <a:highlight>
                <a:schemeClr val="lt1"/>
              </a:highlight>
            </a:endParaRPr>
          </a:p>
          <a:p>
            <a:pPr indent="0" lvl="0" marL="0" rtl="0" algn="l">
              <a:spcBef>
                <a:spcPts val="0"/>
              </a:spcBef>
              <a:spcAft>
                <a:spcPts val="0"/>
              </a:spcAft>
              <a:buNone/>
            </a:pPr>
            <a:r>
              <a:rPr lang="en" sz="1050">
                <a:highlight>
                  <a:schemeClr val="lt1"/>
                </a:highlight>
              </a:rPr>
              <a:t>On the next slide, we have more in depth descriptions of the dataset.</a:t>
            </a:r>
            <a:endParaRPr sz="1050">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44ee9b052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4ee9b052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chemeClr val="lt1"/>
                </a:highlight>
              </a:rPr>
              <a:t>Overall, the dataset consists of 12,330 rows about consumer's online behaviors and purchasing tendencies. Each session belongs to a different user over a 1-year period to avoid any tendency to a specific campaign, holiday, user profile, or period. The dataset consists of 10 numerical and 8 categorical attributes. The Revenue variable is often used as the class variable.</a:t>
            </a:r>
            <a:endParaRPr sz="1050">
              <a:highlight>
                <a:schemeClr val="lt1"/>
              </a:highlight>
            </a:endParaRPr>
          </a:p>
          <a:p>
            <a:pPr indent="0" lvl="0" marL="0" rtl="0" algn="l">
              <a:spcBef>
                <a:spcPts val="0"/>
              </a:spcBef>
              <a:spcAft>
                <a:spcPts val="0"/>
              </a:spcAft>
              <a:buNone/>
            </a:pPr>
            <a:r>
              <a:t/>
            </a:r>
            <a:endParaRPr sz="1050">
              <a:highlight>
                <a:schemeClr val="lt1"/>
              </a:highlight>
            </a:endParaRPr>
          </a:p>
          <a:p>
            <a:pPr indent="0" lvl="0" marL="0" rtl="0" algn="l">
              <a:spcBef>
                <a:spcPts val="0"/>
              </a:spcBef>
              <a:spcAft>
                <a:spcPts val="0"/>
              </a:spcAft>
              <a:buNone/>
            </a:pPr>
            <a:r>
              <a:rPr lang="en" sz="1050">
                <a:highlight>
                  <a:schemeClr val="lt1"/>
                </a:highlight>
              </a:rPr>
              <a:t>Lastly, Google Analytics accounts for 3 features. </a:t>
            </a:r>
            <a:r>
              <a:rPr b="1" lang="en" sz="1000">
                <a:latin typeface="Merriweather"/>
                <a:ea typeface="Merriweather"/>
                <a:cs typeface="Merriweather"/>
                <a:sym typeface="Merriweather"/>
              </a:rPr>
              <a:t>Bounce Rate, Exit Rate &amp; Page Value</a:t>
            </a:r>
            <a:endParaRPr b="1" sz="10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f8185e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f8185e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next step, we wanted to look more closely at the data. We performed </a:t>
            </a:r>
            <a:r>
              <a:rPr lang="en"/>
              <a:t>exploratory</a:t>
            </a:r>
            <a:r>
              <a:rPr lang="en"/>
              <a:t> data analysis also known as EDA. First, we looked into revenue: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Graphed our target variable,</a:t>
            </a:r>
            <a:r>
              <a:rPr b="1" lang="en"/>
              <a:t> Revenue</a:t>
            </a:r>
            <a:r>
              <a:rPr lang="en"/>
              <a:t>, and found that the data is unbalanced. </a:t>
            </a:r>
            <a:r>
              <a:rPr b="1" lang="en"/>
              <a:t>84.53%</a:t>
            </a:r>
            <a:r>
              <a:rPr lang="en"/>
              <a:t> of the web users did not make a purchase in an online session. </a:t>
            </a:r>
            <a:r>
              <a:rPr lang="en"/>
              <a:t>Shown as False(yellow) on the graph.</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b="1" lang="en"/>
              <a:t>15.47% did make a purchase</a:t>
            </a:r>
            <a:r>
              <a:rPr lang="en"/>
              <a:t>. Shown as True. So, in a random guess with our Baseline Model we would only be correct 15.47% of the time. Therefore, we needed to perform o</a:t>
            </a:r>
            <a:r>
              <a:rPr lang="en"/>
              <a:t>ver and under sampling </a:t>
            </a:r>
            <a:r>
              <a:rPr lang="en"/>
              <a:t> (to adjust class distribution of the dataset)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One hot encoding on </a:t>
            </a:r>
            <a:r>
              <a:rPr lang="en"/>
              <a:t>categorical</a:t>
            </a:r>
            <a:r>
              <a:rPr lang="en"/>
              <a:t> features ( This is a process by which categorical variables are represented as binary vectors, making them better for prediction purposes)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All features are highly skewed, therefore, normalization is necessary in the data preparation phase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5291f2ce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5291f2ce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looked into webpage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that:</a:t>
            </a:r>
            <a:endParaRPr/>
          </a:p>
          <a:p>
            <a:pPr indent="-298450" lvl="0" marL="457200" rtl="0" algn="l">
              <a:spcBef>
                <a:spcPts val="0"/>
              </a:spcBef>
              <a:spcAft>
                <a:spcPts val="0"/>
              </a:spcAft>
              <a:buSzPts val="1100"/>
              <a:buChar char="-"/>
            </a:pPr>
            <a:r>
              <a:rPr lang="en"/>
              <a:t>On average, users visit the highest number of Product Related webpages and spend the most time (</a:t>
            </a:r>
            <a:r>
              <a:rPr b="1" lang="en"/>
              <a:t>21.21 minutes</a:t>
            </a:r>
            <a:r>
              <a:rPr lang="en"/>
              <a:t>) on these pages compared to </a:t>
            </a:r>
            <a:r>
              <a:rPr lang="en"/>
              <a:t>administrative</a:t>
            </a:r>
            <a:r>
              <a:rPr lang="en"/>
              <a:t> and informational </a:t>
            </a:r>
            <a:endParaRPr/>
          </a:p>
          <a:p>
            <a:pPr indent="-298450" lvl="0" marL="457200" rtl="0" algn="l">
              <a:spcBef>
                <a:spcPts val="0"/>
              </a:spcBef>
              <a:spcAft>
                <a:spcPts val="0"/>
              </a:spcAft>
              <a:buSzPts val="1100"/>
              <a:buChar char="-"/>
            </a:pPr>
            <a:r>
              <a:rPr lang="en"/>
              <a:t>So something to keep in mind for our clients. Since users spend so much time on Product Related web pages, they should be of high priority and run as efficiently as possible.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The right histogram shows the duration spent on product related pages against Revenue. Our finding show that ProductRelated_Duration is much smaller for visitors that made a transaction vs visitors that did not make a transaction → </a:t>
            </a:r>
            <a:endParaRPr/>
          </a:p>
          <a:p>
            <a:pPr indent="-298450" lvl="0" marL="457200" rtl="0" algn="l">
              <a:spcBef>
                <a:spcPts val="0"/>
              </a:spcBef>
              <a:spcAft>
                <a:spcPts val="0"/>
              </a:spcAft>
              <a:buSzPts val="1100"/>
              <a:buChar char="-"/>
            </a:pPr>
            <a:r>
              <a:rPr lang="en"/>
              <a:t>Minutes vs number of pages visited</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(click for zoomed image of graph) Here’s a closer image to show the low values for exit rate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291f2ce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291f2ce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looked into the relationship between bounce rates and exit rates: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We found that there was an Average exit rate of 4.31% and an average bounce rate of 2.22%. A successful website with high sales should have both a low exit and bounce rate.  Bounce rates are typically between 10% and 50% with 10% being very good. So, a bounce rate of 2.22% was outstanding. An average exit rate of 4.31% is also very good.</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As seen in the scatter plot on the left, we found that these features are HIGHLY positively correlated. However, we believed they were very important to our analysis and therefore, we </a:t>
            </a:r>
            <a:r>
              <a:rPr lang="en"/>
              <a:t>combined</a:t>
            </a:r>
            <a:r>
              <a:rPr lang="en"/>
              <a:t> them in our feature engineering section (which we will discuss later on)</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The right graph shows the distribution of exit rates with revenue. True(blue) indicates a purchase was made and false(green) indicates no purchase was made. There is clearly a higher distribution of consumers with higher exit rates who did not buy anything. Exit rates have less extreme outliers for consumers who buy something.</a:t>
            </a:r>
            <a:endParaRPr/>
          </a:p>
          <a:p>
            <a:pPr indent="0" lvl="0" marL="0" rtl="0" algn="l">
              <a:spcBef>
                <a:spcPts val="0"/>
              </a:spcBef>
              <a:spcAft>
                <a:spcPts val="0"/>
              </a:spcAft>
              <a:buNone/>
            </a:pPr>
            <a:r>
              <a:rPr lang="en"/>
              <a:t> </a:t>
            </a:r>
            <a:endParaRPr/>
          </a:p>
          <a:p>
            <a:pPr indent="-298450" lvl="0" marL="457200" rtl="0" algn="l">
              <a:spcBef>
                <a:spcPts val="0"/>
              </a:spcBef>
              <a:spcAft>
                <a:spcPts val="0"/>
              </a:spcAft>
              <a:buSzPts val="1100"/>
              <a:buChar char="-"/>
            </a:pPr>
            <a:r>
              <a:rPr lang="en"/>
              <a:t>Other insights, when Page value is high, typically the exit &amp; bounce rates are low.</a:t>
            </a:r>
            <a:endParaRPr/>
          </a:p>
          <a:p>
            <a:pPr indent="0" lvl="0" marL="45720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44ee9b05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4ee9b05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VIsualized the counts of visitor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Good sign that there is a high number of returning visitors, but it</a:t>
            </a:r>
            <a:r>
              <a:rPr lang="en"/>
              <a:t> might be a good idea to invest in ways to attract a higher volume of new visitors.</a:t>
            </a:r>
            <a:endParaRPr/>
          </a:p>
          <a:p>
            <a:pPr indent="0" lvl="0" marL="0" rtl="0" algn="l">
              <a:spcBef>
                <a:spcPts val="0"/>
              </a:spcBef>
              <a:spcAft>
                <a:spcPts val="0"/>
              </a:spcAft>
              <a:buNone/>
            </a:pPr>
            <a:r>
              <a:rPr lang="en"/>
              <a:t>(advertising, social media, etc)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9.gif"/><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98925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Shoppers Purchasing </a:t>
            </a:r>
            <a:r>
              <a:rPr lang="en"/>
              <a:t>Intentions</a:t>
            </a:r>
            <a:r>
              <a:rPr lang="en"/>
              <a:t> - Team MTB </a:t>
            </a:r>
            <a:endParaRPr/>
          </a:p>
        </p:txBody>
      </p:sp>
      <p:sp>
        <p:nvSpPr>
          <p:cNvPr id="65" name="Google Shape;65;p13"/>
          <p:cNvSpPr txBox="1"/>
          <p:nvPr>
            <p:ph idx="1" type="subTitle"/>
          </p:nvPr>
        </p:nvSpPr>
        <p:spPr>
          <a:xfrm>
            <a:off x="311700" y="23803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Doyle, Tony Hollaar, and Monika Sivilli</a:t>
            </a:r>
            <a:endParaRPr/>
          </a:p>
        </p:txBody>
      </p:sp>
      <p:pic>
        <p:nvPicPr>
          <p:cNvPr descr="Online Shopping Clothing with Mobile App Vector Image" id="66" name="Google Shape;66;p13"/>
          <p:cNvPicPr preferRelativeResize="0"/>
          <p:nvPr/>
        </p:nvPicPr>
        <p:blipFill rotWithShape="1">
          <a:blip r:embed="rId3">
            <a:alphaModFix/>
          </a:blip>
          <a:srcRect b="8079" l="0" r="0" t="0"/>
          <a:stretch/>
        </p:blipFill>
        <p:spPr>
          <a:xfrm>
            <a:off x="5642400" y="2062125"/>
            <a:ext cx="2996100" cy="29745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2886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of EDA - </a:t>
            </a:r>
            <a:r>
              <a:rPr lang="en" sz="2400"/>
              <a:t>Operating System &amp; Browser Type</a:t>
            </a:r>
            <a:r>
              <a:rPr lang="en" sz="1800"/>
              <a:t> </a:t>
            </a:r>
            <a:endParaRPr sz="1800"/>
          </a:p>
        </p:txBody>
      </p:sp>
      <p:pic>
        <p:nvPicPr>
          <p:cNvPr id="154" name="Google Shape;154;p22"/>
          <p:cNvPicPr preferRelativeResize="0"/>
          <p:nvPr/>
        </p:nvPicPr>
        <p:blipFill>
          <a:blip r:embed="rId3">
            <a:alphaModFix/>
          </a:blip>
          <a:stretch>
            <a:fillRect/>
          </a:stretch>
        </p:blipFill>
        <p:spPr>
          <a:xfrm>
            <a:off x="4848625" y="1308151"/>
            <a:ext cx="3734100" cy="3088676"/>
          </a:xfrm>
          <a:prstGeom prst="rect">
            <a:avLst/>
          </a:prstGeom>
          <a:noFill/>
          <a:ln>
            <a:noFill/>
          </a:ln>
        </p:spPr>
      </p:pic>
      <p:pic>
        <p:nvPicPr>
          <p:cNvPr id="155" name="Google Shape;155;p22"/>
          <p:cNvPicPr preferRelativeResize="0"/>
          <p:nvPr/>
        </p:nvPicPr>
        <p:blipFill>
          <a:blip r:embed="rId4">
            <a:alphaModFix/>
          </a:blip>
          <a:stretch>
            <a:fillRect/>
          </a:stretch>
        </p:blipFill>
        <p:spPr>
          <a:xfrm>
            <a:off x="420750" y="1328025"/>
            <a:ext cx="3734100" cy="3088674"/>
          </a:xfrm>
          <a:prstGeom prst="rect">
            <a:avLst/>
          </a:prstGeom>
          <a:noFill/>
          <a:ln>
            <a:noFill/>
          </a:ln>
        </p:spPr>
      </p:pic>
      <p:sp>
        <p:nvSpPr>
          <p:cNvPr id="156" name="Google Shape;156;p22"/>
          <p:cNvSpPr txBox="1"/>
          <p:nvPr/>
        </p:nvSpPr>
        <p:spPr>
          <a:xfrm>
            <a:off x="480800" y="4439075"/>
            <a:ext cx="36117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53% </a:t>
            </a:r>
            <a:r>
              <a:rPr lang="en">
                <a:latin typeface="Merriweather"/>
                <a:ea typeface="Merriweather"/>
                <a:cs typeface="Merriweather"/>
                <a:sym typeface="Merriweather"/>
              </a:rPr>
              <a:t> of website visitors use operating system “2”</a:t>
            </a:r>
            <a:endParaRPr>
              <a:latin typeface="Merriweather"/>
              <a:ea typeface="Merriweather"/>
              <a:cs typeface="Merriweather"/>
              <a:sym typeface="Merriweather"/>
            </a:endParaRPr>
          </a:p>
        </p:txBody>
      </p:sp>
      <p:sp>
        <p:nvSpPr>
          <p:cNvPr id="157" name="Google Shape;157;p22"/>
          <p:cNvSpPr txBox="1"/>
          <p:nvPr/>
        </p:nvSpPr>
        <p:spPr>
          <a:xfrm>
            <a:off x="4999375" y="4439075"/>
            <a:ext cx="34326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64% </a:t>
            </a:r>
            <a:r>
              <a:rPr lang="en">
                <a:latin typeface="Merriweather"/>
                <a:ea typeface="Merriweather"/>
                <a:cs typeface="Merriweather"/>
                <a:sym typeface="Merriweather"/>
              </a:rPr>
              <a:t>of website visitors use browser “2”</a:t>
            </a:r>
            <a:endParaRPr>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of EDA - </a:t>
            </a:r>
            <a:r>
              <a:rPr lang="en" sz="2400"/>
              <a:t>Months</a:t>
            </a:r>
            <a:r>
              <a:rPr lang="en" sz="1800"/>
              <a:t> </a:t>
            </a:r>
            <a:r>
              <a:rPr lang="en" sz="1800"/>
              <a:t> </a:t>
            </a:r>
            <a:endParaRPr sz="1800"/>
          </a:p>
        </p:txBody>
      </p:sp>
      <p:pic>
        <p:nvPicPr>
          <p:cNvPr id="163" name="Google Shape;163;p23"/>
          <p:cNvPicPr preferRelativeResize="0"/>
          <p:nvPr/>
        </p:nvPicPr>
        <p:blipFill>
          <a:blip r:embed="rId3">
            <a:alphaModFix/>
          </a:blip>
          <a:stretch>
            <a:fillRect/>
          </a:stretch>
        </p:blipFill>
        <p:spPr>
          <a:xfrm>
            <a:off x="152400" y="1277025"/>
            <a:ext cx="4253125" cy="3714074"/>
          </a:xfrm>
          <a:prstGeom prst="rect">
            <a:avLst/>
          </a:prstGeom>
          <a:noFill/>
          <a:ln>
            <a:noFill/>
          </a:ln>
        </p:spPr>
      </p:pic>
      <p:sp>
        <p:nvSpPr>
          <p:cNvPr id="164" name="Google Shape;164;p23"/>
          <p:cNvSpPr txBox="1"/>
          <p:nvPr/>
        </p:nvSpPr>
        <p:spPr>
          <a:xfrm>
            <a:off x="4729775" y="1905259"/>
            <a:ext cx="3645300" cy="245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Website traffic is heaviest during the month of May, making up </a:t>
            </a:r>
            <a:r>
              <a:rPr b="1" lang="en">
                <a:latin typeface="Merriweather"/>
                <a:ea typeface="Merriweather"/>
                <a:cs typeface="Merriweather"/>
                <a:sym typeface="Merriweather"/>
              </a:rPr>
              <a:t>27% </a:t>
            </a:r>
            <a:r>
              <a:rPr lang="en">
                <a:latin typeface="Merriweather"/>
                <a:ea typeface="Merriweather"/>
                <a:cs typeface="Merriweather"/>
                <a:sym typeface="Merriweather"/>
              </a:rPr>
              <a:t>of total yearly visits.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The month with the least traffic is February, with only </a:t>
            </a:r>
            <a:r>
              <a:rPr b="1" lang="en">
                <a:latin typeface="Merriweather"/>
                <a:ea typeface="Merriweather"/>
                <a:cs typeface="Merriweather"/>
                <a:sym typeface="Merriweather"/>
              </a:rPr>
              <a:t>1% </a:t>
            </a:r>
            <a:r>
              <a:rPr lang="en">
                <a:latin typeface="Merriweather"/>
                <a:ea typeface="Merriweather"/>
                <a:cs typeface="Merriweather"/>
                <a:sym typeface="Merriweather"/>
              </a:rPr>
              <a:t>of total yearly visits.</a:t>
            </a:r>
            <a:endParaRPr>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70" name="Google Shape;170;p24"/>
          <p:cNvSpPr txBox="1"/>
          <p:nvPr>
            <p:ph idx="4294967295" type="body"/>
          </p:nvPr>
        </p:nvSpPr>
        <p:spPr>
          <a:xfrm>
            <a:off x="556725" y="1512475"/>
            <a:ext cx="6934500" cy="62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000000"/>
                </a:solidFill>
                <a:latin typeface="Merriweather"/>
                <a:ea typeface="Merriweather"/>
                <a:cs typeface="Merriweather"/>
                <a:sym typeface="Merriweather"/>
              </a:rPr>
              <a:t>Perform calculations on highly correlated features &amp; define new features :</a:t>
            </a:r>
            <a:endParaRPr b="1" sz="2000">
              <a:solidFill>
                <a:srgbClr val="000000"/>
              </a:solidFill>
              <a:latin typeface="Merriweather"/>
              <a:ea typeface="Merriweather"/>
              <a:cs typeface="Merriweather"/>
              <a:sym typeface="Merriweather"/>
            </a:endParaRPr>
          </a:p>
        </p:txBody>
      </p:sp>
      <p:sp>
        <p:nvSpPr>
          <p:cNvPr id="171" name="Google Shape;171;p24"/>
          <p:cNvSpPr txBox="1"/>
          <p:nvPr/>
        </p:nvSpPr>
        <p:spPr>
          <a:xfrm>
            <a:off x="653475" y="2136175"/>
            <a:ext cx="2977200" cy="24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Merriweather"/>
              <a:ea typeface="Merriweather"/>
              <a:cs typeface="Merriweather"/>
              <a:sym typeface="Merriweather"/>
            </a:endParaRPr>
          </a:p>
          <a:p>
            <a:pPr indent="0" lvl="0" marL="0" rtl="0" algn="l">
              <a:spcBef>
                <a:spcPts val="0"/>
              </a:spcBef>
              <a:spcAft>
                <a:spcPts val="0"/>
              </a:spcAft>
              <a:buNone/>
            </a:pPr>
            <a:r>
              <a:rPr b="1" lang="en" sz="1800">
                <a:latin typeface="Merriweather"/>
                <a:ea typeface="Merriweather"/>
                <a:cs typeface="Merriweather"/>
                <a:sym typeface="Merriweather"/>
              </a:rPr>
              <a:t>Bounce &amp; Exit Rates:</a:t>
            </a:r>
            <a:endParaRPr b="1"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Average </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Addition</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Division</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Percentage Change</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p:txBody>
      </p:sp>
      <p:sp>
        <p:nvSpPr>
          <p:cNvPr id="172" name="Google Shape;172;p24"/>
          <p:cNvSpPr txBox="1"/>
          <p:nvPr/>
        </p:nvSpPr>
        <p:spPr>
          <a:xfrm>
            <a:off x="4236025" y="2160325"/>
            <a:ext cx="4596300" cy="24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Merriweather"/>
              <a:ea typeface="Merriweather"/>
              <a:cs typeface="Merriweather"/>
              <a:sym typeface="Merriweather"/>
            </a:endParaRPr>
          </a:p>
          <a:p>
            <a:pPr indent="0" lvl="0" marL="0" rtl="0" algn="l">
              <a:spcBef>
                <a:spcPts val="0"/>
              </a:spcBef>
              <a:spcAft>
                <a:spcPts val="0"/>
              </a:spcAft>
              <a:buNone/>
            </a:pPr>
            <a:r>
              <a:rPr b="1" lang="en" sz="1800">
                <a:latin typeface="Merriweather"/>
                <a:ea typeface="Merriweather"/>
                <a:cs typeface="Merriweather"/>
                <a:sym typeface="Merriweather"/>
              </a:rPr>
              <a:t>Three types of Web pages (Product, Administrative &amp; Informational):</a:t>
            </a:r>
            <a:endParaRPr b="1"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Duration Per Page </a:t>
            </a:r>
            <a:endParaRPr sz="1800">
              <a:latin typeface="Merriweather"/>
              <a:ea typeface="Merriweather"/>
              <a:cs typeface="Merriweather"/>
              <a:sym typeface="Merriweather"/>
            </a:endParaRPr>
          </a:p>
          <a:p>
            <a:pPr indent="0" lvl="0" marL="914400" rtl="0" algn="l">
              <a:spcBef>
                <a:spcPts val="0"/>
              </a:spcBef>
              <a:spcAft>
                <a:spcPts val="0"/>
              </a:spcAft>
              <a:buNone/>
            </a:pPr>
            <a:r>
              <a:t/>
            </a:r>
            <a:endParaRPr i="1">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Breakdown of Pipelines</a:t>
            </a:r>
            <a:endParaRPr/>
          </a:p>
        </p:txBody>
      </p:sp>
      <p:sp>
        <p:nvSpPr>
          <p:cNvPr id="178" name="Google Shape;178;p25"/>
          <p:cNvSpPr txBox="1"/>
          <p:nvPr>
            <p:ph idx="1" type="body"/>
          </p:nvPr>
        </p:nvSpPr>
        <p:spPr>
          <a:xfrm>
            <a:off x="147075" y="1731975"/>
            <a:ext cx="32055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Pipeline 1: </a:t>
            </a:r>
            <a:endParaRPr b="1"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Outlier IQR</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Normalization</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Standardization Z-score</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Correlation</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Binning</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Feature Selection</a:t>
            </a:r>
            <a:endParaRPr sz="1800">
              <a:solidFill>
                <a:srgbClr val="000000"/>
              </a:solidFill>
              <a:latin typeface="Merriweather"/>
              <a:ea typeface="Merriweather"/>
              <a:cs typeface="Merriweather"/>
              <a:sym typeface="Merriweather"/>
            </a:endParaRPr>
          </a:p>
        </p:txBody>
      </p:sp>
      <p:sp>
        <p:nvSpPr>
          <p:cNvPr id="179" name="Google Shape;179;p25"/>
          <p:cNvSpPr txBox="1"/>
          <p:nvPr>
            <p:ph idx="1" type="body"/>
          </p:nvPr>
        </p:nvSpPr>
        <p:spPr>
          <a:xfrm>
            <a:off x="3006463" y="1731975"/>
            <a:ext cx="32562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Pipeline 2: </a:t>
            </a:r>
            <a:endParaRPr b="1"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Standardization Min-Max</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Normalization</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Outlier Stdev</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Correlation</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Binning</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Feature Selection</a:t>
            </a:r>
            <a:endParaRPr sz="1800">
              <a:solidFill>
                <a:srgbClr val="000000"/>
              </a:solidFill>
              <a:latin typeface="Merriweather"/>
              <a:ea typeface="Merriweather"/>
              <a:cs typeface="Merriweather"/>
              <a:sym typeface="Merriweather"/>
            </a:endParaRPr>
          </a:p>
        </p:txBody>
      </p:sp>
      <p:sp>
        <p:nvSpPr>
          <p:cNvPr id="180" name="Google Shape;180;p25"/>
          <p:cNvSpPr txBox="1"/>
          <p:nvPr>
            <p:ph idx="1" type="body"/>
          </p:nvPr>
        </p:nvSpPr>
        <p:spPr>
          <a:xfrm>
            <a:off x="5916550" y="1731975"/>
            <a:ext cx="31347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Pipeline 3: </a:t>
            </a:r>
            <a:endParaRPr b="1"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Normalization</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Outlier Stdev</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FF0000"/>
              </a:buClr>
              <a:buSzPts val="1800"/>
              <a:buFont typeface="Merriweather"/>
              <a:buChar char="○"/>
            </a:pPr>
            <a:r>
              <a:rPr lang="en" sz="1800">
                <a:solidFill>
                  <a:srgbClr val="FF0000"/>
                </a:solidFill>
                <a:latin typeface="Merriweather"/>
                <a:ea typeface="Merriweather"/>
                <a:cs typeface="Merriweather"/>
                <a:sym typeface="Merriweather"/>
              </a:rPr>
              <a:t>Standardization Z-score</a:t>
            </a:r>
            <a:endParaRPr sz="1800">
              <a:solidFill>
                <a:srgbClr val="FF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Correlation</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Binning</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Feature Selection</a:t>
            </a:r>
            <a:endParaRPr sz="1800">
              <a:solidFill>
                <a:srgbClr val="000000"/>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Breakdown of Feature Selection </a:t>
            </a:r>
            <a:r>
              <a:rPr lang="en"/>
              <a:t> </a:t>
            </a:r>
            <a:endParaRPr/>
          </a:p>
        </p:txBody>
      </p:sp>
      <p:sp>
        <p:nvSpPr>
          <p:cNvPr id="186" name="Google Shape;186;p26"/>
          <p:cNvSpPr txBox="1"/>
          <p:nvPr>
            <p:ph idx="1" type="body"/>
          </p:nvPr>
        </p:nvSpPr>
        <p:spPr>
          <a:xfrm>
            <a:off x="103150" y="2342275"/>
            <a:ext cx="4341900" cy="21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Merriweather"/>
                <a:ea typeface="Merriweather"/>
                <a:cs typeface="Merriweather"/>
                <a:sym typeface="Merriweather"/>
              </a:rPr>
              <a:t>Methods for Feature Selection:</a:t>
            </a:r>
            <a:endParaRPr b="1" sz="1800">
              <a:solidFill>
                <a:srgbClr val="000000"/>
              </a:solidFill>
              <a:latin typeface="Merriweather"/>
              <a:ea typeface="Merriweather"/>
              <a:cs typeface="Merriweather"/>
              <a:sym typeface="Merriweather"/>
            </a:endParaRPr>
          </a:p>
          <a:p>
            <a:pPr indent="-317500" lvl="0" marL="571500" rtl="0" algn="l">
              <a:spcBef>
                <a:spcPts val="1600"/>
              </a:spcBef>
              <a:spcAft>
                <a:spcPts val="0"/>
              </a:spcAft>
              <a:buClr>
                <a:srgbClr val="000000"/>
              </a:buClr>
              <a:buSzPts val="1400"/>
              <a:buFont typeface="Merriweather"/>
              <a:buAutoNum type="arabicPeriod"/>
            </a:pPr>
            <a:r>
              <a:rPr lang="en" sz="1400">
                <a:solidFill>
                  <a:srgbClr val="000000"/>
                </a:solidFill>
                <a:latin typeface="Merriweather"/>
                <a:ea typeface="Merriweather"/>
                <a:cs typeface="Merriweather"/>
                <a:sym typeface="Merriweather"/>
              </a:rPr>
              <a:t>Recursive Feature Elimination (RFE)</a:t>
            </a:r>
            <a:endParaRPr sz="1400">
              <a:solidFill>
                <a:srgbClr val="000000"/>
              </a:solidFill>
              <a:latin typeface="Merriweather"/>
              <a:ea typeface="Merriweather"/>
              <a:cs typeface="Merriweather"/>
              <a:sym typeface="Merriweather"/>
            </a:endParaRPr>
          </a:p>
          <a:p>
            <a:pPr indent="-317500" lvl="0" marL="571500" rtl="0" algn="l">
              <a:spcBef>
                <a:spcPts val="0"/>
              </a:spcBef>
              <a:spcAft>
                <a:spcPts val="0"/>
              </a:spcAft>
              <a:buClr>
                <a:srgbClr val="000000"/>
              </a:buClr>
              <a:buSzPts val="1400"/>
              <a:buFont typeface="Merriweather"/>
              <a:buAutoNum type="arabicPeriod"/>
            </a:pPr>
            <a:r>
              <a:rPr lang="en" sz="1400">
                <a:solidFill>
                  <a:srgbClr val="000000"/>
                </a:solidFill>
                <a:latin typeface="Merriweather"/>
                <a:ea typeface="Merriweather"/>
                <a:cs typeface="Merriweather"/>
                <a:sym typeface="Merriweather"/>
              </a:rPr>
              <a:t>SelectKBest</a:t>
            </a:r>
            <a:endParaRPr sz="1400">
              <a:solidFill>
                <a:srgbClr val="000000"/>
              </a:solidFill>
              <a:latin typeface="Merriweather"/>
              <a:ea typeface="Merriweather"/>
              <a:cs typeface="Merriweather"/>
              <a:sym typeface="Merriweather"/>
            </a:endParaRPr>
          </a:p>
          <a:p>
            <a:pPr indent="-317500" lvl="0" marL="571500" rtl="0" algn="l">
              <a:spcBef>
                <a:spcPts val="0"/>
              </a:spcBef>
              <a:spcAft>
                <a:spcPts val="0"/>
              </a:spcAft>
              <a:buClr>
                <a:srgbClr val="000000"/>
              </a:buClr>
              <a:buSzPts val="1400"/>
              <a:buFont typeface="Merriweather"/>
              <a:buAutoNum type="arabicPeriod"/>
            </a:pPr>
            <a:r>
              <a:rPr lang="en" sz="1400">
                <a:solidFill>
                  <a:srgbClr val="000000"/>
                </a:solidFill>
                <a:latin typeface="Merriweather"/>
                <a:ea typeface="Merriweather"/>
                <a:cs typeface="Merriweather"/>
                <a:sym typeface="Merriweather"/>
              </a:rPr>
              <a:t>Ridge Regression</a:t>
            </a:r>
            <a:endParaRPr sz="1400">
              <a:solidFill>
                <a:srgbClr val="000000"/>
              </a:solidFill>
              <a:latin typeface="Merriweather"/>
              <a:ea typeface="Merriweather"/>
              <a:cs typeface="Merriweather"/>
              <a:sym typeface="Merriweather"/>
            </a:endParaRPr>
          </a:p>
          <a:p>
            <a:pPr indent="0" lvl="0" marL="0" rtl="0" algn="l">
              <a:spcBef>
                <a:spcPts val="1600"/>
              </a:spcBef>
              <a:spcAft>
                <a:spcPts val="0"/>
              </a:spcAft>
              <a:buNone/>
            </a:pPr>
            <a:r>
              <a:rPr i="1" lang="en" sz="1800">
                <a:solidFill>
                  <a:srgbClr val="000000"/>
                </a:solidFill>
                <a:latin typeface="Merriweather"/>
                <a:ea typeface="Merriweather"/>
                <a:cs typeface="Merriweather"/>
                <a:sym typeface="Merriweather"/>
              </a:rPr>
              <a:t> </a:t>
            </a:r>
            <a:endParaRPr i="1" sz="1800">
              <a:solidFill>
                <a:srgbClr val="000000"/>
              </a:solidFill>
              <a:latin typeface="Merriweather"/>
              <a:ea typeface="Merriweather"/>
              <a:cs typeface="Merriweather"/>
              <a:sym typeface="Merriweather"/>
            </a:endParaRPr>
          </a:p>
          <a:p>
            <a:pPr indent="0" lvl="0" marL="0" rtl="0" algn="l">
              <a:spcBef>
                <a:spcPts val="1600"/>
              </a:spcBef>
              <a:spcAft>
                <a:spcPts val="0"/>
              </a:spcAft>
              <a:buNone/>
            </a:pPr>
            <a:r>
              <a:t/>
            </a:r>
            <a:endParaRPr b="1" sz="22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t/>
            </a:r>
            <a:endParaRPr sz="1800">
              <a:solidFill>
                <a:srgbClr val="000000"/>
              </a:solidFill>
              <a:latin typeface="Merriweather"/>
              <a:ea typeface="Merriweather"/>
              <a:cs typeface="Merriweather"/>
              <a:sym typeface="Merriweather"/>
            </a:endParaRPr>
          </a:p>
        </p:txBody>
      </p:sp>
      <p:pic>
        <p:nvPicPr>
          <p:cNvPr id="187" name="Google Shape;187;p26"/>
          <p:cNvPicPr preferRelativeResize="0"/>
          <p:nvPr/>
        </p:nvPicPr>
        <p:blipFill>
          <a:blip r:embed="rId3">
            <a:alphaModFix/>
          </a:blip>
          <a:stretch>
            <a:fillRect/>
          </a:stretch>
        </p:blipFill>
        <p:spPr>
          <a:xfrm>
            <a:off x="3998876" y="1284675"/>
            <a:ext cx="5145125" cy="3858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 for</a:t>
            </a:r>
            <a:r>
              <a:rPr lang="en"/>
              <a:t> Feature Selection  </a:t>
            </a:r>
            <a:endParaRPr/>
          </a:p>
        </p:txBody>
      </p:sp>
      <p:grpSp>
        <p:nvGrpSpPr>
          <p:cNvPr id="193" name="Google Shape;193;p27"/>
          <p:cNvGrpSpPr/>
          <p:nvPr/>
        </p:nvGrpSpPr>
        <p:grpSpPr>
          <a:xfrm>
            <a:off x="939369" y="1403842"/>
            <a:ext cx="7265267" cy="3613200"/>
            <a:chOff x="392000" y="189425"/>
            <a:chExt cx="8672875" cy="4685774"/>
          </a:xfrm>
        </p:grpSpPr>
        <p:pic>
          <p:nvPicPr>
            <p:cNvPr id="194" name="Google Shape;194;p27"/>
            <p:cNvPicPr preferRelativeResize="0"/>
            <p:nvPr/>
          </p:nvPicPr>
          <p:blipFill>
            <a:blip r:embed="rId3">
              <a:alphaModFix/>
            </a:blip>
            <a:stretch>
              <a:fillRect/>
            </a:stretch>
          </p:blipFill>
          <p:spPr>
            <a:xfrm>
              <a:off x="392000" y="189425"/>
              <a:ext cx="5572977" cy="4685774"/>
            </a:xfrm>
            <a:prstGeom prst="rect">
              <a:avLst/>
            </a:prstGeom>
            <a:noFill/>
            <a:ln>
              <a:noFill/>
            </a:ln>
          </p:spPr>
        </p:pic>
        <p:sp>
          <p:nvSpPr>
            <p:cNvPr id="195" name="Google Shape;195;p27"/>
            <p:cNvSpPr txBox="1"/>
            <p:nvPr/>
          </p:nvSpPr>
          <p:spPr>
            <a:xfrm>
              <a:off x="5964975" y="1909700"/>
              <a:ext cx="3099900" cy="1858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800">
                  <a:latin typeface="Merriweather"/>
                  <a:ea typeface="Merriweather"/>
                  <a:cs typeface="Merriweather"/>
                  <a:sym typeface="Merriweather"/>
                </a:rPr>
                <a:t>Inspect if Top Features are highly correlated</a:t>
              </a:r>
              <a:endParaRPr i="1" sz="1800">
                <a:latin typeface="Merriweather"/>
                <a:ea typeface="Merriweather"/>
                <a:cs typeface="Merriweather"/>
                <a:sym typeface="Merriweather"/>
              </a:endParaRPr>
            </a:p>
            <a:p>
              <a:pPr indent="0" lvl="0" marL="0" rtl="0" algn="ctr">
                <a:lnSpc>
                  <a:spcPct val="115000"/>
                </a:lnSpc>
                <a:spcBef>
                  <a:spcPts val="1600"/>
                </a:spcBef>
                <a:spcAft>
                  <a:spcPts val="1600"/>
                </a:spcAft>
                <a:buNone/>
              </a:pPr>
              <a:r>
                <a:rPr b="1" i="1" lang="en" sz="1800">
                  <a:latin typeface="Merriweather"/>
                  <a:ea typeface="Merriweather"/>
                  <a:cs typeface="Merriweather"/>
                  <a:sym typeface="Merriweather"/>
                </a:rPr>
                <a:t>No!</a:t>
              </a:r>
              <a:endParaRPr b="1" i="1" sz="1800">
                <a:latin typeface="Merriweather"/>
                <a:ea typeface="Merriweather"/>
                <a:cs typeface="Merriweather"/>
                <a:sym typeface="Merriweathe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&amp; Models </a:t>
            </a:r>
            <a:endParaRPr/>
          </a:p>
        </p:txBody>
      </p:sp>
      <p:sp>
        <p:nvSpPr>
          <p:cNvPr id="201" name="Google Shape;201;p28"/>
          <p:cNvSpPr txBox="1"/>
          <p:nvPr>
            <p:ph idx="4294967295" type="body"/>
          </p:nvPr>
        </p:nvSpPr>
        <p:spPr>
          <a:xfrm>
            <a:off x="4572000" y="1451975"/>
            <a:ext cx="46197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latin typeface="Merriweather"/>
                <a:ea typeface="Merriweather"/>
                <a:cs typeface="Merriweather"/>
                <a:sym typeface="Merriweather"/>
              </a:rPr>
              <a:t>Tools:</a:t>
            </a:r>
            <a:endParaRPr b="1" sz="2200">
              <a:solidFill>
                <a:srgbClr val="000000"/>
              </a:solidFill>
              <a:latin typeface="Merriweather"/>
              <a:ea typeface="Merriweather"/>
              <a:cs typeface="Merriweather"/>
              <a:sym typeface="Merriweather"/>
            </a:endParaRPr>
          </a:p>
          <a:p>
            <a:pPr indent="-342900" lvl="0" marL="457200" rtl="0" algn="l">
              <a:spcBef>
                <a:spcPts val="160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3 Pipelines for each model</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Oversampling (SMOTE)</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Undersampling (NearMiss)</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Cross Validation (Kfold) </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Model Tuning (Hyperparameters)</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Feature Importance</a:t>
            </a:r>
            <a:endParaRPr sz="18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t/>
            </a:r>
            <a:endParaRPr sz="1800">
              <a:solidFill>
                <a:srgbClr val="000000"/>
              </a:solidFill>
              <a:latin typeface="Merriweather"/>
              <a:ea typeface="Merriweather"/>
              <a:cs typeface="Merriweather"/>
              <a:sym typeface="Merriweather"/>
            </a:endParaRPr>
          </a:p>
        </p:txBody>
      </p:sp>
      <p:sp>
        <p:nvSpPr>
          <p:cNvPr id="202" name="Google Shape;202;p28"/>
          <p:cNvSpPr txBox="1"/>
          <p:nvPr>
            <p:ph idx="4294967295" type="body"/>
          </p:nvPr>
        </p:nvSpPr>
        <p:spPr>
          <a:xfrm>
            <a:off x="402775" y="1451975"/>
            <a:ext cx="3932100" cy="33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latin typeface="Merriweather"/>
                <a:ea typeface="Merriweather"/>
                <a:cs typeface="Merriweather"/>
                <a:sym typeface="Merriweather"/>
              </a:rPr>
              <a:t>Models:</a:t>
            </a:r>
            <a:endParaRPr b="1" sz="2200">
              <a:solidFill>
                <a:srgbClr val="000000"/>
              </a:solidFill>
              <a:latin typeface="Merriweather"/>
              <a:ea typeface="Merriweather"/>
              <a:cs typeface="Merriweather"/>
              <a:sym typeface="Merriweather"/>
            </a:endParaRPr>
          </a:p>
          <a:p>
            <a:pPr indent="-342900" lvl="0" marL="457200" rtl="0" algn="l">
              <a:spcBef>
                <a:spcPts val="160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Baseline</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Naive Bayes</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Logistic Regression</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XGBoost</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Decision Tree Classification</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Random Forest</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AutoNum type="arabicPeriod"/>
            </a:pPr>
            <a:r>
              <a:rPr lang="en" sz="1800">
                <a:solidFill>
                  <a:srgbClr val="000000"/>
                </a:solidFill>
                <a:latin typeface="Merriweather"/>
                <a:ea typeface="Merriweather"/>
                <a:cs typeface="Merriweather"/>
                <a:sym typeface="Merriweather"/>
              </a:rPr>
              <a:t>Support-vector machine</a:t>
            </a:r>
            <a:endParaRPr sz="18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t/>
            </a:r>
            <a:endParaRPr sz="1800">
              <a:solidFill>
                <a:srgbClr val="000000"/>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endParaRPr/>
          </a:p>
        </p:txBody>
      </p:sp>
      <p:graphicFrame>
        <p:nvGraphicFramePr>
          <p:cNvPr id="208" name="Google Shape;208;p29"/>
          <p:cNvGraphicFramePr/>
          <p:nvPr/>
        </p:nvGraphicFramePr>
        <p:xfrm>
          <a:off x="2184800" y="1417850"/>
          <a:ext cx="3000000" cy="3000000"/>
        </p:xfrm>
        <a:graphic>
          <a:graphicData uri="http://schemas.openxmlformats.org/drawingml/2006/table">
            <a:tbl>
              <a:tblPr>
                <a:noFill/>
                <a:tableStyleId>{B5A28DDA-2413-40C5-87DA-565A3007D0B4}</a:tableStyleId>
              </a:tblPr>
              <a:tblGrid>
                <a:gridCol w="1506000"/>
                <a:gridCol w="1506000"/>
                <a:gridCol w="1506000"/>
              </a:tblGrid>
              <a:tr h="382225">
                <a:tc gridSpan="3">
                  <a:txBody>
                    <a:bodyPr/>
                    <a:lstStyle/>
                    <a:p>
                      <a:pPr indent="0" lvl="0" marL="0" rtl="0" algn="ctr">
                        <a:spcBef>
                          <a:spcPts val="0"/>
                        </a:spcBef>
                        <a:spcAft>
                          <a:spcPts val="0"/>
                        </a:spcAft>
                        <a:buNone/>
                      </a:pPr>
                      <a:r>
                        <a:rPr lang="en" sz="1200"/>
                        <a:t>Assumption: </a:t>
                      </a:r>
                      <a:r>
                        <a:rPr lang="en" sz="1200"/>
                        <a:t>All online shoppers make a purchase!</a:t>
                      </a:r>
                      <a:endParaRPr sz="1200"/>
                    </a:p>
                  </a:txBody>
                  <a:tcPr marT="91425" marB="91425" marR="91425" marL="91425">
                    <a:solidFill>
                      <a:srgbClr val="CCCCCC"/>
                    </a:solidFill>
                  </a:tcPr>
                </a:tc>
                <a:tc hMerge="1"/>
                <a:tc hMerge="1"/>
              </a:tr>
              <a:tr h="421825">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Actual Positive</a:t>
                      </a:r>
                      <a:endParaRPr sz="1200"/>
                    </a:p>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Actual Negative</a:t>
                      </a:r>
                      <a:endParaRPr sz="1200"/>
                    </a:p>
                    <a:p>
                      <a:pPr indent="0" lvl="0" marL="0" rtl="0" algn="ctr">
                        <a:spcBef>
                          <a:spcPts val="0"/>
                        </a:spcBef>
                        <a:spcAft>
                          <a:spcPts val="0"/>
                        </a:spcAft>
                        <a:buNone/>
                      </a:pPr>
                      <a:r>
                        <a:t/>
                      </a:r>
                      <a:endParaRPr sz="1200"/>
                    </a:p>
                  </a:txBody>
                  <a:tcPr marT="91425" marB="91425" marR="91425" marL="91425"/>
                </a:tc>
              </a:tr>
              <a:tr h="312900">
                <a:tc>
                  <a:txBody>
                    <a:bodyPr/>
                    <a:lstStyle/>
                    <a:p>
                      <a:pPr indent="0" lvl="0" marL="0" rtl="0" algn="ctr">
                        <a:spcBef>
                          <a:spcPts val="0"/>
                        </a:spcBef>
                        <a:spcAft>
                          <a:spcPts val="0"/>
                        </a:spcAft>
                        <a:buNone/>
                      </a:pPr>
                      <a:r>
                        <a:rPr lang="en" sz="1200"/>
                        <a:t>Predicted Positive</a:t>
                      </a:r>
                      <a:endParaRPr sz="1200"/>
                    </a:p>
                  </a:txBody>
                  <a:tcPr marT="91425" marB="91425" marR="91425" marL="91425"/>
                </a:tc>
                <a:tc>
                  <a:txBody>
                    <a:bodyPr/>
                    <a:lstStyle/>
                    <a:p>
                      <a:pPr indent="0" lvl="0" marL="0" rtl="0" algn="ctr">
                        <a:spcBef>
                          <a:spcPts val="0"/>
                        </a:spcBef>
                        <a:spcAft>
                          <a:spcPts val="0"/>
                        </a:spcAft>
                        <a:buNone/>
                      </a:pPr>
                      <a:r>
                        <a:rPr lang="en" sz="1200"/>
                        <a:t>1908</a:t>
                      </a:r>
                      <a:endParaRPr sz="1200"/>
                    </a:p>
                  </a:txBody>
                  <a:tcPr marT="91425" marB="91425" marR="91425" marL="91425"/>
                </a:tc>
                <a:tc>
                  <a:txBody>
                    <a:bodyPr/>
                    <a:lstStyle/>
                    <a:p>
                      <a:pPr indent="0" lvl="0" marL="0" rtl="0" algn="ctr">
                        <a:spcBef>
                          <a:spcPts val="0"/>
                        </a:spcBef>
                        <a:spcAft>
                          <a:spcPts val="0"/>
                        </a:spcAft>
                        <a:buNone/>
                      </a:pPr>
                      <a:r>
                        <a:rPr lang="en" sz="1200"/>
                        <a:t>10422</a:t>
                      </a:r>
                      <a:endParaRPr sz="1200"/>
                    </a:p>
                  </a:txBody>
                  <a:tcPr marT="91425" marB="91425" marR="91425" marL="91425"/>
                </a:tc>
              </a:tr>
              <a:tr h="312900">
                <a:tc>
                  <a:txBody>
                    <a:bodyPr/>
                    <a:lstStyle/>
                    <a:p>
                      <a:pPr indent="0" lvl="0" marL="0" rtl="0" algn="ctr">
                        <a:spcBef>
                          <a:spcPts val="0"/>
                        </a:spcBef>
                        <a:spcAft>
                          <a:spcPts val="0"/>
                        </a:spcAft>
                        <a:buNone/>
                      </a:pPr>
                      <a:r>
                        <a:rPr lang="en" sz="1200"/>
                        <a:t>Predicted Negative</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r>
            </a:tbl>
          </a:graphicData>
        </a:graphic>
      </p:graphicFrame>
      <p:graphicFrame>
        <p:nvGraphicFramePr>
          <p:cNvPr id="209" name="Google Shape;209;p29"/>
          <p:cNvGraphicFramePr/>
          <p:nvPr/>
        </p:nvGraphicFramePr>
        <p:xfrm>
          <a:off x="2185250" y="3197375"/>
          <a:ext cx="3000000" cy="3000000"/>
        </p:xfrm>
        <a:graphic>
          <a:graphicData uri="http://schemas.openxmlformats.org/drawingml/2006/table">
            <a:tbl>
              <a:tblPr>
                <a:noFill/>
                <a:tableStyleId>{B5A28DDA-2413-40C5-87DA-565A3007D0B4}</a:tableStyleId>
              </a:tblPr>
              <a:tblGrid>
                <a:gridCol w="1505700"/>
                <a:gridCol w="1505700"/>
                <a:gridCol w="1505700"/>
              </a:tblGrid>
              <a:tr h="368000">
                <a:tc gridSpan="3">
                  <a:txBody>
                    <a:bodyPr/>
                    <a:lstStyle/>
                    <a:p>
                      <a:pPr indent="0" lvl="0" marL="0" rtl="0" algn="ctr">
                        <a:spcBef>
                          <a:spcPts val="0"/>
                        </a:spcBef>
                        <a:spcAft>
                          <a:spcPts val="0"/>
                        </a:spcAft>
                        <a:buNone/>
                      </a:pPr>
                      <a:r>
                        <a:rPr lang="en" sz="1200"/>
                        <a:t>Assumption: No online shoppers make a purchase!</a:t>
                      </a:r>
                      <a:endParaRPr sz="1200"/>
                    </a:p>
                  </a:txBody>
                  <a:tcPr marT="91425" marB="91425" marR="91425" marL="91425">
                    <a:solidFill>
                      <a:srgbClr val="D9D9D9"/>
                    </a:solidFill>
                  </a:tcPr>
                </a:tc>
                <a:tc hMerge="1"/>
                <a:tc hMerge="1"/>
              </a:tr>
              <a:tr h="551050">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Actual Positive</a:t>
                      </a:r>
                      <a:endParaRPr sz="1200"/>
                    </a:p>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sz="1200"/>
                        <a:t>Actual Negative</a:t>
                      </a:r>
                      <a:endParaRPr sz="1200"/>
                    </a:p>
                    <a:p>
                      <a:pPr indent="0" lvl="0" marL="0" rtl="0" algn="ctr">
                        <a:spcBef>
                          <a:spcPts val="0"/>
                        </a:spcBef>
                        <a:spcAft>
                          <a:spcPts val="0"/>
                        </a:spcAft>
                        <a:buNone/>
                      </a:pPr>
                      <a:r>
                        <a:t/>
                      </a:r>
                      <a:endParaRPr sz="1200"/>
                    </a:p>
                  </a:txBody>
                  <a:tcPr marT="91425" marB="91425" marR="91425" marL="91425"/>
                </a:tc>
              </a:tr>
              <a:tr h="368000">
                <a:tc>
                  <a:txBody>
                    <a:bodyPr/>
                    <a:lstStyle/>
                    <a:p>
                      <a:pPr indent="0" lvl="0" marL="0" rtl="0" algn="ctr">
                        <a:spcBef>
                          <a:spcPts val="0"/>
                        </a:spcBef>
                        <a:spcAft>
                          <a:spcPts val="0"/>
                        </a:spcAft>
                        <a:buNone/>
                      </a:pPr>
                      <a:r>
                        <a:rPr lang="en" sz="1200"/>
                        <a:t>Predicted Positive</a:t>
                      </a:r>
                      <a:endParaRPr sz="1200"/>
                    </a:p>
                  </a:txBody>
                  <a:tcPr marT="91425" marB="91425" marR="91425" marL="91425"/>
                </a:tc>
                <a:tc>
                  <a:txBody>
                    <a:bodyPr/>
                    <a:lstStyle/>
                    <a:p>
                      <a:pPr indent="0" lvl="0" marL="0" rtl="0" algn="ctr">
                        <a:spcBef>
                          <a:spcPts val="0"/>
                        </a:spcBef>
                        <a:spcAft>
                          <a:spcPts val="0"/>
                        </a:spcAft>
                        <a:buNone/>
                      </a:pPr>
                      <a:r>
                        <a:rPr lang="en" sz="1200"/>
                        <a:t>10422</a:t>
                      </a:r>
                      <a:endParaRPr sz="1200"/>
                    </a:p>
                  </a:txBody>
                  <a:tcPr marT="91425" marB="91425" marR="91425" marL="91425"/>
                </a:tc>
                <a:tc>
                  <a:txBody>
                    <a:bodyPr/>
                    <a:lstStyle/>
                    <a:p>
                      <a:pPr indent="0" lvl="0" marL="0" rtl="0" algn="ctr">
                        <a:spcBef>
                          <a:spcPts val="0"/>
                        </a:spcBef>
                        <a:spcAft>
                          <a:spcPts val="0"/>
                        </a:spcAft>
                        <a:buNone/>
                      </a:pPr>
                      <a:r>
                        <a:rPr lang="en" sz="1200"/>
                        <a:t>1908</a:t>
                      </a:r>
                      <a:endParaRPr sz="1200"/>
                    </a:p>
                  </a:txBody>
                  <a:tcPr marT="91425" marB="91425" marR="91425" marL="91425"/>
                </a:tc>
              </a:tr>
              <a:tr h="368000">
                <a:tc>
                  <a:txBody>
                    <a:bodyPr/>
                    <a:lstStyle/>
                    <a:p>
                      <a:pPr indent="0" lvl="0" marL="0" rtl="0" algn="ctr">
                        <a:spcBef>
                          <a:spcPts val="0"/>
                        </a:spcBef>
                        <a:spcAft>
                          <a:spcPts val="0"/>
                        </a:spcAft>
                        <a:buNone/>
                      </a:pPr>
                      <a:r>
                        <a:rPr lang="en" sz="1200"/>
                        <a:t>Predicted Negative</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r>
            </a:tbl>
          </a:graphicData>
        </a:graphic>
      </p:graphicFrame>
      <p:sp>
        <p:nvSpPr>
          <p:cNvPr id="210" name="Google Shape;210;p29"/>
          <p:cNvSpPr txBox="1"/>
          <p:nvPr/>
        </p:nvSpPr>
        <p:spPr>
          <a:xfrm>
            <a:off x="125875" y="2299425"/>
            <a:ext cx="2041500" cy="77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Precision: 15.47%</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Recall: 1</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F1-score: 0.268</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11" name="Google Shape;211;p29"/>
          <p:cNvSpPr txBox="1"/>
          <p:nvPr/>
        </p:nvSpPr>
        <p:spPr>
          <a:xfrm>
            <a:off x="17578" y="4079325"/>
            <a:ext cx="2258100" cy="77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Precision: 84.52%</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Recall: 1</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F1-score: 0.9161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12" name="Google Shape;212;p29"/>
          <p:cNvSpPr txBox="1"/>
          <p:nvPr/>
        </p:nvSpPr>
        <p:spPr>
          <a:xfrm>
            <a:off x="6574225" y="2635700"/>
            <a:ext cx="2258100" cy="1749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latin typeface="Roboto"/>
                <a:ea typeface="Roboto"/>
                <a:cs typeface="Roboto"/>
                <a:sym typeface="Roboto"/>
              </a:rPr>
              <a:t>Weighted</a:t>
            </a:r>
            <a:r>
              <a:rPr lang="en">
                <a:latin typeface="Roboto"/>
                <a:ea typeface="Roboto"/>
                <a:cs typeface="Roboto"/>
                <a:sym typeface="Roboto"/>
              </a:rPr>
              <a:t> Average F</a:t>
            </a:r>
            <a:r>
              <a:rPr lang="en">
                <a:latin typeface="Roboto"/>
                <a:ea typeface="Roboto"/>
                <a:cs typeface="Roboto"/>
                <a:sym typeface="Roboto"/>
              </a:rPr>
              <a:t>1-score: </a:t>
            </a:r>
            <a:endParaRPr>
              <a:latin typeface="Roboto"/>
              <a:ea typeface="Roboto"/>
              <a:cs typeface="Roboto"/>
              <a:sym typeface="Roboto"/>
            </a:endParaRPr>
          </a:p>
          <a:p>
            <a:pPr indent="0" lvl="0" marL="457200" rtl="0" algn="ctr">
              <a:spcBef>
                <a:spcPts val="0"/>
              </a:spcBef>
              <a:spcAft>
                <a:spcPts val="0"/>
              </a:spcAft>
              <a:buNone/>
            </a:pPr>
            <a:r>
              <a:t/>
            </a:r>
            <a:endParaRPr>
              <a:latin typeface="Roboto"/>
              <a:ea typeface="Roboto"/>
              <a:cs typeface="Roboto"/>
              <a:sym typeface="Roboto"/>
            </a:endParaRPr>
          </a:p>
          <a:p>
            <a:pPr indent="0" lvl="0" marL="457200" rtl="0" algn="ctr">
              <a:spcBef>
                <a:spcPts val="0"/>
              </a:spcBef>
              <a:spcAft>
                <a:spcPts val="0"/>
              </a:spcAft>
              <a:buNone/>
            </a:pPr>
            <a:r>
              <a:rPr lang="en" u="sng">
                <a:highlight>
                  <a:srgbClr val="FFFF00"/>
                </a:highlight>
                <a:latin typeface="Roboto"/>
                <a:ea typeface="Roboto"/>
                <a:cs typeface="Roboto"/>
                <a:sym typeface="Roboto"/>
              </a:rPr>
              <a:t>0.4079</a:t>
            </a:r>
            <a:endParaRPr u="sng">
              <a:highlight>
                <a:srgbClr val="FFFF00"/>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Three Model Results </a:t>
            </a:r>
            <a:endParaRPr/>
          </a:p>
        </p:txBody>
      </p:sp>
      <p:graphicFrame>
        <p:nvGraphicFramePr>
          <p:cNvPr id="218" name="Google Shape;218;p30"/>
          <p:cNvGraphicFramePr/>
          <p:nvPr/>
        </p:nvGraphicFramePr>
        <p:xfrm>
          <a:off x="142975" y="1417250"/>
          <a:ext cx="3000000" cy="3000000"/>
        </p:xfrm>
        <a:graphic>
          <a:graphicData uri="http://schemas.openxmlformats.org/drawingml/2006/table">
            <a:tbl>
              <a:tblPr>
                <a:noFill/>
                <a:tableStyleId>{B5A28DDA-2413-40C5-87DA-565A3007D0B4}</a:tableStyleId>
              </a:tblPr>
              <a:tblGrid>
                <a:gridCol w="988100"/>
                <a:gridCol w="1199425"/>
                <a:gridCol w="1572100"/>
              </a:tblGrid>
              <a:tr h="532600">
                <a:tc>
                  <a:txBody>
                    <a:bodyPr/>
                    <a:lstStyle/>
                    <a:p>
                      <a:pPr indent="0" lvl="0" marL="0" rtl="0" algn="ctr">
                        <a:spcBef>
                          <a:spcPts val="0"/>
                        </a:spcBef>
                        <a:spcAft>
                          <a:spcPts val="0"/>
                        </a:spcAft>
                        <a:buNone/>
                      </a:pPr>
                      <a:r>
                        <a:rPr lang="en" sz="1200"/>
                        <a:t>Model</a:t>
                      </a:r>
                      <a:endParaRPr sz="1200"/>
                    </a:p>
                  </a:txBody>
                  <a:tcPr marT="91425" marB="91425" marR="91425" marL="91425">
                    <a:solidFill>
                      <a:srgbClr val="D9D9D9"/>
                    </a:solidFill>
                  </a:tcPr>
                </a:tc>
                <a:tc>
                  <a:txBody>
                    <a:bodyPr/>
                    <a:lstStyle/>
                    <a:p>
                      <a:pPr indent="0" lvl="0" marL="0" rtl="0" algn="ctr">
                        <a:spcBef>
                          <a:spcPts val="0"/>
                        </a:spcBef>
                        <a:spcAft>
                          <a:spcPts val="0"/>
                        </a:spcAft>
                        <a:buNone/>
                      </a:pPr>
                      <a:r>
                        <a:rPr lang="en" sz="1200"/>
                        <a:t>W</a:t>
                      </a:r>
                      <a:r>
                        <a:rPr lang="en" sz="1200"/>
                        <a:t>eighted </a:t>
                      </a:r>
                      <a:endParaRPr sz="1200"/>
                    </a:p>
                    <a:p>
                      <a:pPr indent="0" lvl="0" marL="0" rtl="0" algn="ctr">
                        <a:spcBef>
                          <a:spcPts val="0"/>
                        </a:spcBef>
                        <a:spcAft>
                          <a:spcPts val="0"/>
                        </a:spcAft>
                        <a:buNone/>
                      </a:pPr>
                      <a:r>
                        <a:rPr lang="en" sz="1200"/>
                        <a:t>Avg F1-score</a:t>
                      </a:r>
                      <a:endParaRPr sz="1200"/>
                    </a:p>
                  </a:txBody>
                  <a:tcPr marT="91425" marB="91425" marR="91425" marL="91425">
                    <a:solidFill>
                      <a:srgbClr val="D9D9D9"/>
                    </a:solidFill>
                  </a:tcPr>
                </a:tc>
                <a:tc>
                  <a:txBody>
                    <a:bodyPr/>
                    <a:lstStyle/>
                    <a:p>
                      <a:pPr indent="0" lvl="0" marL="0" rtl="0" algn="ctr">
                        <a:spcBef>
                          <a:spcPts val="0"/>
                        </a:spcBef>
                        <a:spcAft>
                          <a:spcPts val="0"/>
                        </a:spcAft>
                        <a:buNone/>
                      </a:pPr>
                      <a:r>
                        <a:rPr lang="en" sz="1200"/>
                        <a:t>AUC score</a:t>
                      </a:r>
                      <a:endParaRPr sz="1200"/>
                    </a:p>
                  </a:txBody>
                  <a:tcPr marT="91425" marB="91425" marR="91425" marL="91425">
                    <a:solidFill>
                      <a:srgbClr val="D9D9D9"/>
                    </a:solidFill>
                  </a:tcPr>
                </a:tc>
              </a:tr>
              <a:tr h="598000">
                <a:tc>
                  <a:txBody>
                    <a:bodyPr/>
                    <a:lstStyle/>
                    <a:p>
                      <a:pPr indent="0" lvl="0" marL="0" rtl="0" algn="ctr">
                        <a:spcBef>
                          <a:spcPts val="0"/>
                        </a:spcBef>
                        <a:spcAft>
                          <a:spcPts val="0"/>
                        </a:spcAft>
                        <a:buNone/>
                      </a:pPr>
                      <a:r>
                        <a:rPr lang="en" sz="1200"/>
                        <a:t>Logistic Regression</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0.8934*</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0.9239*</a:t>
                      </a:r>
                      <a:endParaRPr sz="1200"/>
                    </a:p>
                  </a:txBody>
                  <a:tcPr marT="91425" marB="91425" marR="91425" marL="91425">
                    <a:lnB cap="flat" cmpd="sng" w="9525">
                      <a:solidFill>
                        <a:srgbClr val="9E9E9E"/>
                      </a:solidFill>
                      <a:prstDash val="solid"/>
                      <a:round/>
                      <a:headEnd len="sm" w="sm" type="none"/>
                      <a:tailEnd len="sm" w="sm" type="none"/>
                    </a:lnB>
                  </a:tcPr>
                </a:tc>
              </a:tr>
              <a:tr h="608375">
                <a:tc>
                  <a:txBody>
                    <a:bodyPr/>
                    <a:lstStyle/>
                    <a:p>
                      <a:pPr indent="0" lvl="0" marL="0" rtl="0" algn="ctr">
                        <a:spcBef>
                          <a:spcPts val="0"/>
                        </a:spcBef>
                        <a:spcAft>
                          <a:spcPts val="0"/>
                        </a:spcAft>
                        <a:buNone/>
                      </a:pPr>
                      <a:r>
                        <a:rPr lang="en" sz="1200"/>
                        <a:t>Random Forest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0.8914*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0.9233*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8375">
                <a:tc>
                  <a:txBody>
                    <a:bodyPr/>
                    <a:lstStyle/>
                    <a:p>
                      <a:pPr indent="0" lvl="0" marL="0" rtl="0" algn="ctr">
                        <a:spcBef>
                          <a:spcPts val="0"/>
                        </a:spcBef>
                        <a:spcAft>
                          <a:spcPts val="0"/>
                        </a:spcAft>
                        <a:buNone/>
                      </a:pPr>
                      <a:r>
                        <a:rPr lang="en" sz="1200"/>
                        <a:t>XGBoost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0.8802*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0.9239*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9" name="Google Shape;219;p30"/>
          <p:cNvSpPr txBox="1"/>
          <p:nvPr/>
        </p:nvSpPr>
        <p:spPr>
          <a:xfrm>
            <a:off x="142975" y="3812800"/>
            <a:ext cx="37596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34343"/>
                </a:solidFill>
                <a:latin typeface="Roboto"/>
                <a:ea typeface="Roboto"/>
                <a:cs typeface="Roboto"/>
                <a:sym typeface="Roboto"/>
              </a:rPr>
              <a:t>* </a:t>
            </a:r>
            <a:r>
              <a:rPr i="1" lang="en">
                <a:solidFill>
                  <a:srgbClr val="434343"/>
                </a:solidFill>
                <a:latin typeface="Roboto"/>
                <a:ea typeface="Roboto"/>
                <a:cs typeface="Roboto"/>
                <a:sym typeface="Roboto"/>
              </a:rPr>
              <a:t>Cross validation results (KFold=10) ,</a:t>
            </a:r>
            <a:endParaRPr i="1">
              <a:solidFill>
                <a:srgbClr val="434343"/>
              </a:solidFill>
              <a:latin typeface="Roboto"/>
              <a:ea typeface="Roboto"/>
              <a:cs typeface="Roboto"/>
              <a:sym typeface="Roboto"/>
            </a:endParaRPr>
          </a:p>
          <a:p>
            <a:pPr indent="0" lvl="0" marL="0" rtl="0" algn="l">
              <a:spcBef>
                <a:spcPts val="0"/>
              </a:spcBef>
              <a:spcAft>
                <a:spcPts val="0"/>
              </a:spcAft>
              <a:buNone/>
            </a:pPr>
            <a:r>
              <a:rPr i="1" lang="en">
                <a:solidFill>
                  <a:srgbClr val="434343"/>
                </a:solidFill>
                <a:latin typeface="Roboto"/>
                <a:ea typeface="Roboto"/>
                <a:cs typeface="Roboto"/>
                <a:sym typeface="Roboto"/>
              </a:rPr>
              <a:t>with optimized hyper-parameters.</a:t>
            </a:r>
            <a:endParaRPr i="1">
              <a:solidFill>
                <a:srgbClr val="434343"/>
              </a:solidFill>
              <a:latin typeface="Roboto"/>
              <a:ea typeface="Roboto"/>
              <a:cs typeface="Roboto"/>
              <a:sym typeface="Roboto"/>
            </a:endParaRPr>
          </a:p>
        </p:txBody>
      </p:sp>
      <p:sp>
        <p:nvSpPr>
          <p:cNvPr id="220" name="Google Shape;220;p30"/>
          <p:cNvSpPr txBox="1"/>
          <p:nvPr/>
        </p:nvSpPr>
        <p:spPr>
          <a:xfrm>
            <a:off x="4027125" y="1327300"/>
            <a:ext cx="5057700" cy="3603000"/>
          </a:xfrm>
          <a:prstGeom prst="rect">
            <a:avLst/>
          </a:prstGeom>
          <a:solidFill>
            <a:srgbClr val="FFFFFF"/>
          </a:solid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u="sng">
                <a:solidFill>
                  <a:srgbClr val="434343"/>
                </a:solidFill>
                <a:latin typeface="Roboto"/>
                <a:ea typeface="Roboto"/>
                <a:cs typeface="Roboto"/>
                <a:sym typeface="Roboto"/>
              </a:rPr>
              <a:t>Statistical Test for Scores (t-test)</a:t>
            </a:r>
            <a:endParaRPr sz="1600" u="sng">
              <a:solidFill>
                <a:srgbClr val="434343"/>
              </a:solidFill>
              <a:latin typeface="Roboto"/>
              <a:ea typeface="Roboto"/>
              <a:cs typeface="Roboto"/>
              <a:sym typeface="Roboto"/>
            </a:endParaRPr>
          </a:p>
          <a:p>
            <a:pPr indent="-317500" lvl="0" marL="457200" rtl="0" algn="l">
              <a:lnSpc>
                <a:spcPct val="150000"/>
              </a:lnSpc>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F1 and AUC scores are not </a:t>
            </a:r>
            <a:r>
              <a:rPr lang="en">
                <a:solidFill>
                  <a:srgbClr val="434343"/>
                </a:solidFill>
                <a:latin typeface="Roboto"/>
                <a:ea typeface="Roboto"/>
                <a:cs typeface="Roboto"/>
                <a:sym typeface="Roboto"/>
              </a:rPr>
              <a:t>significantly</a:t>
            </a:r>
            <a:r>
              <a:rPr lang="en">
                <a:solidFill>
                  <a:srgbClr val="434343"/>
                </a:solidFill>
                <a:latin typeface="Roboto"/>
                <a:ea typeface="Roboto"/>
                <a:cs typeface="Roboto"/>
                <a:sym typeface="Roboto"/>
              </a:rPr>
              <a:t> different between LR and RF</a:t>
            </a:r>
            <a:endParaRPr>
              <a:solidFill>
                <a:srgbClr val="434343"/>
              </a:solidFill>
              <a:latin typeface="Roboto"/>
              <a:ea typeface="Roboto"/>
              <a:cs typeface="Roboto"/>
              <a:sym typeface="Roboto"/>
            </a:endParaRPr>
          </a:p>
          <a:p>
            <a:pPr indent="-317500" lvl="0" marL="457200" rtl="0" algn="l">
              <a:lnSpc>
                <a:spcPct val="150000"/>
              </a:lnSpc>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F1 scores are </a:t>
            </a:r>
            <a:r>
              <a:rPr lang="en">
                <a:solidFill>
                  <a:srgbClr val="434343"/>
                </a:solidFill>
                <a:latin typeface="Roboto"/>
                <a:ea typeface="Roboto"/>
                <a:cs typeface="Roboto"/>
                <a:sym typeface="Roboto"/>
              </a:rPr>
              <a:t>significantly</a:t>
            </a:r>
            <a:r>
              <a:rPr lang="en">
                <a:solidFill>
                  <a:srgbClr val="434343"/>
                </a:solidFill>
                <a:latin typeface="Roboto"/>
                <a:ea typeface="Roboto"/>
                <a:cs typeface="Roboto"/>
                <a:sym typeface="Roboto"/>
              </a:rPr>
              <a:t> different between RF and XGB, but AUC scores are not.</a:t>
            </a:r>
            <a:endParaRPr>
              <a:solidFill>
                <a:srgbClr val="434343"/>
              </a:solidFill>
              <a:latin typeface="Roboto"/>
              <a:ea typeface="Roboto"/>
              <a:cs typeface="Roboto"/>
              <a:sym typeface="Roboto"/>
            </a:endParaRPr>
          </a:p>
          <a:p>
            <a:pPr indent="0" lvl="0" marL="457200" rtl="0" algn="l">
              <a:lnSpc>
                <a:spcPct val="150000"/>
              </a:lnSpc>
              <a:spcBef>
                <a:spcPts val="0"/>
              </a:spcBef>
              <a:spcAft>
                <a:spcPts val="0"/>
              </a:spcAft>
              <a:buNone/>
            </a:pPr>
            <a:r>
              <a:t/>
            </a:r>
            <a:endParaRPr>
              <a:solidFill>
                <a:srgbClr val="434343"/>
              </a:solidFill>
              <a:latin typeface="Roboto"/>
              <a:ea typeface="Roboto"/>
              <a:cs typeface="Roboto"/>
              <a:sym typeface="Roboto"/>
            </a:endParaRPr>
          </a:p>
          <a:p>
            <a:pPr indent="-317500" lvl="0" marL="457200" rtl="0" algn="l">
              <a:lnSpc>
                <a:spcPct val="150000"/>
              </a:lnSpc>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Variance in F1 scores is lowest for RF and highest for LR (0.00522 &lt; 0.00893)</a:t>
            </a:r>
            <a:endParaRPr>
              <a:solidFill>
                <a:srgbClr val="434343"/>
              </a:solidFill>
              <a:latin typeface="Roboto"/>
              <a:ea typeface="Roboto"/>
              <a:cs typeface="Roboto"/>
              <a:sym typeface="Roboto"/>
            </a:endParaRPr>
          </a:p>
          <a:p>
            <a:pPr indent="-317500" lvl="0" marL="457200" rtl="0" algn="l">
              <a:lnSpc>
                <a:spcPct val="150000"/>
              </a:lnSpc>
              <a:spcBef>
                <a:spcPts val="0"/>
              </a:spcBef>
              <a:spcAft>
                <a:spcPts val="0"/>
              </a:spcAft>
              <a:buClr>
                <a:srgbClr val="434343"/>
              </a:buClr>
              <a:buSzPts val="1400"/>
              <a:buFont typeface="Roboto"/>
              <a:buChar char="●"/>
            </a:pPr>
            <a:r>
              <a:rPr lang="en">
                <a:solidFill>
                  <a:srgbClr val="434343"/>
                </a:solidFill>
                <a:latin typeface="Roboto"/>
                <a:ea typeface="Roboto"/>
                <a:cs typeface="Roboto"/>
                <a:sym typeface="Roboto"/>
              </a:rPr>
              <a:t>Variance in AUC scores is lowest for LR and highest for RF (0.007 &lt; 0.0118)</a:t>
            </a:r>
            <a:endParaRPr>
              <a:solidFill>
                <a:srgbClr val="434343"/>
              </a:solidFill>
              <a:latin typeface="Roboto"/>
              <a:ea typeface="Roboto"/>
              <a:cs typeface="Roboto"/>
              <a:sym typeface="Roboto"/>
            </a:endParaRPr>
          </a:p>
          <a:p>
            <a:pPr indent="0" lvl="0" marL="457200" rtl="0" algn="l">
              <a:lnSpc>
                <a:spcPct val="150000"/>
              </a:lnSpc>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676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 Question 1: </a:t>
            </a:r>
            <a:r>
              <a:rPr lang="en" sz="1800"/>
              <a:t>Which model is the best predictor to determine if a customer will make a purchase, or not, based on AUC and weighted average F1 score?</a:t>
            </a:r>
            <a:endParaRPr/>
          </a:p>
        </p:txBody>
      </p:sp>
      <p:sp>
        <p:nvSpPr>
          <p:cNvPr id="226" name="Google Shape;226;p31"/>
          <p:cNvSpPr txBox="1"/>
          <p:nvPr>
            <p:ph idx="1" type="body"/>
          </p:nvPr>
        </p:nvSpPr>
        <p:spPr>
          <a:xfrm>
            <a:off x="539275" y="1760075"/>
            <a:ext cx="4735500" cy="3156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Merriweather"/>
              <a:buChar char="●"/>
            </a:pPr>
            <a:r>
              <a:rPr b="1" i="1" lang="en" sz="2400">
                <a:solidFill>
                  <a:srgbClr val="FF0000"/>
                </a:solidFill>
                <a:latin typeface="Merriweather"/>
                <a:ea typeface="Merriweather"/>
                <a:cs typeface="Merriweather"/>
                <a:sym typeface="Merriweather"/>
              </a:rPr>
              <a:t>Random Forest</a:t>
            </a:r>
            <a:r>
              <a:rPr b="1" i="1" lang="en" sz="2000">
                <a:solidFill>
                  <a:srgbClr val="000000"/>
                </a:solidFill>
                <a:latin typeface="Merriweather"/>
                <a:ea typeface="Merriweather"/>
                <a:cs typeface="Merriweather"/>
                <a:sym typeface="Merriweather"/>
              </a:rPr>
              <a:t> </a:t>
            </a:r>
            <a:r>
              <a:rPr lang="en" sz="2000">
                <a:solidFill>
                  <a:srgbClr val="000000"/>
                </a:solidFill>
                <a:latin typeface="Merriweather"/>
                <a:ea typeface="Merriweather"/>
                <a:cs typeface="Merriweather"/>
                <a:sym typeface="Merriweather"/>
              </a:rPr>
              <a:t>with Cross Validation, Oversampling &amp; Model Tuning</a:t>
            </a:r>
            <a:endParaRPr sz="2000">
              <a:solidFill>
                <a:srgbClr val="000000"/>
              </a:solidFill>
              <a:latin typeface="Merriweather"/>
              <a:ea typeface="Merriweather"/>
              <a:cs typeface="Merriweather"/>
              <a:sym typeface="Merriweather"/>
            </a:endParaRPr>
          </a:p>
          <a:p>
            <a:pPr indent="-355600" lvl="1" marL="914400" rtl="0" algn="l">
              <a:lnSpc>
                <a:spcPct val="150000"/>
              </a:lnSpc>
              <a:spcBef>
                <a:spcPts val="0"/>
              </a:spcBef>
              <a:spcAft>
                <a:spcPts val="0"/>
              </a:spcAft>
              <a:buClr>
                <a:srgbClr val="000000"/>
              </a:buClr>
              <a:buSzPts val="2000"/>
              <a:buFont typeface="Merriweather"/>
              <a:buChar char="○"/>
            </a:pPr>
            <a:r>
              <a:rPr lang="en" sz="2000">
                <a:solidFill>
                  <a:srgbClr val="000000"/>
                </a:solidFill>
                <a:latin typeface="Merriweather"/>
                <a:ea typeface="Merriweather"/>
                <a:cs typeface="Merriweather"/>
                <a:sym typeface="Merriweather"/>
              </a:rPr>
              <a:t>Weighted Avg F1 Score </a:t>
            </a:r>
            <a:r>
              <a:rPr b="1" lang="en" sz="2000">
                <a:solidFill>
                  <a:srgbClr val="000000"/>
                </a:solidFill>
                <a:highlight>
                  <a:srgbClr val="FFFF00"/>
                </a:highlight>
                <a:latin typeface="Merriweather"/>
                <a:ea typeface="Merriweather"/>
                <a:cs typeface="Merriweather"/>
                <a:sym typeface="Merriweather"/>
              </a:rPr>
              <a:t>.89</a:t>
            </a:r>
            <a:endParaRPr b="1" sz="2000">
              <a:solidFill>
                <a:srgbClr val="000000"/>
              </a:solidFill>
              <a:highlight>
                <a:srgbClr val="FFFF00"/>
              </a:highlight>
              <a:latin typeface="Merriweather"/>
              <a:ea typeface="Merriweather"/>
              <a:cs typeface="Merriweather"/>
              <a:sym typeface="Merriweather"/>
            </a:endParaRPr>
          </a:p>
          <a:p>
            <a:pPr indent="-355600" lvl="1" marL="914400" rtl="0" algn="l">
              <a:lnSpc>
                <a:spcPct val="150000"/>
              </a:lnSpc>
              <a:spcBef>
                <a:spcPts val="0"/>
              </a:spcBef>
              <a:spcAft>
                <a:spcPts val="0"/>
              </a:spcAft>
              <a:buClr>
                <a:srgbClr val="000000"/>
              </a:buClr>
              <a:buSzPts val="2000"/>
              <a:buFont typeface="Merriweather"/>
              <a:buChar char="○"/>
            </a:pPr>
            <a:r>
              <a:rPr lang="en" sz="2000">
                <a:solidFill>
                  <a:srgbClr val="000000"/>
                </a:solidFill>
                <a:latin typeface="Merriweather"/>
                <a:ea typeface="Merriweather"/>
                <a:cs typeface="Merriweather"/>
                <a:sym typeface="Merriweather"/>
              </a:rPr>
              <a:t>Average </a:t>
            </a:r>
            <a:r>
              <a:rPr lang="en" sz="2000">
                <a:solidFill>
                  <a:srgbClr val="000000"/>
                </a:solidFill>
                <a:latin typeface="Merriweather"/>
                <a:ea typeface="Merriweather"/>
                <a:cs typeface="Merriweather"/>
                <a:sym typeface="Merriweather"/>
              </a:rPr>
              <a:t>AUC </a:t>
            </a:r>
            <a:r>
              <a:rPr b="1" lang="en" sz="2000">
                <a:solidFill>
                  <a:srgbClr val="000000"/>
                </a:solidFill>
                <a:highlight>
                  <a:srgbClr val="FFFF00"/>
                </a:highlight>
                <a:latin typeface="Merriweather"/>
                <a:ea typeface="Merriweather"/>
                <a:cs typeface="Merriweather"/>
                <a:sym typeface="Merriweather"/>
              </a:rPr>
              <a:t>.92</a:t>
            </a:r>
            <a:endParaRPr b="1" sz="2000">
              <a:solidFill>
                <a:srgbClr val="000000"/>
              </a:solidFill>
              <a:highlight>
                <a:srgbClr val="FFFF00"/>
              </a:highlight>
              <a:latin typeface="Merriweather"/>
              <a:ea typeface="Merriweather"/>
              <a:cs typeface="Merriweather"/>
              <a:sym typeface="Merriweather"/>
            </a:endParaRPr>
          </a:p>
          <a:p>
            <a:pPr indent="0" lvl="0" marL="0" rtl="0" algn="l">
              <a:spcBef>
                <a:spcPts val="1600"/>
              </a:spcBef>
              <a:spcAft>
                <a:spcPts val="1600"/>
              </a:spcAft>
              <a:buNone/>
            </a:pPr>
            <a:r>
              <a:t/>
            </a:r>
            <a:endParaRPr sz="1800">
              <a:solidFill>
                <a:srgbClr val="000000"/>
              </a:solidFill>
              <a:latin typeface="Merriweather"/>
              <a:ea typeface="Merriweather"/>
              <a:cs typeface="Merriweather"/>
              <a:sym typeface="Merriweather"/>
            </a:endParaRPr>
          </a:p>
        </p:txBody>
      </p:sp>
      <p:pic>
        <p:nvPicPr>
          <p:cNvPr descr="Random Forest Icons - Download Free Vector Icons | Noun Project" id="227" name="Google Shape;227;p31"/>
          <p:cNvPicPr preferRelativeResize="0"/>
          <p:nvPr/>
        </p:nvPicPr>
        <p:blipFill>
          <a:blip r:embed="rId3">
            <a:alphaModFix/>
          </a:blip>
          <a:stretch>
            <a:fillRect/>
          </a:stretch>
        </p:blipFill>
        <p:spPr>
          <a:xfrm>
            <a:off x="5622950" y="1828300"/>
            <a:ext cx="2306625" cy="230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p:nvPr/>
        </p:nvSpPr>
        <p:spPr>
          <a:xfrm>
            <a:off x="3315438" y="253800"/>
            <a:ext cx="2495400" cy="3985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6244850" y="253800"/>
            <a:ext cx="2495400" cy="3985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86050" y="253800"/>
            <a:ext cx="2495400" cy="3985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4294967295" type="title"/>
          </p:nvPr>
        </p:nvSpPr>
        <p:spPr>
          <a:xfrm>
            <a:off x="386050" y="649475"/>
            <a:ext cx="2495400" cy="7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rPr>
              <a:t>Who are we</a:t>
            </a:r>
            <a:r>
              <a:rPr b="1" lang="en" sz="3600">
                <a:solidFill>
                  <a:srgbClr val="000000"/>
                </a:solidFill>
              </a:rPr>
              <a:t> </a:t>
            </a:r>
            <a:endParaRPr b="1" sz="3600">
              <a:solidFill>
                <a:srgbClr val="000000"/>
              </a:solidFill>
            </a:endParaRPr>
          </a:p>
        </p:txBody>
      </p:sp>
      <p:sp>
        <p:nvSpPr>
          <p:cNvPr id="75" name="Google Shape;75;p14"/>
          <p:cNvSpPr txBox="1"/>
          <p:nvPr>
            <p:ph idx="4294967295" type="title"/>
          </p:nvPr>
        </p:nvSpPr>
        <p:spPr>
          <a:xfrm>
            <a:off x="2698050" y="620675"/>
            <a:ext cx="37302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rPr>
              <a:t>Who is our</a:t>
            </a:r>
            <a:endParaRPr b="1" sz="3000">
              <a:solidFill>
                <a:srgbClr val="000000"/>
              </a:solidFill>
            </a:endParaRPr>
          </a:p>
          <a:p>
            <a:pPr indent="0" lvl="0" marL="0" rtl="0" algn="ctr">
              <a:spcBef>
                <a:spcPts val="0"/>
              </a:spcBef>
              <a:spcAft>
                <a:spcPts val="0"/>
              </a:spcAft>
              <a:buNone/>
            </a:pPr>
            <a:r>
              <a:rPr b="1" lang="en" sz="3000">
                <a:solidFill>
                  <a:srgbClr val="000000"/>
                </a:solidFill>
              </a:rPr>
              <a:t> audience</a:t>
            </a:r>
            <a:endParaRPr b="1" sz="3000">
              <a:solidFill>
                <a:srgbClr val="000000"/>
              </a:solidFill>
            </a:endParaRPr>
          </a:p>
        </p:txBody>
      </p:sp>
      <p:sp>
        <p:nvSpPr>
          <p:cNvPr id="76" name="Google Shape;76;p14"/>
          <p:cNvSpPr txBox="1"/>
          <p:nvPr>
            <p:ph idx="4294967295" type="title"/>
          </p:nvPr>
        </p:nvSpPr>
        <p:spPr>
          <a:xfrm>
            <a:off x="5582600" y="718550"/>
            <a:ext cx="38199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rPr>
              <a:t>Why...</a:t>
            </a:r>
            <a:endParaRPr b="1" sz="3000">
              <a:solidFill>
                <a:srgbClr val="000000"/>
              </a:solidFill>
            </a:endParaRPr>
          </a:p>
        </p:txBody>
      </p:sp>
      <p:sp>
        <p:nvSpPr>
          <p:cNvPr id="77" name="Google Shape;77;p14"/>
          <p:cNvSpPr txBox="1"/>
          <p:nvPr/>
        </p:nvSpPr>
        <p:spPr>
          <a:xfrm>
            <a:off x="515650" y="1519550"/>
            <a:ext cx="2236200" cy="5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Team MTB</a:t>
            </a:r>
            <a:endParaRPr sz="2400">
              <a:solidFill>
                <a:schemeClr val="dk2"/>
              </a:solidFill>
              <a:latin typeface="Merriweather"/>
              <a:ea typeface="Merriweather"/>
              <a:cs typeface="Merriweather"/>
              <a:sym typeface="Merriweather"/>
            </a:endParaRPr>
          </a:p>
        </p:txBody>
      </p:sp>
      <p:pic>
        <p:nvPicPr>
          <p:cNvPr id="78" name="Google Shape;78;p14"/>
          <p:cNvPicPr preferRelativeResize="0"/>
          <p:nvPr/>
        </p:nvPicPr>
        <p:blipFill>
          <a:blip r:embed="rId3">
            <a:alphaModFix/>
          </a:blip>
          <a:stretch>
            <a:fillRect/>
          </a:stretch>
        </p:blipFill>
        <p:spPr>
          <a:xfrm>
            <a:off x="756188" y="2202725"/>
            <a:ext cx="1859675" cy="1859675"/>
          </a:xfrm>
          <a:prstGeom prst="rect">
            <a:avLst/>
          </a:prstGeom>
          <a:noFill/>
          <a:ln>
            <a:noFill/>
          </a:ln>
        </p:spPr>
      </p:pic>
      <p:sp>
        <p:nvSpPr>
          <p:cNvPr id="79" name="Google Shape;79;p14"/>
          <p:cNvSpPr txBox="1"/>
          <p:nvPr/>
        </p:nvSpPr>
        <p:spPr>
          <a:xfrm>
            <a:off x="3670450" y="1958975"/>
            <a:ext cx="1859700" cy="18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Digital Marketing Teams</a:t>
            </a:r>
            <a:endParaRPr sz="2400">
              <a:solidFill>
                <a:schemeClr val="dk2"/>
              </a:solidFill>
              <a:latin typeface="Merriweather"/>
              <a:ea typeface="Merriweather"/>
              <a:cs typeface="Merriweather"/>
              <a:sym typeface="Merriweather"/>
            </a:endParaRPr>
          </a:p>
        </p:txBody>
      </p:sp>
      <p:pic>
        <p:nvPicPr>
          <p:cNvPr descr="Retail Leasing Issues Come To The Fore | PYMNTS.com" id="80" name="Google Shape;80;p14"/>
          <p:cNvPicPr preferRelativeResize="0"/>
          <p:nvPr/>
        </p:nvPicPr>
        <p:blipFill rotWithShape="1">
          <a:blip r:embed="rId4">
            <a:alphaModFix/>
          </a:blip>
          <a:srcRect b="10613" l="19584" r="38098" t="8858"/>
          <a:stretch/>
        </p:blipFill>
        <p:spPr>
          <a:xfrm>
            <a:off x="6374450" y="1585804"/>
            <a:ext cx="1554300" cy="1971900"/>
          </a:xfrm>
          <a:prstGeom prst="ellipse">
            <a:avLst/>
          </a:prstGeom>
          <a:noFill/>
          <a:ln>
            <a:noFill/>
          </a:ln>
        </p:spPr>
      </p:pic>
      <p:pic>
        <p:nvPicPr>
          <p:cNvPr id="81" name="Google Shape;81;p14"/>
          <p:cNvPicPr preferRelativeResize="0"/>
          <p:nvPr/>
        </p:nvPicPr>
        <p:blipFill>
          <a:blip r:embed="rId5">
            <a:alphaModFix/>
          </a:blip>
          <a:stretch>
            <a:fillRect/>
          </a:stretch>
        </p:blipFill>
        <p:spPr>
          <a:xfrm>
            <a:off x="7464650" y="2422999"/>
            <a:ext cx="1490141" cy="1859700"/>
          </a:xfrm>
          <a:prstGeom prst="rect">
            <a:avLst/>
          </a:prstGeom>
          <a:noFill/>
          <a:ln>
            <a:noFill/>
          </a:ln>
        </p:spPr>
      </p:pic>
      <p:pic>
        <p:nvPicPr>
          <p:cNvPr id="82" name="Google Shape;82;p14"/>
          <p:cNvPicPr preferRelativeResize="0"/>
          <p:nvPr/>
        </p:nvPicPr>
        <p:blipFill>
          <a:blip r:embed="rId6">
            <a:alphaModFix/>
          </a:blip>
          <a:stretch>
            <a:fillRect/>
          </a:stretch>
        </p:blipFill>
        <p:spPr>
          <a:xfrm>
            <a:off x="3862399" y="3007275"/>
            <a:ext cx="1720199" cy="1382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2870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 Question 2:</a:t>
            </a:r>
            <a:r>
              <a:rPr lang="en" sz="1800"/>
              <a:t> Is investing in Google Analytics (Bounce Rate, Exit Rates &amp; Page Value) worth the price?</a:t>
            </a:r>
            <a:endParaRPr sz="1800"/>
          </a:p>
        </p:txBody>
      </p:sp>
      <p:sp>
        <p:nvSpPr>
          <p:cNvPr id="233" name="Google Shape;233;p32"/>
          <p:cNvSpPr txBox="1"/>
          <p:nvPr>
            <p:ph idx="1" type="body"/>
          </p:nvPr>
        </p:nvSpPr>
        <p:spPr>
          <a:xfrm>
            <a:off x="48000" y="1938475"/>
            <a:ext cx="3541200" cy="30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Consistent</a:t>
            </a:r>
            <a:r>
              <a:rPr b="1" lang="en" sz="1800">
                <a:solidFill>
                  <a:srgbClr val="000000"/>
                </a:solidFill>
                <a:latin typeface="Merriweather"/>
                <a:ea typeface="Merriweather"/>
                <a:cs typeface="Merriweather"/>
                <a:sym typeface="Merriweather"/>
              </a:rPr>
              <a:t> top features: </a:t>
            </a:r>
            <a:endParaRPr b="1"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Page Value</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Exit &amp; Bounce Rates - Addition feature</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Google Analytics is worth the investment </a:t>
            </a:r>
            <a:endParaRPr sz="1800">
              <a:solidFill>
                <a:srgbClr val="000000"/>
              </a:solidFill>
              <a:latin typeface="Merriweather"/>
              <a:ea typeface="Merriweather"/>
              <a:cs typeface="Merriweather"/>
              <a:sym typeface="Merriweather"/>
            </a:endParaRPr>
          </a:p>
        </p:txBody>
      </p:sp>
      <p:pic>
        <p:nvPicPr>
          <p:cNvPr id="234" name="Google Shape;234;p32"/>
          <p:cNvPicPr preferRelativeResize="0"/>
          <p:nvPr/>
        </p:nvPicPr>
        <p:blipFill>
          <a:blip r:embed="rId3">
            <a:alphaModFix/>
          </a:blip>
          <a:stretch>
            <a:fillRect/>
          </a:stretch>
        </p:blipFill>
        <p:spPr>
          <a:xfrm>
            <a:off x="3589200" y="1748600"/>
            <a:ext cx="5458900" cy="2691000"/>
          </a:xfrm>
          <a:prstGeom prst="rect">
            <a:avLst/>
          </a:prstGeom>
          <a:noFill/>
          <a:ln>
            <a:noFill/>
          </a:ln>
        </p:spPr>
      </p:pic>
      <p:pic>
        <p:nvPicPr>
          <p:cNvPr descr="Google Analytics Developer Branding Guidelines &amp; Policies" id="235" name="Google Shape;235;p32"/>
          <p:cNvPicPr preferRelativeResize="0"/>
          <p:nvPr/>
        </p:nvPicPr>
        <p:blipFill>
          <a:blip r:embed="rId4">
            <a:alphaModFix/>
          </a:blip>
          <a:stretch>
            <a:fillRect/>
          </a:stretch>
        </p:blipFill>
        <p:spPr>
          <a:xfrm>
            <a:off x="3589204" y="3735174"/>
            <a:ext cx="1493749" cy="1131300"/>
          </a:xfrm>
          <a:prstGeom prst="rect">
            <a:avLst/>
          </a:prstGeom>
          <a:noFill/>
          <a:ln>
            <a:noFill/>
          </a:ln>
        </p:spPr>
      </p:pic>
      <p:pic>
        <p:nvPicPr>
          <p:cNvPr descr="Transparent Green Checkmark Clip Art at Clker.com - vector clip ..." id="236" name="Google Shape;236;p32"/>
          <p:cNvPicPr preferRelativeResize="0"/>
          <p:nvPr/>
        </p:nvPicPr>
        <p:blipFill>
          <a:blip r:embed="rId5">
            <a:alphaModFix/>
          </a:blip>
          <a:stretch>
            <a:fillRect/>
          </a:stretch>
        </p:blipFill>
        <p:spPr>
          <a:xfrm>
            <a:off x="4808849" y="4367400"/>
            <a:ext cx="598506" cy="623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11700" y="2870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 Question 3: </a:t>
            </a:r>
            <a:r>
              <a:rPr lang="en" sz="1800"/>
              <a:t>Which features, besides Google Analytics features, contribute most to customers’ purchasing behaviors? </a:t>
            </a:r>
            <a:endParaRPr sz="1800"/>
          </a:p>
        </p:txBody>
      </p:sp>
      <p:sp>
        <p:nvSpPr>
          <p:cNvPr id="242" name="Google Shape;242;p33"/>
          <p:cNvSpPr txBox="1"/>
          <p:nvPr>
            <p:ph idx="1" type="body"/>
          </p:nvPr>
        </p:nvSpPr>
        <p:spPr>
          <a:xfrm>
            <a:off x="311700" y="1480225"/>
            <a:ext cx="5056800" cy="316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200">
                <a:solidFill>
                  <a:srgbClr val="000000"/>
                </a:solidFill>
                <a:latin typeface="Merriweather"/>
                <a:ea typeface="Merriweather"/>
                <a:cs typeface="Merriweather"/>
                <a:sym typeface="Merriweather"/>
              </a:rPr>
              <a:t>Top Features:</a:t>
            </a:r>
            <a:endParaRPr b="1" sz="2200">
              <a:solidFill>
                <a:srgbClr val="000000"/>
              </a:solidFill>
              <a:latin typeface="Merriweather"/>
              <a:ea typeface="Merriweather"/>
              <a:cs typeface="Merriweather"/>
              <a:sym typeface="Merriweather"/>
            </a:endParaRPr>
          </a:p>
          <a:p>
            <a:pPr indent="-342900" lvl="0" marL="457200" rtl="0" algn="l">
              <a:lnSpc>
                <a:spcPct val="115000"/>
              </a:lnSpc>
              <a:spcBef>
                <a:spcPts val="160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Web Type </a:t>
            </a:r>
            <a:endParaRPr sz="1800">
              <a:solidFill>
                <a:srgbClr val="000000"/>
              </a:solidFill>
              <a:latin typeface="Merriweather"/>
              <a:ea typeface="Merriweather"/>
              <a:cs typeface="Merriweather"/>
              <a:sym typeface="Merriweather"/>
            </a:endParaRPr>
          </a:p>
          <a:p>
            <a:pPr indent="-342900" lvl="1" marL="914400" rtl="0" algn="l">
              <a:lnSpc>
                <a:spcPct val="115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Administrative </a:t>
            </a:r>
            <a:r>
              <a:rPr lang="en" sz="1800">
                <a:solidFill>
                  <a:srgbClr val="000000"/>
                </a:solidFill>
                <a:latin typeface="Merriweather"/>
                <a:ea typeface="Merriweather"/>
                <a:cs typeface="Merriweather"/>
                <a:sym typeface="Merriweather"/>
              </a:rPr>
              <a:t>&amp;</a:t>
            </a:r>
            <a:r>
              <a:rPr b="1" lang="en" sz="1800">
                <a:solidFill>
                  <a:srgbClr val="000000"/>
                </a:solidFill>
                <a:latin typeface="Merriweather"/>
                <a:ea typeface="Merriweather"/>
                <a:cs typeface="Merriweather"/>
                <a:sym typeface="Merriweather"/>
              </a:rPr>
              <a:t> Product </a:t>
            </a:r>
            <a:r>
              <a:rPr lang="en" sz="1800">
                <a:solidFill>
                  <a:srgbClr val="000000"/>
                </a:solidFill>
                <a:latin typeface="Merriweather"/>
                <a:ea typeface="Merriweather"/>
                <a:cs typeface="Merriweather"/>
                <a:sym typeface="Merriweather"/>
              </a:rPr>
              <a:t>Related </a:t>
            </a:r>
            <a:endParaRPr sz="1800">
              <a:solidFill>
                <a:srgbClr val="000000"/>
              </a:solidFill>
              <a:latin typeface="Merriweather"/>
              <a:ea typeface="Merriweather"/>
              <a:cs typeface="Merriweather"/>
              <a:sym typeface="Merriweather"/>
            </a:endParaRPr>
          </a:p>
          <a:p>
            <a:pPr indent="-342900" lvl="0" marL="457200" rtl="0" algn="l">
              <a:lnSpc>
                <a:spcPct val="115000"/>
              </a:lnSpc>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Visitor Type</a:t>
            </a:r>
            <a:endParaRPr sz="1800">
              <a:solidFill>
                <a:srgbClr val="000000"/>
              </a:solidFill>
              <a:latin typeface="Merriweather"/>
              <a:ea typeface="Merriweather"/>
              <a:cs typeface="Merriweather"/>
              <a:sym typeface="Merriweather"/>
            </a:endParaRPr>
          </a:p>
          <a:p>
            <a:pPr indent="-342900" lvl="1" marL="914400" rtl="0" algn="l">
              <a:lnSpc>
                <a:spcPct val="115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New Visitor</a:t>
            </a:r>
            <a:endParaRPr b="1" sz="1800">
              <a:solidFill>
                <a:srgbClr val="000000"/>
              </a:solidFill>
              <a:latin typeface="Merriweather"/>
              <a:ea typeface="Merriweather"/>
              <a:cs typeface="Merriweather"/>
              <a:sym typeface="Merriweather"/>
            </a:endParaRPr>
          </a:p>
          <a:p>
            <a:pPr indent="-342900" lvl="0" marL="457200" rtl="0" algn="l">
              <a:lnSpc>
                <a:spcPct val="115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Quarter 3 </a:t>
            </a:r>
            <a:r>
              <a:rPr lang="en" sz="1800">
                <a:solidFill>
                  <a:srgbClr val="000000"/>
                </a:solidFill>
                <a:latin typeface="Merriweather"/>
                <a:ea typeface="Merriweather"/>
                <a:cs typeface="Merriweather"/>
                <a:sym typeface="Merriweather"/>
              </a:rPr>
              <a:t>&amp; </a:t>
            </a:r>
            <a:r>
              <a:rPr b="1" lang="en" sz="1800">
                <a:solidFill>
                  <a:srgbClr val="000000"/>
                </a:solidFill>
                <a:latin typeface="Merriweather"/>
                <a:ea typeface="Merriweather"/>
                <a:cs typeface="Merriweather"/>
                <a:sym typeface="Merriweather"/>
              </a:rPr>
              <a:t>Quarter 4</a:t>
            </a:r>
            <a:endParaRPr b="1" sz="1800">
              <a:solidFill>
                <a:srgbClr val="000000"/>
              </a:solidFill>
              <a:latin typeface="Merriweather"/>
              <a:ea typeface="Merriweather"/>
              <a:cs typeface="Merriweather"/>
              <a:sym typeface="Merriweather"/>
            </a:endParaRPr>
          </a:p>
          <a:p>
            <a:pPr indent="-342900" lvl="0" marL="457200" rtl="0" algn="l">
              <a:lnSpc>
                <a:spcPct val="115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Traffic  Type</a:t>
            </a:r>
            <a:endParaRPr b="1" sz="1800">
              <a:solidFill>
                <a:srgbClr val="000000"/>
              </a:solidFill>
              <a:latin typeface="Merriweather"/>
              <a:ea typeface="Merriweather"/>
              <a:cs typeface="Merriweather"/>
              <a:sym typeface="Merriweather"/>
            </a:endParaRPr>
          </a:p>
          <a:p>
            <a:pPr indent="-342900" lvl="1" marL="914400" rtl="0" algn="l">
              <a:lnSpc>
                <a:spcPct val="115000"/>
              </a:lnSpc>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1, 2, 3, 13, 15 </a:t>
            </a:r>
            <a:endParaRPr sz="1800">
              <a:solidFill>
                <a:srgbClr val="000000"/>
              </a:solidFill>
              <a:latin typeface="Merriweather"/>
              <a:ea typeface="Merriweather"/>
              <a:cs typeface="Merriweather"/>
              <a:sym typeface="Merriweather"/>
            </a:endParaRPr>
          </a:p>
        </p:txBody>
      </p:sp>
      <p:sp>
        <p:nvSpPr>
          <p:cNvPr id="243" name="Google Shape;243;p33"/>
          <p:cNvSpPr txBox="1"/>
          <p:nvPr>
            <p:ph idx="1" type="body"/>
          </p:nvPr>
        </p:nvSpPr>
        <p:spPr>
          <a:xfrm>
            <a:off x="5167950" y="2237050"/>
            <a:ext cx="3901200" cy="144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Not</a:t>
            </a:r>
            <a:r>
              <a:rPr lang="en" sz="1800">
                <a:solidFill>
                  <a:srgbClr val="000000"/>
                </a:solidFill>
                <a:latin typeface="Merriweather"/>
                <a:ea typeface="Merriweather"/>
                <a:cs typeface="Merriweather"/>
                <a:sym typeface="Merriweather"/>
              </a:rPr>
              <a:t> important features:</a:t>
            </a:r>
            <a:endParaRPr sz="1800">
              <a:solidFill>
                <a:srgbClr val="000000"/>
              </a:solidFill>
              <a:latin typeface="Merriweather"/>
              <a:ea typeface="Merriweather"/>
              <a:cs typeface="Merriweather"/>
              <a:sym typeface="Merriweather"/>
            </a:endParaRPr>
          </a:p>
          <a:p>
            <a:pPr indent="-342900" lvl="1" marL="914400" rtl="0" algn="l">
              <a:lnSpc>
                <a:spcPct val="115000"/>
              </a:lnSpc>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Weekend vs Weekday</a:t>
            </a:r>
            <a:endParaRPr sz="1800">
              <a:solidFill>
                <a:srgbClr val="000000"/>
              </a:solidFill>
              <a:latin typeface="Merriweather"/>
              <a:ea typeface="Merriweather"/>
              <a:cs typeface="Merriweather"/>
              <a:sym typeface="Merriweather"/>
            </a:endParaRPr>
          </a:p>
          <a:p>
            <a:pPr indent="-342900" lvl="1" marL="914400" rtl="0" algn="l">
              <a:lnSpc>
                <a:spcPct val="115000"/>
              </a:lnSpc>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Region</a:t>
            </a:r>
            <a:endParaRPr sz="1800">
              <a:solidFill>
                <a:srgbClr val="000000"/>
              </a:solidFill>
              <a:latin typeface="Merriweather"/>
              <a:ea typeface="Merriweather"/>
              <a:cs typeface="Merriweather"/>
              <a:sym typeface="Merriweather"/>
            </a:endParaRPr>
          </a:p>
          <a:p>
            <a:pPr indent="0" lvl="0" marL="457200" rtl="0" algn="l">
              <a:spcBef>
                <a:spcPts val="1600"/>
              </a:spcBef>
              <a:spcAft>
                <a:spcPts val="0"/>
              </a:spcAft>
              <a:buNone/>
            </a:pPr>
            <a:r>
              <a:t/>
            </a:r>
            <a:endParaRPr sz="1800">
              <a:solidFill>
                <a:srgbClr val="000000"/>
              </a:solidFill>
              <a:latin typeface="Merriweather"/>
              <a:ea typeface="Merriweather"/>
              <a:cs typeface="Merriweather"/>
              <a:sym typeface="Merriweather"/>
            </a:endParaRPr>
          </a:p>
          <a:p>
            <a:pPr indent="0" lvl="0" marL="0" rtl="0" algn="l">
              <a:spcBef>
                <a:spcPts val="1600"/>
              </a:spcBef>
              <a:spcAft>
                <a:spcPts val="1600"/>
              </a:spcAft>
              <a:buNone/>
            </a:pPr>
            <a:r>
              <a:t/>
            </a:r>
            <a:endParaRPr sz="1800">
              <a:solidFill>
                <a:srgbClr val="000000"/>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2656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 Question 4: </a:t>
            </a:r>
            <a:r>
              <a:rPr lang="en" sz="1800"/>
              <a:t>D</a:t>
            </a:r>
            <a:r>
              <a:rPr lang="en" sz="1800"/>
              <a:t>oes </a:t>
            </a:r>
            <a:r>
              <a:rPr lang="en" sz="1800"/>
              <a:t>seasonality</a:t>
            </a:r>
            <a:r>
              <a:rPr lang="en" sz="1800"/>
              <a:t> play a role in customer’s purchasing decision?</a:t>
            </a:r>
            <a:endParaRPr sz="1800"/>
          </a:p>
        </p:txBody>
      </p:sp>
      <p:sp>
        <p:nvSpPr>
          <p:cNvPr id="249" name="Google Shape;249;p34"/>
          <p:cNvSpPr txBox="1"/>
          <p:nvPr>
            <p:ph idx="1" type="body"/>
          </p:nvPr>
        </p:nvSpPr>
        <p:spPr>
          <a:xfrm>
            <a:off x="343350" y="1496450"/>
            <a:ext cx="8457300" cy="322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Months	</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November, May &amp; March</a:t>
            </a:r>
            <a:endParaRPr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Second half of the year</a:t>
            </a:r>
            <a:endParaRPr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Q3 </a:t>
            </a:r>
            <a:r>
              <a:rPr lang="en" sz="1800">
                <a:solidFill>
                  <a:srgbClr val="000000"/>
                </a:solidFill>
                <a:latin typeface="Merriweather"/>
                <a:ea typeface="Merriweather"/>
                <a:cs typeface="Merriweather"/>
                <a:sym typeface="Merriweather"/>
              </a:rPr>
              <a:t>&amp;</a:t>
            </a:r>
            <a:r>
              <a:rPr b="1" lang="en" sz="1800">
                <a:solidFill>
                  <a:srgbClr val="000000"/>
                </a:solidFill>
                <a:latin typeface="Merriweather"/>
                <a:ea typeface="Merriweather"/>
                <a:cs typeface="Merriweather"/>
                <a:sym typeface="Merriweather"/>
              </a:rPr>
              <a:t> Q4</a:t>
            </a:r>
            <a:endParaRPr b="1" sz="1800">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Special Day</a:t>
            </a:r>
            <a:endParaRPr b="1" sz="1800">
              <a:solidFill>
                <a:srgbClr val="000000"/>
              </a:solidFill>
              <a:latin typeface="Merriweather"/>
              <a:ea typeface="Merriweather"/>
              <a:cs typeface="Merriweather"/>
              <a:sym typeface="Merriweather"/>
            </a:endParaRPr>
          </a:p>
          <a:p>
            <a:pPr indent="-342900" lvl="1" marL="914400" rtl="0" algn="l">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Closer to Special Day, sales increase </a:t>
            </a:r>
            <a:endParaRPr sz="1800">
              <a:solidFill>
                <a:srgbClr val="000000"/>
              </a:solidFill>
              <a:latin typeface="Merriweather"/>
              <a:ea typeface="Merriweather"/>
              <a:cs typeface="Merriweather"/>
              <a:sym typeface="Merriweather"/>
            </a:endParaRPr>
          </a:p>
        </p:txBody>
      </p:sp>
      <p:pic>
        <p:nvPicPr>
          <p:cNvPr id="250" name="Google Shape;250;p34"/>
          <p:cNvPicPr preferRelativeResize="0"/>
          <p:nvPr/>
        </p:nvPicPr>
        <p:blipFill>
          <a:blip r:embed="rId3">
            <a:alphaModFix/>
          </a:blip>
          <a:stretch>
            <a:fillRect/>
          </a:stretch>
        </p:blipFill>
        <p:spPr>
          <a:xfrm>
            <a:off x="1511966" y="3665474"/>
            <a:ext cx="7502657" cy="1392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66300" y="500925"/>
            <a:ext cx="8977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Question: </a:t>
            </a:r>
            <a:r>
              <a:rPr lang="en" sz="1800"/>
              <a:t>What drives potential customers to make a purchase?</a:t>
            </a:r>
            <a:endParaRPr sz="1800"/>
          </a:p>
        </p:txBody>
      </p:sp>
      <p:sp>
        <p:nvSpPr>
          <p:cNvPr id="256" name="Google Shape;256;p35"/>
          <p:cNvSpPr txBox="1"/>
          <p:nvPr>
            <p:ph idx="1" type="body"/>
          </p:nvPr>
        </p:nvSpPr>
        <p:spPr>
          <a:xfrm>
            <a:off x="311700" y="1505700"/>
            <a:ext cx="8347800" cy="3076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Enhance</a:t>
            </a:r>
            <a:r>
              <a:rPr lang="en" sz="1800">
                <a:solidFill>
                  <a:srgbClr val="000000"/>
                </a:solidFill>
                <a:latin typeface="Merriweather"/>
                <a:ea typeface="Merriweather"/>
                <a:cs typeface="Merriweather"/>
                <a:sym typeface="Merriweather"/>
              </a:rPr>
              <a:t> customers </a:t>
            </a:r>
            <a:r>
              <a:rPr b="1" lang="en" sz="1800">
                <a:solidFill>
                  <a:srgbClr val="000000"/>
                </a:solidFill>
                <a:latin typeface="Merriweather"/>
                <a:ea typeface="Merriweather"/>
                <a:cs typeface="Merriweather"/>
                <a:sym typeface="Merriweather"/>
              </a:rPr>
              <a:t>online experience</a:t>
            </a:r>
            <a:r>
              <a:rPr lang="en" sz="1800">
                <a:solidFill>
                  <a:srgbClr val="000000"/>
                </a:solidFill>
                <a:latin typeface="Merriweather"/>
                <a:ea typeface="Merriweather"/>
                <a:cs typeface="Merriweather"/>
                <a:sym typeface="Merriweather"/>
              </a:rPr>
              <a:t> by focusing on…</a:t>
            </a:r>
            <a:endParaRPr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b="1" i="1" lang="en" sz="1800">
                <a:solidFill>
                  <a:srgbClr val="000000"/>
                </a:solidFill>
                <a:latin typeface="Merriweather"/>
                <a:ea typeface="Merriweather"/>
                <a:cs typeface="Merriweather"/>
                <a:sym typeface="Merriweather"/>
              </a:rPr>
              <a:t>Administrative Type</a:t>
            </a:r>
            <a:r>
              <a:rPr i="1" lang="en" sz="1800">
                <a:solidFill>
                  <a:srgbClr val="000000"/>
                </a:solidFill>
                <a:latin typeface="Merriweather"/>
                <a:ea typeface="Merriweather"/>
                <a:cs typeface="Merriweather"/>
                <a:sym typeface="Merriweather"/>
              </a:rPr>
              <a:t> pages</a:t>
            </a:r>
            <a:endParaRPr i="1"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b="1" i="1" lang="en" sz="1800">
                <a:solidFill>
                  <a:srgbClr val="000000"/>
                </a:solidFill>
                <a:latin typeface="Merriweather"/>
                <a:ea typeface="Merriweather"/>
                <a:cs typeface="Merriweather"/>
                <a:sym typeface="Merriweather"/>
              </a:rPr>
              <a:t>New visitors </a:t>
            </a:r>
            <a:r>
              <a:rPr i="1" lang="en" sz="1800">
                <a:solidFill>
                  <a:srgbClr val="000000"/>
                </a:solidFill>
                <a:latin typeface="Merriweather"/>
                <a:ea typeface="Merriweather"/>
                <a:cs typeface="Merriweather"/>
                <a:sym typeface="Merriweather"/>
              </a:rPr>
              <a:t>because they are highly impressionable</a:t>
            </a:r>
            <a:r>
              <a:rPr i="1" lang="en" sz="1800">
                <a:solidFill>
                  <a:srgbClr val="000000"/>
                </a:solidFill>
                <a:latin typeface="Merriweather"/>
                <a:ea typeface="Merriweather"/>
                <a:cs typeface="Merriweather"/>
                <a:sym typeface="Merriweather"/>
              </a:rPr>
              <a:t> </a:t>
            </a:r>
            <a:endParaRPr i="1"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i="1" lang="en" sz="1800">
                <a:solidFill>
                  <a:srgbClr val="000000"/>
                </a:solidFill>
                <a:latin typeface="Merriweather"/>
                <a:ea typeface="Merriweather"/>
                <a:cs typeface="Merriweather"/>
                <a:sym typeface="Merriweather"/>
              </a:rPr>
              <a:t>Specific </a:t>
            </a:r>
            <a:r>
              <a:rPr b="1" i="1" lang="en" sz="1800">
                <a:solidFill>
                  <a:srgbClr val="000000"/>
                </a:solidFill>
                <a:latin typeface="Merriweather"/>
                <a:ea typeface="Merriweather"/>
                <a:cs typeface="Merriweather"/>
                <a:sym typeface="Merriweather"/>
              </a:rPr>
              <a:t>Traffic Types</a:t>
            </a:r>
            <a:endParaRPr b="1" i="1"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i="1" lang="en" sz="1800">
                <a:solidFill>
                  <a:srgbClr val="000000"/>
                </a:solidFill>
                <a:latin typeface="Merriweather"/>
                <a:ea typeface="Merriweather"/>
                <a:cs typeface="Merriweather"/>
                <a:sym typeface="Merriweather"/>
              </a:rPr>
              <a:t>Second half of the year (</a:t>
            </a:r>
            <a:r>
              <a:rPr b="1" i="1" lang="en" sz="1800">
                <a:solidFill>
                  <a:srgbClr val="000000"/>
                </a:solidFill>
                <a:latin typeface="Merriweather"/>
                <a:ea typeface="Merriweather"/>
                <a:cs typeface="Merriweather"/>
                <a:sym typeface="Merriweather"/>
              </a:rPr>
              <a:t>Q3 &amp; Q4</a:t>
            </a:r>
            <a:r>
              <a:rPr i="1" lang="en" sz="1800">
                <a:solidFill>
                  <a:srgbClr val="000000"/>
                </a:solidFill>
                <a:latin typeface="Merriweather"/>
                <a:ea typeface="Merriweather"/>
                <a:cs typeface="Merriweather"/>
                <a:sym typeface="Merriweather"/>
              </a:rPr>
              <a:t>)</a:t>
            </a:r>
            <a:endParaRPr i="1"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b="1" i="1" lang="en" sz="1800">
                <a:solidFill>
                  <a:srgbClr val="000000"/>
                </a:solidFill>
                <a:latin typeface="Merriweather"/>
                <a:ea typeface="Merriweather"/>
                <a:cs typeface="Merriweather"/>
                <a:sym typeface="Merriweather"/>
              </a:rPr>
              <a:t>Nov, May &amp; March</a:t>
            </a:r>
            <a:endParaRPr b="1" i="1"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b="1" i="1" lang="en" sz="1800">
                <a:solidFill>
                  <a:srgbClr val="000000"/>
                </a:solidFill>
                <a:latin typeface="Merriweather"/>
                <a:ea typeface="Merriweather"/>
                <a:cs typeface="Merriweather"/>
                <a:sym typeface="Merriweather"/>
              </a:rPr>
              <a:t>Special Day</a:t>
            </a:r>
            <a:r>
              <a:rPr i="1" lang="en" sz="1800">
                <a:solidFill>
                  <a:srgbClr val="000000"/>
                </a:solidFill>
                <a:latin typeface="Merriweather"/>
                <a:ea typeface="Merriweather"/>
                <a:cs typeface="Merriweather"/>
                <a:sym typeface="Merriweather"/>
              </a:rPr>
              <a:t>, holidays during peak months</a:t>
            </a:r>
            <a:endParaRPr i="1" sz="1800">
              <a:solidFill>
                <a:srgbClr val="000000"/>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Your Marketing Team Cares...</a:t>
            </a:r>
            <a:endParaRPr/>
          </a:p>
        </p:txBody>
      </p:sp>
      <p:sp>
        <p:nvSpPr>
          <p:cNvPr id="262" name="Google Shape;262;p36"/>
          <p:cNvSpPr txBox="1"/>
          <p:nvPr>
            <p:ph idx="1" type="body"/>
          </p:nvPr>
        </p:nvSpPr>
        <p:spPr>
          <a:xfrm>
            <a:off x="69700" y="1286350"/>
            <a:ext cx="8347800" cy="30762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rgbClr val="000000"/>
              </a:buClr>
              <a:buSzPts val="2200"/>
              <a:buChar char="●"/>
            </a:pPr>
            <a:r>
              <a:rPr b="1" lang="en" sz="2200">
                <a:solidFill>
                  <a:srgbClr val="000000"/>
                </a:solidFill>
                <a:latin typeface="Merriweather"/>
                <a:ea typeface="Merriweather"/>
                <a:cs typeface="Merriweather"/>
                <a:sym typeface="Merriweather"/>
              </a:rPr>
              <a:t>Increase your revenue</a:t>
            </a:r>
            <a:endParaRPr b="1" sz="2200">
              <a:solidFill>
                <a:srgbClr val="000000"/>
              </a:solidFill>
              <a:latin typeface="Merriweather"/>
              <a:ea typeface="Merriweather"/>
              <a:cs typeface="Merriweather"/>
              <a:sym typeface="Merriweather"/>
            </a:endParaRPr>
          </a:p>
          <a:p>
            <a:pPr indent="-342900" lvl="0" marL="457200" rtl="0" algn="l">
              <a:lnSpc>
                <a:spcPct val="115000"/>
              </a:lnSpc>
              <a:spcBef>
                <a:spcPts val="0"/>
              </a:spcBef>
              <a:spcAft>
                <a:spcPts val="0"/>
              </a:spcAft>
              <a:buClr>
                <a:srgbClr val="000000"/>
              </a:buClr>
              <a:buSzPts val="1800"/>
              <a:buChar char="●"/>
            </a:pPr>
            <a:r>
              <a:rPr b="1" lang="en" sz="1800">
                <a:solidFill>
                  <a:srgbClr val="000000"/>
                </a:solidFill>
                <a:latin typeface="Merriweather"/>
                <a:ea typeface="Merriweather"/>
                <a:cs typeface="Merriweather"/>
                <a:sym typeface="Merriweather"/>
              </a:rPr>
              <a:t>Improve </a:t>
            </a:r>
            <a:r>
              <a:rPr lang="en" sz="1800">
                <a:solidFill>
                  <a:srgbClr val="000000"/>
                </a:solidFill>
                <a:latin typeface="Merriweather"/>
                <a:ea typeface="Merriweather"/>
                <a:cs typeface="Merriweather"/>
                <a:sym typeface="Merriweather"/>
              </a:rPr>
              <a:t>your company website</a:t>
            </a:r>
            <a:endParaRPr sz="1800">
              <a:solidFill>
                <a:srgbClr val="000000"/>
              </a:solidFill>
              <a:latin typeface="Merriweather"/>
              <a:ea typeface="Merriweather"/>
              <a:cs typeface="Merriweather"/>
              <a:sym typeface="Merriweather"/>
            </a:endParaRPr>
          </a:p>
          <a:p>
            <a:pPr indent="-330200" lvl="1" marL="914400" rtl="0" algn="l">
              <a:lnSpc>
                <a:spcPct val="115000"/>
              </a:lnSpc>
              <a:spcBef>
                <a:spcPts val="0"/>
              </a:spcBef>
              <a:spcAft>
                <a:spcPts val="0"/>
              </a:spcAft>
              <a:buClr>
                <a:srgbClr val="000000"/>
              </a:buClr>
              <a:buSzPts val="1600"/>
              <a:buFont typeface="Merriweather"/>
              <a:buChar char="○"/>
            </a:pPr>
            <a:r>
              <a:rPr b="1" i="1" lang="en" sz="1600">
                <a:solidFill>
                  <a:srgbClr val="000000"/>
                </a:solidFill>
                <a:latin typeface="Merriweather"/>
                <a:ea typeface="Merriweather"/>
                <a:cs typeface="Merriweather"/>
                <a:sym typeface="Merriweather"/>
              </a:rPr>
              <a:t>Lower</a:t>
            </a:r>
            <a:r>
              <a:rPr i="1" lang="en" sz="1600">
                <a:solidFill>
                  <a:srgbClr val="000000"/>
                </a:solidFill>
                <a:latin typeface="Merriweather"/>
                <a:ea typeface="Merriweather"/>
                <a:cs typeface="Merriweather"/>
                <a:sym typeface="Merriweather"/>
              </a:rPr>
              <a:t> exit &amp; bounce rates </a:t>
            </a:r>
            <a:endParaRPr i="1" sz="1600">
              <a:solidFill>
                <a:srgbClr val="000000"/>
              </a:solidFill>
              <a:latin typeface="Merriweather"/>
              <a:ea typeface="Merriweather"/>
              <a:cs typeface="Merriweather"/>
              <a:sym typeface="Merriweather"/>
            </a:endParaRPr>
          </a:p>
          <a:p>
            <a:pPr indent="-330200" lvl="1" marL="914400" rtl="0" algn="l">
              <a:spcBef>
                <a:spcPts val="0"/>
              </a:spcBef>
              <a:spcAft>
                <a:spcPts val="0"/>
              </a:spcAft>
              <a:buClr>
                <a:srgbClr val="000000"/>
              </a:buClr>
              <a:buSzPts val="1600"/>
              <a:buFont typeface="Merriweather"/>
              <a:buChar char="○"/>
            </a:pPr>
            <a:r>
              <a:rPr i="1" lang="en" sz="1600">
                <a:solidFill>
                  <a:srgbClr val="000000"/>
                </a:solidFill>
                <a:latin typeface="Merriweather"/>
                <a:ea typeface="Merriweather"/>
                <a:cs typeface="Merriweather"/>
                <a:sym typeface="Merriweather"/>
              </a:rPr>
              <a:t>Create strong </a:t>
            </a:r>
            <a:r>
              <a:rPr b="1" i="1" lang="en" sz="1600">
                <a:solidFill>
                  <a:srgbClr val="000000"/>
                </a:solidFill>
                <a:latin typeface="Merriweather"/>
                <a:ea typeface="Merriweather"/>
                <a:cs typeface="Merriweather"/>
                <a:sym typeface="Merriweather"/>
              </a:rPr>
              <a:t>Administrative</a:t>
            </a:r>
            <a:r>
              <a:rPr b="1" i="1" lang="en" sz="1600">
                <a:solidFill>
                  <a:srgbClr val="000000"/>
                </a:solidFill>
                <a:latin typeface="Merriweather"/>
                <a:ea typeface="Merriweather"/>
                <a:cs typeface="Merriweather"/>
                <a:sym typeface="Merriweather"/>
              </a:rPr>
              <a:t> Related Pages</a:t>
            </a:r>
            <a:r>
              <a:rPr i="1" lang="en" sz="1600">
                <a:solidFill>
                  <a:srgbClr val="000000"/>
                </a:solidFill>
                <a:latin typeface="Merriweather"/>
                <a:ea typeface="Merriweather"/>
                <a:cs typeface="Merriweather"/>
                <a:sym typeface="Merriweather"/>
              </a:rPr>
              <a:t> </a:t>
            </a:r>
            <a:endParaRPr i="1" sz="1600">
              <a:solidFill>
                <a:srgbClr val="000000"/>
              </a:solidFill>
              <a:latin typeface="Merriweather"/>
              <a:ea typeface="Merriweather"/>
              <a:cs typeface="Merriweather"/>
              <a:sym typeface="Merriweather"/>
            </a:endParaRPr>
          </a:p>
          <a:p>
            <a:pPr indent="-330200" lvl="1" marL="914400" rtl="0" algn="l">
              <a:lnSpc>
                <a:spcPct val="200000"/>
              </a:lnSpc>
              <a:spcBef>
                <a:spcPts val="0"/>
              </a:spcBef>
              <a:spcAft>
                <a:spcPts val="0"/>
              </a:spcAft>
              <a:buClr>
                <a:srgbClr val="000000"/>
              </a:buClr>
              <a:buSzPts val="1600"/>
              <a:buFont typeface="Merriweather"/>
              <a:buChar char="○"/>
            </a:pPr>
            <a:r>
              <a:rPr b="1" i="1" lang="en" sz="1600">
                <a:solidFill>
                  <a:srgbClr val="000000"/>
                </a:solidFill>
                <a:latin typeface="Merriweather"/>
                <a:ea typeface="Merriweather"/>
                <a:cs typeface="Merriweather"/>
                <a:sym typeface="Merriweather"/>
              </a:rPr>
              <a:t>Increase</a:t>
            </a:r>
            <a:r>
              <a:rPr i="1" lang="en" sz="1600">
                <a:solidFill>
                  <a:srgbClr val="000000"/>
                </a:solidFill>
                <a:latin typeface="Merriweather"/>
                <a:ea typeface="Merriweather"/>
                <a:cs typeface="Merriweather"/>
                <a:sym typeface="Merriweather"/>
              </a:rPr>
              <a:t> online presence/digital marketing during </a:t>
            </a:r>
            <a:r>
              <a:rPr b="1" i="1" lang="en" sz="1600">
                <a:solidFill>
                  <a:srgbClr val="000000"/>
                </a:solidFill>
                <a:latin typeface="Merriweather"/>
                <a:ea typeface="Merriweather"/>
                <a:cs typeface="Merriweather"/>
                <a:sym typeface="Merriweather"/>
              </a:rPr>
              <a:t>targeted months</a:t>
            </a:r>
            <a:endParaRPr b="1" i="1" sz="1600">
              <a:solidFill>
                <a:srgbClr val="000000"/>
              </a:solidFill>
              <a:latin typeface="Merriweather"/>
              <a:ea typeface="Merriweather"/>
              <a:cs typeface="Merriweather"/>
              <a:sym typeface="Merriweather"/>
            </a:endParaRPr>
          </a:p>
          <a:p>
            <a:pPr indent="-342900" lvl="0" marL="457200" rtl="0" algn="l">
              <a:lnSpc>
                <a:spcPct val="115000"/>
              </a:lnSpc>
              <a:spcBef>
                <a:spcPts val="0"/>
              </a:spcBef>
              <a:spcAft>
                <a:spcPts val="0"/>
              </a:spcAft>
              <a:buClr>
                <a:srgbClr val="000000"/>
              </a:buClr>
              <a:buSzPts val="1800"/>
              <a:buChar char="●"/>
            </a:pPr>
            <a:r>
              <a:rPr b="1" lang="en" sz="1800">
                <a:solidFill>
                  <a:srgbClr val="000000"/>
                </a:solidFill>
                <a:latin typeface="Merriweather"/>
                <a:ea typeface="Merriweather"/>
                <a:cs typeface="Merriweather"/>
                <a:sym typeface="Merriweather"/>
              </a:rPr>
              <a:t>Understand customers most likely to make a purchase</a:t>
            </a:r>
            <a:endParaRPr b="1" i="1" sz="1600">
              <a:solidFill>
                <a:srgbClr val="000000"/>
              </a:solidFill>
              <a:latin typeface="Merriweather"/>
              <a:ea typeface="Merriweather"/>
              <a:cs typeface="Merriweather"/>
              <a:sym typeface="Merriweather"/>
            </a:endParaRPr>
          </a:p>
          <a:p>
            <a:pPr indent="-330200" lvl="1" marL="914400" rtl="0" algn="l">
              <a:lnSpc>
                <a:spcPct val="115000"/>
              </a:lnSpc>
              <a:spcBef>
                <a:spcPts val="0"/>
              </a:spcBef>
              <a:spcAft>
                <a:spcPts val="0"/>
              </a:spcAft>
              <a:buClr>
                <a:srgbClr val="000000"/>
              </a:buClr>
              <a:buSzPts val="1600"/>
              <a:buFont typeface="Merriweather"/>
              <a:buChar char="○"/>
            </a:pPr>
            <a:r>
              <a:rPr i="1" lang="en" sz="1600">
                <a:solidFill>
                  <a:srgbClr val="000000"/>
                </a:solidFill>
                <a:latin typeface="Merriweather"/>
                <a:ea typeface="Merriweather"/>
                <a:cs typeface="Merriweather"/>
                <a:sym typeface="Merriweather"/>
              </a:rPr>
              <a:t>Target impressionable </a:t>
            </a:r>
            <a:r>
              <a:rPr b="1" i="1" lang="en" sz="1600">
                <a:solidFill>
                  <a:srgbClr val="000000"/>
                </a:solidFill>
                <a:latin typeface="Merriweather"/>
                <a:ea typeface="Merriweather"/>
                <a:cs typeface="Merriweather"/>
                <a:sym typeface="Merriweather"/>
              </a:rPr>
              <a:t>New Visitors</a:t>
            </a:r>
            <a:r>
              <a:rPr i="1" lang="en" sz="1600">
                <a:solidFill>
                  <a:srgbClr val="000000"/>
                </a:solidFill>
                <a:latin typeface="Merriweather"/>
                <a:ea typeface="Merriweather"/>
                <a:cs typeface="Merriweather"/>
                <a:sym typeface="Merriweather"/>
              </a:rPr>
              <a:t> </a:t>
            </a:r>
            <a:endParaRPr i="1" sz="1600">
              <a:solidFill>
                <a:srgbClr val="000000"/>
              </a:solidFill>
              <a:latin typeface="Merriweather"/>
              <a:ea typeface="Merriweather"/>
              <a:cs typeface="Merriweather"/>
              <a:sym typeface="Merriweather"/>
            </a:endParaRPr>
          </a:p>
          <a:p>
            <a:pPr indent="-330200" lvl="1" marL="914400" rtl="0" algn="l">
              <a:spcBef>
                <a:spcPts val="0"/>
              </a:spcBef>
              <a:spcAft>
                <a:spcPts val="0"/>
              </a:spcAft>
              <a:buClr>
                <a:srgbClr val="000000"/>
              </a:buClr>
              <a:buSzPts val="1600"/>
              <a:buFont typeface="Merriweather"/>
              <a:buChar char="○"/>
            </a:pPr>
            <a:r>
              <a:rPr i="1" lang="en" sz="1600">
                <a:solidFill>
                  <a:srgbClr val="000000"/>
                </a:solidFill>
                <a:latin typeface="Merriweather"/>
                <a:ea typeface="Merriweather"/>
                <a:cs typeface="Merriweather"/>
                <a:sym typeface="Merriweather"/>
              </a:rPr>
              <a:t>Target certain </a:t>
            </a:r>
            <a:r>
              <a:rPr b="1" i="1" lang="en" sz="1600">
                <a:solidFill>
                  <a:srgbClr val="000000"/>
                </a:solidFill>
                <a:latin typeface="Merriweather"/>
                <a:ea typeface="Merriweather"/>
                <a:cs typeface="Merriweather"/>
                <a:sym typeface="Merriweather"/>
              </a:rPr>
              <a:t>Traffic Types</a:t>
            </a:r>
            <a:r>
              <a:rPr i="1" lang="en" sz="1600">
                <a:solidFill>
                  <a:srgbClr val="000000"/>
                </a:solidFill>
                <a:latin typeface="Merriweather"/>
                <a:ea typeface="Merriweather"/>
                <a:cs typeface="Merriweather"/>
                <a:sym typeface="Merriweather"/>
              </a:rPr>
              <a:t> </a:t>
            </a:r>
            <a:endParaRPr i="1" sz="1600">
              <a:solidFill>
                <a:srgbClr val="000000"/>
              </a:solidFill>
              <a:latin typeface="Merriweather"/>
              <a:ea typeface="Merriweather"/>
              <a:cs typeface="Merriweather"/>
              <a:sym typeface="Merriweather"/>
            </a:endParaRPr>
          </a:p>
          <a:p>
            <a:pPr indent="-330200" lvl="1" marL="914400" rtl="0" algn="l">
              <a:spcBef>
                <a:spcPts val="0"/>
              </a:spcBef>
              <a:spcAft>
                <a:spcPts val="0"/>
              </a:spcAft>
              <a:buClr>
                <a:srgbClr val="000000"/>
              </a:buClr>
              <a:buSzPts val="1600"/>
              <a:buFont typeface="Merriweather"/>
              <a:buChar char="○"/>
            </a:pPr>
            <a:r>
              <a:rPr i="1" lang="en" sz="1600">
                <a:solidFill>
                  <a:srgbClr val="000000"/>
                </a:solidFill>
                <a:latin typeface="Merriweather"/>
                <a:ea typeface="Merriweather"/>
                <a:cs typeface="Merriweather"/>
                <a:sym typeface="Merriweather"/>
              </a:rPr>
              <a:t>Target customers leading up to certain Special Days </a:t>
            </a:r>
            <a:endParaRPr i="1" sz="1600">
              <a:solidFill>
                <a:srgbClr val="000000"/>
              </a:solidFill>
              <a:latin typeface="Merriweather"/>
              <a:ea typeface="Merriweather"/>
              <a:cs typeface="Merriweather"/>
              <a:sym typeface="Merriweather"/>
            </a:endParaRPr>
          </a:p>
          <a:p>
            <a:pPr indent="-330200" lvl="2" marL="1371600" rtl="0" algn="l">
              <a:spcBef>
                <a:spcPts val="0"/>
              </a:spcBef>
              <a:spcAft>
                <a:spcPts val="0"/>
              </a:spcAft>
              <a:buClr>
                <a:srgbClr val="000000"/>
              </a:buClr>
              <a:buSzPts val="1600"/>
              <a:buFont typeface="Merriweather"/>
              <a:buChar char="■"/>
            </a:pPr>
            <a:r>
              <a:rPr i="1" lang="en" sz="1600">
                <a:solidFill>
                  <a:srgbClr val="000000"/>
                </a:solidFill>
                <a:latin typeface="Merriweather"/>
                <a:ea typeface="Merriweather"/>
                <a:cs typeface="Merriweather"/>
                <a:sym typeface="Merriweather"/>
              </a:rPr>
              <a:t>ex: May Graduations</a:t>
            </a:r>
            <a:endParaRPr i="1" sz="1600">
              <a:solidFill>
                <a:srgbClr val="000000"/>
              </a:solidFill>
              <a:latin typeface="Merriweather"/>
              <a:ea typeface="Merriweather"/>
              <a:cs typeface="Merriweather"/>
              <a:sym typeface="Merriweather"/>
            </a:endParaRPr>
          </a:p>
          <a:p>
            <a:pPr indent="0" lvl="0" marL="914400" rtl="0" algn="l">
              <a:spcBef>
                <a:spcPts val="1600"/>
              </a:spcBef>
              <a:spcAft>
                <a:spcPts val="1600"/>
              </a:spcAft>
              <a:buNone/>
            </a:pPr>
            <a:r>
              <a:t/>
            </a:r>
            <a:endParaRPr i="1" sz="1800">
              <a:solidFill>
                <a:srgbClr val="000000"/>
              </a:solidFill>
              <a:latin typeface="Merriweather"/>
              <a:ea typeface="Merriweather"/>
              <a:cs typeface="Merriweather"/>
              <a:sym typeface="Merriweather"/>
            </a:endParaRPr>
          </a:p>
        </p:txBody>
      </p:sp>
      <p:pic>
        <p:nvPicPr>
          <p:cNvPr descr="4 Ways to Increase Revenue - Lucrum Consulting, Inc." id="263" name="Google Shape;263;p36"/>
          <p:cNvPicPr preferRelativeResize="0"/>
          <p:nvPr/>
        </p:nvPicPr>
        <p:blipFill rotWithShape="1">
          <a:blip r:embed="rId3">
            <a:alphaModFix/>
          </a:blip>
          <a:srcRect b="6349" l="0" r="0" t="0"/>
          <a:stretch/>
        </p:blipFill>
        <p:spPr>
          <a:xfrm>
            <a:off x="6538500" y="2068925"/>
            <a:ext cx="2664200" cy="3076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 Findings </a:t>
            </a:r>
            <a:endParaRPr/>
          </a:p>
        </p:txBody>
      </p:sp>
      <p:sp>
        <p:nvSpPr>
          <p:cNvPr id="269" name="Google Shape;269;p37"/>
          <p:cNvSpPr txBox="1"/>
          <p:nvPr>
            <p:ph idx="1" type="body"/>
          </p:nvPr>
        </p:nvSpPr>
        <p:spPr>
          <a:xfrm>
            <a:off x="311700" y="1505700"/>
            <a:ext cx="7921800" cy="3166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Administrative pages</a:t>
            </a:r>
            <a:r>
              <a:rPr lang="en" sz="1800">
                <a:solidFill>
                  <a:srgbClr val="000000"/>
                </a:solidFill>
                <a:latin typeface="Merriweather"/>
                <a:ea typeface="Merriweather"/>
                <a:cs typeface="Merriweather"/>
                <a:sym typeface="Merriweather"/>
              </a:rPr>
              <a:t> &gt; Product Pages </a:t>
            </a:r>
            <a:endParaRPr sz="1800">
              <a:solidFill>
                <a:srgbClr val="000000"/>
              </a:solidFill>
              <a:latin typeface="Merriweather"/>
              <a:ea typeface="Merriweather"/>
              <a:cs typeface="Merriweather"/>
              <a:sym typeface="Merriweather"/>
            </a:endParaRPr>
          </a:p>
          <a:p>
            <a:pPr indent="-342900" lvl="0" marL="457200" rtl="0" algn="l">
              <a:lnSpc>
                <a:spcPct val="150000"/>
              </a:lnSpc>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Operating System 2 is most used, but Operating System 3 is higher in importance </a:t>
            </a:r>
            <a:endParaRPr sz="1800">
              <a:solidFill>
                <a:srgbClr val="000000"/>
              </a:solidFill>
              <a:latin typeface="Merriweather"/>
              <a:ea typeface="Merriweather"/>
              <a:cs typeface="Merriweather"/>
              <a:sym typeface="Merriweather"/>
            </a:endParaRPr>
          </a:p>
          <a:p>
            <a:pPr indent="-342900" lvl="0" marL="457200" rtl="0" algn="l">
              <a:lnSpc>
                <a:spcPct val="150000"/>
              </a:lnSpc>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Importance of </a:t>
            </a:r>
            <a:r>
              <a:rPr b="1" lang="en" sz="1800">
                <a:solidFill>
                  <a:srgbClr val="000000"/>
                </a:solidFill>
                <a:latin typeface="Merriweather"/>
                <a:ea typeface="Merriweather"/>
                <a:cs typeface="Merriweather"/>
                <a:sym typeface="Merriweather"/>
              </a:rPr>
              <a:t>March</a:t>
            </a:r>
            <a:r>
              <a:rPr lang="en" sz="1800">
                <a:solidFill>
                  <a:srgbClr val="000000"/>
                </a:solidFill>
                <a:latin typeface="Merriweather"/>
                <a:ea typeface="Merriweather"/>
                <a:cs typeface="Merriweather"/>
                <a:sym typeface="Merriweather"/>
              </a:rPr>
              <a:t> </a:t>
            </a:r>
            <a:endParaRPr sz="1800">
              <a:solidFill>
                <a:srgbClr val="000000"/>
              </a:solidFill>
              <a:latin typeface="Merriweather"/>
              <a:ea typeface="Merriweather"/>
              <a:cs typeface="Merriweather"/>
              <a:sym typeface="Merriweather"/>
            </a:endParaRPr>
          </a:p>
          <a:p>
            <a:pPr indent="-342900" lvl="0" marL="457200" rtl="0" algn="l">
              <a:lnSpc>
                <a:spcPct val="150000"/>
              </a:lnSpc>
              <a:spcBef>
                <a:spcPts val="0"/>
              </a:spcBef>
              <a:spcAft>
                <a:spcPts val="0"/>
              </a:spcAft>
              <a:buClr>
                <a:srgbClr val="000000"/>
              </a:buClr>
              <a:buSzPts val="1800"/>
              <a:buFont typeface="Merriweather"/>
              <a:buChar char="●"/>
            </a:pPr>
            <a:r>
              <a:rPr lang="en" sz="1800">
                <a:solidFill>
                  <a:srgbClr val="000000"/>
                </a:solidFill>
                <a:latin typeface="Merriweather"/>
                <a:ea typeface="Merriweather"/>
                <a:cs typeface="Merriweather"/>
                <a:sym typeface="Merriweather"/>
              </a:rPr>
              <a:t>These features have low importance:</a:t>
            </a:r>
            <a:endParaRPr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Month December </a:t>
            </a:r>
            <a:endParaRPr b="1"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Region </a:t>
            </a:r>
            <a:endParaRPr b="1" sz="1800">
              <a:solidFill>
                <a:srgbClr val="000000"/>
              </a:solidFill>
              <a:latin typeface="Merriweather"/>
              <a:ea typeface="Merriweather"/>
              <a:cs typeface="Merriweather"/>
              <a:sym typeface="Merriweather"/>
            </a:endParaRPr>
          </a:p>
          <a:p>
            <a:pPr indent="-342900" lvl="1" marL="914400" rtl="0" algn="l">
              <a:lnSpc>
                <a:spcPct val="150000"/>
              </a:lnSpc>
              <a:spcBef>
                <a:spcPts val="0"/>
              </a:spcBef>
              <a:spcAft>
                <a:spcPts val="0"/>
              </a:spcAft>
              <a:buClr>
                <a:srgbClr val="000000"/>
              </a:buClr>
              <a:buSzPts val="1800"/>
              <a:buFont typeface="Merriweather"/>
              <a:buChar char="○"/>
            </a:pPr>
            <a:r>
              <a:rPr b="1" lang="en" sz="1800">
                <a:solidFill>
                  <a:srgbClr val="000000"/>
                </a:solidFill>
                <a:latin typeface="Merriweather"/>
                <a:ea typeface="Merriweather"/>
                <a:cs typeface="Merriweather"/>
                <a:sym typeface="Merriweather"/>
              </a:rPr>
              <a:t>Weekend </a:t>
            </a:r>
            <a:endParaRPr b="1" sz="1800">
              <a:solidFill>
                <a:srgbClr val="000000"/>
              </a:solidFill>
              <a:latin typeface="Merriweather"/>
              <a:ea typeface="Merriweather"/>
              <a:cs typeface="Merriweather"/>
              <a:sym typeface="Merriweather"/>
            </a:endParaRPr>
          </a:p>
          <a:p>
            <a:pPr indent="0" lvl="0" marL="457200" rtl="0" algn="l">
              <a:spcBef>
                <a:spcPts val="1600"/>
              </a:spcBef>
              <a:spcAft>
                <a:spcPts val="1600"/>
              </a:spcAft>
              <a:buNone/>
            </a:pPr>
            <a:r>
              <a:t/>
            </a:r>
            <a:endParaRPr sz="1800">
              <a:solidFill>
                <a:srgbClr val="000000"/>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t>
            </a:r>
            <a:endParaRPr/>
          </a:p>
        </p:txBody>
      </p:sp>
      <p:sp>
        <p:nvSpPr>
          <p:cNvPr id="275" name="Google Shape;275;p38"/>
          <p:cNvSpPr txBox="1"/>
          <p:nvPr/>
        </p:nvSpPr>
        <p:spPr>
          <a:xfrm>
            <a:off x="559925" y="1653725"/>
            <a:ext cx="7783200" cy="22008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Merriweather"/>
              <a:buChar char="●"/>
            </a:pPr>
            <a:r>
              <a:rPr b="1" lang="en" sz="1800">
                <a:latin typeface="Merriweather"/>
                <a:ea typeface="Merriweather"/>
                <a:cs typeface="Merriweather"/>
                <a:sym typeface="Merriweather"/>
              </a:rPr>
              <a:t>Ensemble learning</a:t>
            </a:r>
            <a:r>
              <a:rPr lang="en" sz="1800">
                <a:latin typeface="Merriweather"/>
                <a:ea typeface="Merriweather"/>
                <a:cs typeface="Merriweather"/>
                <a:sym typeface="Merriweather"/>
              </a:rPr>
              <a:t> → combine top models </a:t>
            </a:r>
            <a:endParaRPr sz="1800">
              <a:latin typeface="Merriweather"/>
              <a:ea typeface="Merriweather"/>
              <a:cs typeface="Merriweather"/>
              <a:sym typeface="Merriweather"/>
            </a:endParaRPr>
          </a:p>
          <a:p>
            <a:pPr indent="-342900" lvl="0" marL="457200" rtl="0" algn="l">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Do </a:t>
            </a:r>
            <a:r>
              <a:rPr b="1" lang="en" sz="1800">
                <a:latin typeface="Merriweather"/>
                <a:ea typeface="Merriweather"/>
                <a:cs typeface="Merriweather"/>
                <a:sym typeface="Merriweather"/>
              </a:rPr>
              <a:t>not remove outliers</a:t>
            </a:r>
            <a:r>
              <a:rPr lang="en" sz="1800">
                <a:latin typeface="Merriweather"/>
                <a:ea typeface="Merriweather"/>
                <a:cs typeface="Merriweather"/>
                <a:sym typeface="Merriweather"/>
              </a:rPr>
              <a:t> for Page Value</a:t>
            </a:r>
            <a:endParaRPr sz="1800">
              <a:latin typeface="Merriweather"/>
              <a:ea typeface="Merriweather"/>
              <a:cs typeface="Merriweather"/>
              <a:sym typeface="Merriweather"/>
            </a:endParaRPr>
          </a:p>
          <a:p>
            <a:pPr indent="-342900" lvl="0" marL="457200" rtl="0" algn="l">
              <a:lnSpc>
                <a:spcPct val="200000"/>
              </a:lnSpc>
              <a:spcBef>
                <a:spcPts val="0"/>
              </a:spcBef>
              <a:spcAft>
                <a:spcPts val="0"/>
              </a:spcAft>
              <a:buSzPts val="1800"/>
              <a:buFont typeface="Merriweather"/>
              <a:buChar char="●"/>
            </a:pPr>
            <a:r>
              <a:rPr lang="en" sz="1800">
                <a:latin typeface="Merriweather"/>
                <a:ea typeface="Merriweather"/>
                <a:cs typeface="Merriweather"/>
                <a:sym typeface="Merriweather"/>
              </a:rPr>
              <a:t>Do </a:t>
            </a:r>
            <a:r>
              <a:rPr b="1" lang="en" sz="1800">
                <a:latin typeface="Merriweather"/>
                <a:ea typeface="Merriweather"/>
                <a:cs typeface="Merriweather"/>
                <a:sym typeface="Merriweather"/>
              </a:rPr>
              <a:t>not need 20+ features</a:t>
            </a:r>
            <a:r>
              <a:rPr lang="en" sz="1800">
                <a:latin typeface="Merriweather"/>
                <a:ea typeface="Merriweather"/>
                <a:cs typeface="Merriweather"/>
                <a:sym typeface="Merriweather"/>
              </a:rPr>
              <a:t> in our dataset→ cut to minimal features </a:t>
            </a:r>
            <a:endParaRPr sz="1800">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9" name="Shape 279"/>
        <p:cNvGrpSpPr/>
        <p:nvPr/>
      </p:nvGrpSpPr>
      <p:grpSpPr>
        <a:xfrm>
          <a:off x="0" y="0"/>
          <a:ext cx="0" cy="0"/>
          <a:chOff x="0" y="0"/>
          <a:chExt cx="0" cy="0"/>
        </a:xfrm>
      </p:grpSpPr>
      <p:sp>
        <p:nvSpPr>
          <p:cNvPr id="280" name="Google Shape;280;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for Future Research...</a:t>
            </a:r>
            <a:endParaRPr/>
          </a:p>
        </p:txBody>
      </p:sp>
      <p:sp>
        <p:nvSpPr>
          <p:cNvPr id="281" name="Google Shape;281;p39"/>
          <p:cNvSpPr txBox="1"/>
          <p:nvPr>
            <p:ph idx="4294967295" type="body"/>
          </p:nvPr>
        </p:nvSpPr>
        <p:spPr>
          <a:xfrm>
            <a:off x="311725" y="1579775"/>
            <a:ext cx="4773900" cy="3253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How to </a:t>
            </a:r>
            <a:r>
              <a:rPr b="1" lang="en" sz="1800">
                <a:solidFill>
                  <a:srgbClr val="000000"/>
                </a:solidFill>
              </a:rPr>
              <a:t>improve Administrative &amp; Product Pages</a:t>
            </a:r>
            <a:endParaRPr b="1" sz="1800">
              <a:solidFill>
                <a:srgbClr val="000000"/>
              </a:solidFill>
            </a:endParaRPr>
          </a:p>
          <a:p>
            <a:pPr indent="-330200" lvl="1" marL="914400" rtl="0" algn="l">
              <a:lnSpc>
                <a:spcPct val="115000"/>
              </a:lnSpc>
              <a:spcBef>
                <a:spcPts val="0"/>
              </a:spcBef>
              <a:spcAft>
                <a:spcPts val="0"/>
              </a:spcAft>
              <a:buClr>
                <a:srgbClr val="000000"/>
              </a:buClr>
              <a:buSzPts val="1600"/>
              <a:buChar char="○"/>
            </a:pPr>
            <a:r>
              <a:rPr i="1" lang="en" sz="1600">
                <a:solidFill>
                  <a:srgbClr val="000000"/>
                </a:solidFill>
              </a:rPr>
              <a:t>Additional Variables: Graphics/Visuals, Text Content </a:t>
            </a:r>
            <a:endParaRPr i="1" sz="16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Pages with a high Page Value (Product Pages) </a:t>
            </a:r>
            <a:r>
              <a:rPr b="1" lang="en" sz="1800">
                <a:solidFill>
                  <a:srgbClr val="000000"/>
                </a:solidFill>
              </a:rPr>
              <a:t>utilize eye tracking </a:t>
            </a:r>
            <a:endParaRPr b="1"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More info about</a:t>
            </a:r>
            <a:r>
              <a:rPr b="1" lang="en" sz="1800">
                <a:solidFill>
                  <a:srgbClr val="000000"/>
                </a:solidFill>
              </a:rPr>
              <a:t> Browser Type </a:t>
            </a:r>
            <a:endParaRPr b="1"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 sz="1800">
                <a:solidFill>
                  <a:srgbClr val="000000"/>
                </a:solidFill>
              </a:rPr>
              <a:t>Satisfaction level</a:t>
            </a:r>
            <a:r>
              <a:rPr lang="en" sz="1800">
                <a:solidFill>
                  <a:srgbClr val="000000"/>
                </a:solidFill>
              </a:rPr>
              <a:t> of customer’s web experience </a:t>
            </a:r>
            <a:endParaRPr sz="1800">
              <a:solidFill>
                <a:srgbClr val="000000"/>
              </a:solidFill>
            </a:endParaRPr>
          </a:p>
          <a:p>
            <a:pPr indent="-330200" lvl="1" marL="914400" rtl="0" algn="l">
              <a:lnSpc>
                <a:spcPct val="115000"/>
              </a:lnSpc>
              <a:spcBef>
                <a:spcPts val="0"/>
              </a:spcBef>
              <a:spcAft>
                <a:spcPts val="0"/>
              </a:spcAft>
              <a:buClr>
                <a:srgbClr val="000000"/>
              </a:buClr>
              <a:buSzPts val="1600"/>
              <a:buChar char="○"/>
            </a:pPr>
            <a:r>
              <a:rPr i="1" lang="en" sz="1600">
                <a:solidFill>
                  <a:srgbClr val="000000"/>
                </a:solidFill>
              </a:rPr>
              <a:t>Transactions, Navigating through different pages </a:t>
            </a:r>
            <a:endParaRPr i="1" sz="1600">
              <a:solidFill>
                <a:srgbClr val="000000"/>
              </a:solidFill>
            </a:endParaRPr>
          </a:p>
        </p:txBody>
      </p:sp>
      <p:pic>
        <p:nvPicPr>
          <p:cNvPr descr="MeasuringU: Essential Eye-Tracking Visualizations and Metrics" id="282" name="Google Shape;282;p39"/>
          <p:cNvPicPr preferRelativeResize="0"/>
          <p:nvPr/>
        </p:nvPicPr>
        <p:blipFill>
          <a:blip r:embed="rId3">
            <a:alphaModFix/>
          </a:blip>
          <a:stretch>
            <a:fillRect/>
          </a:stretch>
        </p:blipFill>
        <p:spPr>
          <a:xfrm>
            <a:off x="4986750" y="1893125"/>
            <a:ext cx="4028875" cy="2336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0"/>
          <p:cNvSpPr txBox="1"/>
          <p:nvPr>
            <p:ph idx="1" type="body"/>
          </p:nvPr>
        </p:nvSpPr>
        <p:spPr>
          <a:xfrm>
            <a:off x="582300" y="2207625"/>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00"/>
                </a:solidFill>
              </a:rPr>
              <a:t>Questions?</a:t>
            </a:r>
            <a:endParaRPr b="1" sz="4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1"/>
          <p:cNvPicPr preferRelativeResize="0"/>
          <p:nvPr/>
        </p:nvPicPr>
        <p:blipFill rotWithShape="1">
          <a:blip r:embed="rId3">
            <a:alphaModFix/>
          </a:blip>
          <a:srcRect b="0" l="0" r="36471" t="4752"/>
          <a:stretch/>
        </p:blipFill>
        <p:spPr>
          <a:xfrm>
            <a:off x="5953646" y="856388"/>
            <a:ext cx="3190353" cy="3964801"/>
          </a:xfrm>
          <a:prstGeom prst="rect">
            <a:avLst/>
          </a:prstGeom>
          <a:noFill/>
          <a:ln>
            <a:noFill/>
          </a:ln>
        </p:spPr>
      </p:pic>
      <p:pic>
        <p:nvPicPr>
          <p:cNvPr id="293" name="Google Shape;293;p41"/>
          <p:cNvPicPr preferRelativeResize="0"/>
          <p:nvPr/>
        </p:nvPicPr>
        <p:blipFill rotWithShape="1">
          <a:blip r:embed="rId4">
            <a:alphaModFix/>
          </a:blip>
          <a:srcRect b="0" l="0" r="39624" t="4970"/>
          <a:stretch/>
        </p:blipFill>
        <p:spPr>
          <a:xfrm>
            <a:off x="3080863" y="946038"/>
            <a:ext cx="2982275" cy="3714625"/>
          </a:xfrm>
          <a:prstGeom prst="rect">
            <a:avLst/>
          </a:prstGeom>
          <a:noFill/>
          <a:ln>
            <a:noFill/>
          </a:ln>
        </p:spPr>
      </p:pic>
      <p:pic>
        <p:nvPicPr>
          <p:cNvPr id="294" name="Google Shape;294;p41"/>
          <p:cNvPicPr preferRelativeResize="0"/>
          <p:nvPr/>
        </p:nvPicPr>
        <p:blipFill rotWithShape="1">
          <a:blip r:embed="rId5">
            <a:alphaModFix/>
          </a:blip>
          <a:srcRect b="0" l="2661" r="32730" t="4825"/>
          <a:stretch/>
        </p:blipFill>
        <p:spPr>
          <a:xfrm>
            <a:off x="0" y="946050"/>
            <a:ext cx="3190350" cy="3964799"/>
          </a:xfrm>
          <a:prstGeom prst="rect">
            <a:avLst/>
          </a:prstGeom>
          <a:noFill/>
          <a:ln>
            <a:noFill/>
          </a:ln>
        </p:spPr>
      </p:pic>
      <p:sp>
        <p:nvSpPr>
          <p:cNvPr id="295" name="Google Shape;295;p41"/>
          <p:cNvSpPr txBox="1"/>
          <p:nvPr/>
        </p:nvSpPr>
        <p:spPr>
          <a:xfrm>
            <a:off x="322725" y="239050"/>
            <a:ext cx="16854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erriweather"/>
                <a:ea typeface="Merriweather"/>
                <a:cs typeface="Merriweather"/>
                <a:sym typeface="Merriweather"/>
              </a:rPr>
              <a:t>Pipeline 1</a:t>
            </a:r>
            <a:endParaRPr b="1" sz="1800">
              <a:latin typeface="Merriweather"/>
              <a:ea typeface="Merriweather"/>
              <a:cs typeface="Merriweather"/>
              <a:sym typeface="Merriweather"/>
            </a:endParaRPr>
          </a:p>
        </p:txBody>
      </p:sp>
      <p:sp>
        <p:nvSpPr>
          <p:cNvPr id="296" name="Google Shape;296;p41"/>
          <p:cNvSpPr txBox="1"/>
          <p:nvPr/>
        </p:nvSpPr>
        <p:spPr>
          <a:xfrm>
            <a:off x="3201600" y="298800"/>
            <a:ext cx="16854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erriweather"/>
                <a:ea typeface="Merriweather"/>
                <a:cs typeface="Merriweather"/>
                <a:sym typeface="Merriweather"/>
              </a:rPr>
              <a:t>Pipeline 2</a:t>
            </a:r>
            <a:endParaRPr b="1" sz="1800">
              <a:latin typeface="Merriweather"/>
              <a:ea typeface="Merriweather"/>
              <a:cs typeface="Merriweather"/>
              <a:sym typeface="Merriweather"/>
            </a:endParaRPr>
          </a:p>
        </p:txBody>
      </p:sp>
      <p:sp>
        <p:nvSpPr>
          <p:cNvPr id="297" name="Google Shape;297;p41"/>
          <p:cNvSpPr txBox="1"/>
          <p:nvPr/>
        </p:nvSpPr>
        <p:spPr>
          <a:xfrm>
            <a:off x="6451025" y="298800"/>
            <a:ext cx="16854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erriweather"/>
                <a:ea typeface="Merriweather"/>
                <a:cs typeface="Merriweather"/>
                <a:sym typeface="Merriweather"/>
              </a:rPr>
              <a:t>Pipeline 3</a:t>
            </a:r>
            <a:endParaRPr b="1" sz="18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MTB’s Questions</a:t>
            </a:r>
            <a:endParaRPr/>
          </a:p>
        </p:txBody>
      </p:sp>
      <p:sp>
        <p:nvSpPr>
          <p:cNvPr id="88" name="Google Shape;88;p15"/>
          <p:cNvSpPr txBox="1"/>
          <p:nvPr/>
        </p:nvSpPr>
        <p:spPr>
          <a:xfrm>
            <a:off x="1941500" y="1752438"/>
            <a:ext cx="6437400" cy="8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Merriweather"/>
                <a:ea typeface="Merriweather"/>
                <a:cs typeface="Merriweather"/>
                <a:sym typeface="Merriweather"/>
              </a:rPr>
              <a:t>Main Question: </a:t>
            </a:r>
            <a:endParaRPr b="1" sz="1800">
              <a:latin typeface="Merriweather"/>
              <a:ea typeface="Merriweather"/>
              <a:cs typeface="Merriweather"/>
              <a:sym typeface="Merriweather"/>
            </a:endParaRPr>
          </a:p>
          <a:p>
            <a:pPr indent="0" lvl="0" marL="0" rtl="0" algn="l">
              <a:lnSpc>
                <a:spcPct val="115000"/>
              </a:lnSpc>
              <a:spcBef>
                <a:spcPts val="0"/>
              </a:spcBef>
              <a:spcAft>
                <a:spcPts val="0"/>
              </a:spcAft>
              <a:buNone/>
            </a:pPr>
            <a:r>
              <a:rPr lang="en">
                <a:latin typeface="Merriweather"/>
                <a:ea typeface="Merriweather"/>
                <a:cs typeface="Merriweather"/>
                <a:sym typeface="Merriweather"/>
              </a:rPr>
              <a:t>What </a:t>
            </a:r>
            <a:r>
              <a:rPr b="1" lang="en">
                <a:latin typeface="Merriweather"/>
                <a:ea typeface="Merriweather"/>
                <a:cs typeface="Merriweather"/>
                <a:sym typeface="Merriweather"/>
              </a:rPr>
              <a:t>drives </a:t>
            </a:r>
            <a:r>
              <a:rPr lang="en">
                <a:latin typeface="Merriweather"/>
                <a:ea typeface="Merriweather"/>
                <a:cs typeface="Merriweather"/>
                <a:sym typeface="Merriweather"/>
              </a:rPr>
              <a:t>potential customers to </a:t>
            </a:r>
            <a:r>
              <a:rPr b="1" lang="en">
                <a:latin typeface="Merriweather"/>
                <a:ea typeface="Merriweather"/>
                <a:cs typeface="Merriweather"/>
                <a:sym typeface="Merriweather"/>
              </a:rPr>
              <a:t>make a purchase</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 </a:t>
            </a:r>
            <a:endParaRPr b="1">
              <a:latin typeface="Merriweather"/>
              <a:ea typeface="Merriweather"/>
              <a:cs typeface="Merriweather"/>
              <a:sym typeface="Merriweather"/>
            </a:endParaRPr>
          </a:p>
        </p:txBody>
      </p:sp>
      <p:pic>
        <p:nvPicPr>
          <p:cNvPr id="89" name="Google Shape;89;p15"/>
          <p:cNvPicPr preferRelativeResize="0"/>
          <p:nvPr/>
        </p:nvPicPr>
        <p:blipFill>
          <a:blip r:embed="rId3">
            <a:alphaModFix/>
          </a:blip>
          <a:stretch>
            <a:fillRect/>
          </a:stretch>
        </p:blipFill>
        <p:spPr>
          <a:xfrm>
            <a:off x="805675" y="1563426"/>
            <a:ext cx="1021775" cy="1021775"/>
          </a:xfrm>
          <a:prstGeom prst="rect">
            <a:avLst/>
          </a:prstGeom>
          <a:noFill/>
          <a:ln>
            <a:noFill/>
          </a:ln>
        </p:spPr>
      </p:pic>
      <p:pic>
        <p:nvPicPr>
          <p:cNvPr id="90" name="Google Shape;90;p15"/>
          <p:cNvPicPr preferRelativeResize="0"/>
          <p:nvPr/>
        </p:nvPicPr>
        <p:blipFill>
          <a:blip r:embed="rId3">
            <a:alphaModFix/>
          </a:blip>
          <a:stretch>
            <a:fillRect/>
          </a:stretch>
        </p:blipFill>
        <p:spPr>
          <a:xfrm>
            <a:off x="1079109" y="4024975"/>
            <a:ext cx="474900" cy="474900"/>
          </a:xfrm>
          <a:prstGeom prst="rect">
            <a:avLst/>
          </a:prstGeom>
          <a:noFill/>
          <a:ln>
            <a:noFill/>
          </a:ln>
        </p:spPr>
      </p:pic>
      <p:sp>
        <p:nvSpPr>
          <p:cNvPr id="91" name="Google Shape;91;p15"/>
          <p:cNvSpPr txBox="1"/>
          <p:nvPr/>
        </p:nvSpPr>
        <p:spPr>
          <a:xfrm>
            <a:off x="1941500" y="2571725"/>
            <a:ext cx="6890700" cy="8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Merriweather"/>
                <a:ea typeface="Merriweather"/>
                <a:cs typeface="Merriweather"/>
                <a:sym typeface="Merriweather"/>
              </a:rPr>
              <a:t>Sub </a:t>
            </a:r>
            <a:r>
              <a:rPr b="1" lang="en" sz="1800">
                <a:latin typeface="Merriweather"/>
                <a:ea typeface="Merriweather"/>
                <a:cs typeface="Merriweather"/>
                <a:sym typeface="Merriweather"/>
              </a:rPr>
              <a:t>Questions: </a:t>
            </a:r>
            <a:endParaRPr b="1" sz="1800">
              <a:latin typeface="Merriweather"/>
              <a:ea typeface="Merriweather"/>
              <a:cs typeface="Merriweather"/>
              <a:sym typeface="Merriweather"/>
            </a:endParaRPr>
          </a:p>
          <a:p>
            <a:pPr indent="-171450" lvl="0" marL="171450" rtl="0" algn="l">
              <a:lnSpc>
                <a:spcPct val="115000"/>
              </a:lnSpc>
              <a:spcBef>
                <a:spcPts val="0"/>
              </a:spcBef>
              <a:spcAft>
                <a:spcPts val="0"/>
              </a:spcAft>
              <a:buNone/>
            </a:pPr>
            <a:r>
              <a:rPr lang="en">
                <a:latin typeface="Merriweather"/>
                <a:ea typeface="Merriweather"/>
                <a:cs typeface="Merriweather"/>
                <a:sym typeface="Merriweather"/>
              </a:rPr>
              <a:t>1. Which </a:t>
            </a:r>
            <a:r>
              <a:rPr b="1" lang="en">
                <a:latin typeface="Merriweather"/>
                <a:ea typeface="Merriweather"/>
                <a:cs typeface="Merriweather"/>
                <a:sym typeface="Merriweather"/>
              </a:rPr>
              <a:t>model is the best predictor </a:t>
            </a:r>
            <a:r>
              <a:rPr lang="en">
                <a:latin typeface="Merriweather"/>
                <a:ea typeface="Merriweather"/>
                <a:cs typeface="Merriweather"/>
                <a:sym typeface="Merriweather"/>
              </a:rPr>
              <a:t>for determining if a customer will make a purchase, or not, based on the </a:t>
            </a:r>
            <a:r>
              <a:rPr b="1" lang="en">
                <a:latin typeface="Merriweather"/>
                <a:ea typeface="Merriweather"/>
                <a:cs typeface="Merriweather"/>
                <a:sym typeface="Merriweather"/>
              </a:rPr>
              <a:t>AUC and weighted average F1 score</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0" lvl="0" marL="0" rtl="0" algn="l">
              <a:lnSpc>
                <a:spcPct val="115000"/>
              </a:lnSpc>
              <a:spcBef>
                <a:spcPts val="1600"/>
              </a:spcBef>
              <a:spcAft>
                <a:spcPts val="0"/>
              </a:spcAft>
              <a:buNone/>
            </a:pPr>
            <a:r>
              <a:t/>
            </a:r>
            <a:endParaRPr>
              <a:solidFill>
                <a:schemeClr val="dk2"/>
              </a:solidFill>
              <a:latin typeface="Roboto"/>
              <a:ea typeface="Roboto"/>
              <a:cs typeface="Roboto"/>
              <a:sym typeface="Roboto"/>
            </a:endParaRPr>
          </a:p>
          <a:p>
            <a:pPr indent="0" lvl="0" marL="0" rtl="0" algn="l">
              <a:spcBef>
                <a:spcPts val="1600"/>
              </a:spcBef>
              <a:spcAft>
                <a:spcPts val="0"/>
              </a:spcAft>
              <a:buNone/>
            </a:pPr>
            <a:r>
              <a:rPr b="1" lang="en">
                <a:latin typeface="Merriweather"/>
                <a:ea typeface="Merriweather"/>
                <a:cs typeface="Merriweather"/>
                <a:sym typeface="Merriweather"/>
              </a:rPr>
              <a:t> </a:t>
            </a:r>
            <a:endParaRPr b="1">
              <a:latin typeface="Merriweather"/>
              <a:ea typeface="Merriweather"/>
              <a:cs typeface="Merriweather"/>
              <a:sym typeface="Merriweather"/>
            </a:endParaRPr>
          </a:p>
        </p:txBody>
      </p:sp>
      <p:sp>
        <p:nvSpPr>
          <p:cNvPr id="92" name="Google Shape;92;p15"/>
          <p:cNvSpPr txBox="1"/>
          <p:nvPr/>
        </p:nvSpPr>
        <p:spPr>
          <a:xfrm>
            <a:off x="1941500" y="4083486"/>
            <a:ext cx="6437400" cy="4749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None/>
            </a:pPr>
            <a:r>
              <a:rPr lang="en">
                <a:latin typeface="Merriweather"/>
                <a:ea typeface="Merriweather"/>
                <a:cs typeface="Merriweather"/>
                <a:sym typeface="Merriweather"/>
              </a:rPr>
              <a:t>3. </a:t>
            </a:r>
            <a:r>
              <a:rPr lang="en">
                <a:latin typeface="Merriweather"/>
                <a:ea typeface="Merriweather"/>
                <a:cs typeface="Merriweather"/>
                <a:sym typeface="Merriweather"/>
              </a:rPr>
              <a:t>Which </a:t>
            </a:r>
            <a:r>
              <a:rPr b="1" lang="en">
                <a:latin typeface="Merriweather"/>
                <a:ea typeface="Merriweather"/>
                <a:cs typeface="Merriweather"/>
                <a:sym typeface="Merriweather"/>
              </a:rPr>
              <a:t>features</a:t>
            </a:r>
            <a:r>
              <a:rPr lang="en">
                <a:latin typeface="Merriweather"/>
                <a:ea typeface="Merriweather"/>
                <a:cs typeface="Merriweather"/>
                <a:sym typeface="Merriweather"/>
              </a:rPr>
              <a:t>, besides Google Analytics features, contribute most to customers’ purchasing </a:t>
            </a:r>
            <a:r>
              <a:rPr lang="en">
                <a:latin typeface="Merriweather"/>
                <a:ea typeface="Merriweather"/>
                <a:cs typeface="Merriweather"/>
                <a:sym typeface="Merriweather"/>
              </a:rPr>
              <a:t>behaviors?</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1600"/>
              </a:spcBef>
              <a:spcAft>
                <a:spcPts val="0"/>
              </a:spcAft>
              <a:buNone/>
            </a:pPr>
            <a:r>
              <a:rPr b="1" lang="en">
                <a:latin typeface="Merriweather"/>
                <a:ea typeface="Merriweather"/>
                <a:cs typeface="Merriweather"/>
                <a:sym typeface="Merriweather"/>
              </a:rPr>
              <a:t> </a:t>
            </a:r>
            <a:endParaRPr b="1">
              <a:latin typeface="Merriweather"/>
              <a:ea typeface="Merriweather"/>
              <a:cs typeface="Merriweather"/>
              <a:sym typeface="Merriweather"/>
            </a:endParaRPr>
          </a:p>
        </p:txBody>
      </p:sp>
      <p:sp>
        <p:nvSpPr>
          <p:cNvPr id="93" name="Google Shape;93;p15"/>
          <p:cNvSpPr txBox="1"/>
          <p:nvPr/>
        </p:nvSpPr>
        <p:spPr>
          <a:xfrm>
            <a:off x="2001675" y="4612149"/>
            <a:ext cx="6437400" cy="4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erriweather"/>
                <a:ea typeface="Merriweather"/>
                <a:cs typeface="Merriweather"/>
                <a:sym typeface="Merriweather"/>
              </a:rPr>
              <a:t>4. Does </a:t>
            </a:r>
            <a:r>
              <a:rPr b="1" lang="en">
                <a:latin typeface="Merriweather"/>
                <a:ea typeface="Merriweather"/>
                <a:cs typeface="Merriweather"/>
                <a:sym typeface="Merriweather"/>
              </a:rPr>
              <a:t>seasonality</a:t>
            </a:r>
            <a:r>
              <a:rPr lang="en">
                <a:latin typeface="Merriweather"/>
                <a:ea typeface="Merriweather"/>
                <a:cs typeface="Merriweather"/>
                <a:sym typeface="Merriweather"/>
              </a:rPr>
              <a:t> play a role in customer’s </a:t>
            </a:r>
            <a:r>
              <a:rPr b="1" lang="en">
                <a:latin typeface="Merriweather"/>
                <a:ea typeface="Merriweather"/>
                <a:cs typeface="Merriweather"/>
                <a:sym typeface="Merriweather"/>
              </a:rPr>
              <a:t>purchasing decision</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1600"/>
              </a:spcBef>
              <a:spcAft>
                <a:spcPts val="0"/>
              </a:spcAft>
              <a:buNone/>
            </a:pPr>
            <a:r>
              <a:rPr b="1" lang="en">
                <a:latin typeface="Merriweather"/>
                <a:ea typeface="Merriweather"/>
                <a:cs typeface="Merriweather"/>
                <a:sym typeface="Merriweather"/>
              </a:rPr>
              <a:t> </a:t>
            </a:r>
            <a:endParaRPr b="1">
              <a:latin typeface="Merriweather"/>
              <a:ea typeface="Merriweather"/>
              <a:cs typeface="Merriweather"/>
              <a:sym typeface="Merriweather"/>
            </a:endParaRPr>
          </a:p>
        </p:txBody>
      </p:sp>
      <p:pic>
        <p:nvPicPr>
          <p:cNvPr id="94" name="Google Shape;94;p15"/>
          <p:cNvPicPr preferRelativeResize="0"/>
          <p:nvPr/>
        </p:nvPicPr>
        <p:blipFill>
          <a:blip r:embed="rId3">
            <a:alphaModFix/>
          </a:blip>
          <a:stretch>
            <a:fillRect/>
          </a:stretch>
        </p:blipFill>
        <p:spPr>
          <a:xfrm>
            <a:off x="1079097" y="3474450"/>
            <a:ext cx="474900" cy="474900"/>
          </a:xfrm>
          <a:prstGeom prst="rect">
            <a:avLst/>
          </a:prstGeom>
          <a:noFill/>
          <a:ln>
            <a:noFill/>
          </a:ln>
        </p:spPr>
      </p:pic>
      <p:pic>
        <p:nvPicPr>
          <p:cNvPr id="95" name="Google Shape;95;p15"/>
          <p:cNvPicPr preferRelativeResize="0"/>
          <p:nvPr/>
        </p:nvPicPr>
        <p:blipFill>
          <a:blip r:embed="rId3">
            <a:alphaModFix/>
          </a:blip>
          <a:stretch>
            <a:fillRect/>
          </a:stretch>
        </p:blipFill>
        <p:spPr>
          <a:xfrm>
            <a:off x="1079109" y="2923925"/>
            <a:ext cx="474900" cy="474900"/>
          </a:xfrm>
          <a:prstGeom prst="rect">
            <a:avLst/>
          </a:prstGeom>
          <a:noFill/>
          <a:ln>
            <a:noFill/>
          </a:ln>
        </p:spPr>
      </p:pic>
      <p:sp>
        <p:nvSpPr>
          <p:cNvPr id="96" name="Google Shape;96;p15"/>
          <p:cNvSpPr txBox="1"/>
          <p:nvPr/>
        </p:nvSpPr>
        <p:spPr>
          <a:xfrm>
            <a:off x="1941500" y="3499811"/>
            <a:ext cx="6437400" cy="4749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1600"/>
              </a:spcAft>
              <a:buNone/>
            </a:pPr>
            <a:r>
              <a:rPr lang="en">
                <a:latin typeface="Merriweather"/>
                <a:ea typeface="Merriweather"/>
                <a:cs typeface="Merriweather"/>
                <a:sym typeface="Merriweather"/>
              </a:rPr>
              <a:t>2. </a:t>
            </a:r>
            <a:r>
              <a:rPr lang="en">
                <a:latin typeface="Merriweather"/>
                <a:ea typeface="Merriweather"/>
                <a:cs typeface="Merriweather"/>
                <a:sym typeface="Merriweather"/>
              </a:rPr>
              <a:t> Is investing in </a:t>
            </a:r>
            <a:r>
              <a:rPr b="1" lang="en">
                <a:latin typeface="Merriweather"/>
                <a:ea typeface="Merriweather"/>
                <a:cs typeface="Merriweather"/>
                <a:sym typeface="Merriweather"/>
              </a:rPr>
              <a:t>Google Analytics (Bounce Rate, Exit Rate &amp; Page Value)</a:t>
            </a:r>
            <a:r>
              <a:rPr lang="en">
                <a:latin typeface="Merriweather"/>
                <a:ea typeface="Merriweather"/>
                <a:cs typeface="Merriweather"/>
                <a:sym typeface="Merriweather"/>
              </a:rPr>
              <a:t> worth the price?</a:t>
            </a:r>
            <a:endParaRPr b="1">
              <a:latin typeface="Merriweather"/>
              <a:ea typeface="Merriweather"/>
              <a:cs typeface="Merriweather"/>
              <a:sym typeface="Merriweather"/>
            </a:endParaRPr>
          </a:p>
        </p:txBody>
      </p:sp>
      <p:pic>
        <p:nvPicPr>
          <p:cNvPr id="97" name="Google Shape;97;p15"/>
          <p:cNvPicPr preferRelativeResize="0"/>
          <p:nvPr/>
        </p:nvPicPr>
        <p:blipFill>
          <a:blip r:embed="rId3">
            <a:alphaModFix/>
          </a:blip>
          <a:stretch>
            <a:fillRect/>
          </a:stretch>
        </p:blipFill>
        <p:spPr>
          <a:xfrm>
            <a:off x="1079122" y="4575500"/>
            <a:ext cx="474900" cy="47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Resources </a:t>
            </a:r>
            <a:endParaRPr/>
          </a:p>
        </p:txBody>
      </p:sp>
      <p:sp>
        <p:nvSpPr>
          <p:cNvPr id="103" name="Google Shape;103;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4" name="Google Shape;104;p1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6"/>
          <p:cNvPicPr preferRelativeResize="0"/>
          <p:nvPr/>
        </p:nvPicPr>
        <p:blipFill>
          <a:blip r:embed="rId3">
            <a:alphaModFix/>
          </a:blip>
          <a:stretch>
            <a:fillRect/>
          </a:stretch>
        </p:blipFill>
        <p:spPr>
          <a:xfrm>
            <a:off x="97500" y="1328674"/>
            <a:ext cx="8232351" cy="2876150"/>
          </a:xfrm>
          <a:prstGeom prst="rect">
            <a:avLst/>
          </a:prstGeom>
          <a:noFill/>
          <a:ln>
            <a:noFill/>
          </a:ln>
        </p:spPr>
      </p:pic>
      <p:pic>
        <p:nvPicPr>
          <p:cNvPr id="106" name="Google Shape;106;p16"/>
          <p:cNvPicPr preferRelativeResize="0"/>
          <p:nvPr/>
        </p:nvPicPr>
        <p:blipFill>
          <a:blip r:embed="rId4">
            <a:alphaModFix/>
          </a:blip>
          <a:stretch>
            <a:fillRect/>
          </a:stretch>
        </p:blipFill>
        <p:spPr>
          <a:xfrm>
            <a:off x="3948123" y="2032225"/>
            <a:ext cx="4985976" cy="301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Resources </a:t>
            </a:r>
            <a:endParaRPr/>
          </a:p>
        </p:txBody>
      </p:sp>
      <p:sp>
        <p:nvSpPr>
          <p:cNvPr id="112" name="Google Shape;112;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3" name="Google Shape;113;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17"/>
          <p:cNvPicPr preferRelativeResize="0"/>
          <p:nvPr/>
        </p:nvPicPr>
        <p:blipFill>
          <a:blip r:embed="rId3">
            <a:alphaModFix/>
          </a:blip>
          <a:stretch>
            <a:fillRect/>
          </a:stretch>
        </p:blipFill>
        <p:spPr>
          <a:xfrm>
            <a:off x="97500" y="1328674"/>
            <a:ext cx="8232351" cy="2876150"/>
          </a:xfrm>
          <a:prstGeom prst="rect">
            <a:avLst/>
          </a:prstGeom>
          <a:noFill/>
          <a:ln>
            <a:noFill/>
          </a:ln>
        </p:spPr>
      </p:pic>
      <p:pic>
        <p:nvPicPr>
          <p:cNvPr id="115" name="Google Shape;115;p17"/>
          <p:cNvPicPr preferRelativeResize="0"/>
          <p:nvPr/>
        </p:nvPicPr>
        <p:blipFill>
          <a:blip r:embed="rId4">
            <a:alphaModFix/>
          </a:blip>
          <a:stretch>
            <a:fillRect/>
          </a:stretch>
        </p:blipFill>
        <p:spPr>
          <a:xfrm>
            <a:off x="3948123" y="2032225"/>
            <a:ext cx="4985976" cy="3013775"/>
          </a:xfrm>
          <a:prstGeom prst="rect">
            <a:avLst/>
          </a:prstGeom>
          <a:noFill/>
          <a:ln>
            <a:noFill/>
          </a:ln>
        </p:spPr>
      </p:pic>
      <p:sp>
        <p:nvSpPr>
          <p:cNvPr id="116" name="Google Shape;116;p17"/>
          <p:cNvSpPr txBox="1"/>
          <p:nvPr/>
        </p:nvSpPr>
        <p:spPr>
          <a:xfrm>
            <a:off x="1795425" y="1505700"/>
            <a:ext cx="5801400" cy="3242400"/>
          </a:xfrm>
          <a:prstGeom prst="rect">
            <a:avLst/>
          </a:prstGeom>
          <a:solidFill>
            <a:srgbClr val="FFFFFF"/>
          </a:solid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Merriweather"/>
              <a:buChar char="●"/>
            </a:pPr>
            <a:r>
              <a:rPr b="1" lang="en" sz="1800">
                <a:latin typeface="Merriweather"/>
                <a:ea typeface="Merriweather"/>
                <a:cs typeface="Merriweather"/>
                <a:sym typeface="Merriweather"/>
              </a:rPr>
              <a:t>12,330 Rows &amp; 18 Features</a:t>
            </a:r>
            <a:endParaRPr b="1" sz="18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Font typeface="Merriweather"/>
              <a:buChar char="●"/>
            </a:pPr>
            <a:r>
              <a:rPr b="1" lang="en" sz="1800">
                <a:latin typeface="Merriweather"/>
                <a:ea typeface="Merriweather"/>
                <a:cs typeface="Merriweather"/>
                <a:sym typeface="Merriweather"/>
              </a:rPr>
              <a:t>10 Numerical Attributes: </a:t>
            </a:r>
            <a:endParaRPr b="1" sz="1800">
              <a:latin typeface="Merriweather"/>
              <a:ea typeface="Merriweather"/>
              <a:cs typeface="Merriweather"/>
              <a:sym typeface="Merriweather"/>
            </a:endParaRPr>
          </a:p>
          <a:p>
            <a:pPr indent="-342900" lvl="1" marL="914400" rtl="0" algn="l">
              <a:lnSpc>
                <a:spcPct val="115000"/>
              </a:lnSpc>
              <a:spcBef>
                <a:spcPts val="0"/>
              </a:spcBef>
              <a:spcAft>
                <a:spcPts val="0"/>
              </a:spcAft>
              <a:buSzPts val="1800"/>
              <a:buFont typeface="Merriweather"/>
              <a:buChar char="○"/>
            </a:pPr>
            <a:r>
              <a:rPr i="1" lang="en" sz="1600">
                <a:latin typeface="Merriweather"/>
                <a:ea typeface="Merriweather"/>
                <a:cs typeface="Merriweather"/>
                <a:sym typeface="Merriweather"/>
              </a:rPr>
              <a:t>Administrative, Administrative duration, Informational, Informational Duration, Product Related, Product Related Duration, Bounce Rate, Exit Rate, Page Value, Special Day</a:t>
            </a:r>
            <a:endParaRPr i="1" sz="16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Font typeface="Merriweather"/>
              <a:buChar char="●"/>
            </a:pPr>
            <a:r>
              <a:rPr b="1" lang="en" sz="1800">
                <a:latin typeface="Merriweather"/>
                <a:ea typeface="Merriweather"/>
                <a:cs typeface="Merriweather"/>
                <a:sym typeface="Merriweather"/>
              </a:rPr>
              <a:t>8 Categorical Attributes: </a:t>
            </a:r>
            <a:endParaRPr b="1" sz="1800">
              <a:latin typeface="Merriweather"/>
              <a:ea typeface="Merriweather"/>
              <a:cs typeface="Merriweather"/>
              <a:sym typeface="Merriweather"/>
            </a:endParaRPr>
          </a:p>
          <a:p>
            <a:pPr indent="-342900" lvl="1" marL="914400" rtl="0" algn="l">
              <a:lnSpc>
                <a:spcPct val="115000"/>
              </a:lnSpc>
              <a:spcBef>
                <a:spcPts val="0"/>
              </a:spcBef>
              <a:spcAft>
                <a:spcPts val="0"/>
              </a:spcAft>
              <a:buSzPts val="1800"/>
              <a:buFont typeface="Merriweather"/>
              <a:buChar char="○"/>
            </a:pPr>
            <a:r>
              <a:rPr i="1" lang="en" sz="1600">
                <a:latin typeface="Merriweather"/>
                <a:ea typeface="Merriweather"/>
                <a:cs typeface="Merriweather"/>
                <a:sym typeface="Merriweather"/>
              </a:rPr>
              <a:t>Operatings Systems, Browser, Region, Traffic Type, Visitor Type, Weekend, Month, Revenue</a:t>
            </a:r>
            <a:r>
              <a:rPr lang="en" sz="1300">
                <a:latin typeface="Merriweather"/>
                <a:ea typeface="Merriweather"/>
                <a:cs typeface="Merriweather"/>
                <a:sym typeface="Merriweather"/>
              </a:rPr>
              <a:t> </a:t>
            </a:r>
            <a:endParaRPr sz="1800">
              <a:latin typeface="Merriweather"/>
              <a:ea typeface="Merriweather"/>
              <a:cs typeface="Merriweather"/>
              <a:sym typeface="Merriweather"/>
            </a:endParaRPr>
          </a:p>
        </p:txBody>
      </p:sp>
      <p:pic>
        <p:nvPicPr>
          <p:cNvPr id="117" name="Google Shape;117;p17"/>
          <p:cNvPicPr preferRelativeResize="0"/>
          <p:nvPr/>
        </p:nvPicPr>
        <p:blipFill>
          <a:blip r:embed="rId5">
            <a:alphaModFix/>
          </a:blip>
          <a:stretch>
            <a:fillRect/>
          </a:stretch>
        </p:blipFill>
        <p:spPr>
          <a:xfrm>
            <a:off x="97500" y="2903277"/>
            <a:ext cx="3171724" cy="24013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of EDA</a:t>
            </a:r>
            <a:endParaRPr/>
          </a:p>
        </p:txBody>
      </p:sp>
      <p:sp>
        <p:nvSpPr>
          <p:cNvPr id="123" name="Google Shape;123;p18"/>
          <p:cNvSpPr txBox="1"/>
          <p:nvPr/>
        </p:nvSpPr>
        <p:spPr>
          <a:xfrm>
            <a:off x="490900" y="1278525"/>
            <a:ext cx="4807800" cy="3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erriweather"/>
                <a:ea typeface="Merriweather"/>
                <a:cs typeface="Merriweather"/>
                <a:sym typeface="Merriweather"/>
              </a:rPr>
              <a:t>Online Shoppers Buying vs. Not Buying</a:t>
            </a:r>
            <a:endParaRPr b="1" sz="18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 </a:t>
            </a:r>
            <a:endParaRPr b="1">
              <a:latin typeface="Merriweather"/>
              <a:ea typeface="Merriweather"/>
              <a:cs typeface="Merriweather"/>
              <a:sym typeface="Merriweather"/>
            </a:endParaRPr>
          </a:p>
        </p:txBody>
      </p:sp>
      <p:sp>
        <p:nvSpPr>
          <p:cNvPr id="124" name="Google Shape;124;p18"/>
          <p:cNvSpPr txBox="1"/>
          <p:nvPr/>
        </p:nvSpPr>
        <p:spPr>
          <a:xfrm>
            <a:off x="5288975" y="2647163"/>
            <a:ext cx="3621000" cy="145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b="1" lang="en" sz="1800">
                <a:latin typeface="Merriweather"/>
                <a:ea typeface="Merriweather"/>
                <a:cs typeface="Merriweather"/>
                <a:sym typeface="Merriweather"/>
              </a:rPr>
              <a:t>No “missing” values</a:t>
            </a:r>
            <a:endParaRPr b="1"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One hot encoding </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Data is </a:t>
            </a:r>
            <a:r>
              <a:rPr b="1" lang="en" sz="1800">
                <a:latin typeface="Merriweather"/>
                <a:ea typeface="Merriweather"/>
                <a:cs typeface="Merriweather"/>
                <a:sym typeface="Merriweather"/>
              </a:rPr>
              <a:t>highly skewed</a:t>
            </a:r>
            <a:endParaRPr b="1" sz="1800">
              <a:latin typeface="Merriweather"/>
              <a:ea typeface="Merriweather"/>
              <a:cs typeface="Merriweather"/>
              <a:sym typeface="Merriweather"/>
            </a:endParaRPr>
          </a:p>
        </p:txBody>
      </p:sp>
      <p:pic>
        <p:nvPicPr>
          <p:cNvPr id="125" name="Google Shape;125;p18"/>
          <p:cNvPicPr preferRelativeResize="0"/>
          <p:nvPr/>
        </p:nvPicPr>
        <p:blipFill>
          <a:blip r:embed="rId3">
            <a:alphaModFix/>
          </a:blip>
          <a:stretch>
            <a:fillRect/>
          </a:stretch>
        </p:blipFill>
        <p:spPr>
          <a:xfrm>
            <a:off x="500625" y="1760925"/>
            <a:ext cx="4788341" cy="323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901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of EDA - </a:t>
            </a:r>
            <a:r>
              <a:rPr lang="en" sz="2400"/>
              <a:t>Product Related Pages </a:t>
            </a:r>
            <a:endParaRPr sz="2400"/>
          </a:p>
        </p:txBody>
      </p:sp>
      <p:pic>
        <p:nvPicPr>
          <p:cNvPr id="131" name="Google Shape;131;p19"/>
          <p:cNvPicPr preferRelativeResize="0"/>
          <p:nvPr/>
        </p:nvPicPr>
        <p:blipFill>
          <a:blip r:embed="rId3">
            <a:alphaModFix/>
          </a:blip>
          <a:stretch>
            <a:fillRect/>
          </a:stretch>
        </p:blipFill>
        <p:spPr>
          <a:xfrm>
            <a:off x="78175" y="1467975"/>
            <a:ext cx="8989623" cy="34482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of EDA - </a:t>
            </a:r>
            <a:r>
              <a:rPr lang="en" sz="2400"/>
              <a:t>Bounce vs. Ex</a:t>
            </a:r>
            <a:r>
              <a:rPr lang="en" sz="2400"/>
              <a:t>it Rates</a:t>
            </a:r>
            <a:endParaRPr sz="2400"/>
          </a:p>
          <a:p>
            <a:pPr indent="0" lvl="0" marL="0" rtl="0" algn="l">
              <a:spcBef>
                <a:spcPts val="0"/>
              </a:spcBef>
              <a:spcAft>
                <a:spcPts val="0"/>
              </a:spcAft>
              <a:buNone/>
            </a:pPr>
            <a:r>
              <a:t/>
            </a:r>
            <a:endParaRPr/>
          </a:p>
        </p:txBody>
      </p:sp>
      <p:pic>
        <p:nvPicPr>
          <p:cNvPr id="137" name="Google Shape;137;p20"/>
          <p:cNvPicPr preferRelativeResize="0"/>
          <p:nvPr/>
        </p:nvPicPr>
        <p:blipFill>
          <a:blip r:embed="rId3">
            <a:alphaModFix/>
          </a:blip>
          <a:stretch>
            <a:fillRect/>
          </a:stretch>
        </p:blipFill>
        <p:spPr>
          <a:xfrm>
            <a:off x="76200" y="1342950"/>
            <a:ext cx="4445901" cy="3004275"/>
          </a:xfrm>
          <a:prstGeom prst="rect">
            <a:avLst/>
          </a:prstGeom>
          <a:noFill/>
          <a:ln>
            <a:noFill/>
          </a:ln>
        </p:spPr>
      </p:pic>
      <p:sp>
        <p:nvSpPr>
          <p:cNvPr id="138" name="Google Shape;138;p20"/>
          <p:cNvSpPr txBox="1"/>
          <p:nvPr/>
        </p:nvSpPr>
        <p:spPr>
          <a:xfrm>
            <a:off x="1120250" y="4236000"/>
            <a:ext cx="2457600" cy="102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erriweather"/>
                <a:ea typeface="Merriweather"/>
                <a:cs typeface="Merriweather"/>
                <a:sym typeface="Merriweather"/>
              </a:rPr>
              <a:t>Highly positively correlated</a:t>
            </a:r>
            <a:r>
              <a:rPr lang="en" sz="1600">
                <a:latin typeface="Merriweather"/>
                <a:ea typeface="Merriweather"/>
                <a:cs typeface="Merriweather"/>
                <a:sym typeface="Merriweather"/>
              </a:rPr>
              <a:t> (.913) with a linear </a:t>
            </a:r>
            <a:r>
              <a:rPr lang="en" sz="1600">
                <a:latin typeface="Merriweather"/>
                <a:ea typeface="Merriweather"/>
                <a:cs typeface="Merriweather"/>
                <a:sym typeface="Merriweather"/>
              </a:rPr>
              <a:t>pattern</a:t>
            </a:r>
            <a:endParaRPr sz="1600">
              <a:latin typeface="Merriweather"/>
              <a:ea typeface="Merriweather"/>
              <a:cs typeface="Merriweather"/>
              <a:sym typeface="Merriweather"/>
            </a:endParaRPr>
          </a:p>
        </p:txBody>
      </p:sp>
      <p:sp>
        <p:nvSpPr>
          <p:cNvPr id="139" name="Google Shape;139;p20"/>
          <p:cNvSpPr txBox="1"/>
          <p:nvPr/>
        </p:nvSpPr>
        <p:spPr>
          <a:xfrm>
            <a:off x="5316175" y="1911850"/>
            <a:ext cx="2824500" cy="172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t/>
            </a:r>
            <a:endParaRPr sz="1800">
              <a:latin typeface="Merriweather"/>
              <a:ea typeface="Merriweather"/>
              <a:cs typeface="Merriweather"/>
              <a:sym typeface="Merriweather"/>
            </a:endParaRPr>
          </a:p>
        </p:txBody>
      </p:sp>
      <p:pic>
        <p:nvPicPr>
          <p:cNvPr id="140" name="Google Shape;140;p20"/>
          <p:cNvPicPr preferRelativeResize="0"/>
          <p:nvPr/>
        </p:nvPicPr>
        <p:blipFill>
          <a:blip r:embed="rId4">
            <a:alphaModFix/>
          </a:blip>
          <a:stretch>
            <a:fillRect/>
          </a:stretch>
        </p:blipFill>
        <p:spPr>
          <a:xfrm>
            <a:off x="4629200" y="1396925"/>
            <a:ext cx="4375049" cy="3004275"/>
          </a:xfrm>
          <a:prstGeom prst="rect">
            <a:avLst/>
          </a:prstGeom>
          <a:noFill/>
          <a:ln>
            <a:noFill/>
          </a:ln>
        </p:spPr>
      </p:pic>
      <p:sp>
        <p:nvSpPr>
          <p:cNvPr id="141" name="Google Shape;141;p20"/>
          <p:cNvSpPr txBox="1"/>
          <p:nvPr/>
        </p:nvSpPr>
        <p:spPr>
          <a:xfrm>
            <a:off x="5316175" y="4565100"/>
            <a:ext cx="31143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Merriweather"/>
                <a:ea typeface="Merriweather"/>
                <a:cs typeface="Merriweather"/>
                <a:sym typeface="Merriweather"/>
              </a:rPr>
              <a:t>Distribution of Exit Rates</a:t>
            </a:r>
            <a:endParaRPr b="1" sz="1600">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of EDA - </a:t>
            </a:r>
            <a:r>
              <a:rPr lang="en" sz="2400"/>
              <a:t>Visitor Type</a:t>
            </a:r>
            <a:endParaRPr sz="2400"/>
          </a:p>
        </p:txBody>
      </p:sp>
      <p:pic>
        <p:nvPicPr>
          <p:cNvPr id="147" name="Google Shape;147;p21"/>
          <p:cNvPicPr preferRelativeResize="0"/>
          <p:nvPr/>
        </p:nvPicPr>
        <p:blipFill>
          <a:blip r:embed="rId3">
            <a:alphaModFix/>
          </a:blip>
          <a:stretch>
            <a:fillRect/>
          </a:stretch>
        </p:blipFill>
        <p:spPr>
          <a:xfrm>
            <a:off x="152400" y="1277025"/>
            <a:ext cx="4040675" cy="3714075"/>
          </a:xfrm>
          <a:prstGeom prst="rect">
            <a:avLst/>
          </a:prstGeom>
          <a:noFill/>
          <a:ln>
            <a:noFill/>
          </a:ln>
        </p:spPr>
      </p:pic>
      <p:sp>
        <p:nvSpPr>
          <p:cNvPr id="148" name="Google Shape;148;p21"/>
          <p:cNvSpPr txBox="1"/>
          <p:nvPr/>
        </p:nvSpPr>
        <p:spPr>
          <a:xfrm>
            <a:off x="4260150" y="1677225"/>
            <a:ext cx="4394400" cy="3086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b="1" lang="en" sz="1800">
                <a:latin typeface="Merriweather"/>
                <a:ea typeface="Merriweather"/>
                <a:cs typeface="Merriweather"/>
                <a:sym typeface="Merriweather"/>
              </a:rPr>
              <a:t>85% of the websites’ visitors are returning visitors</a:t>
            </a:r>
            <a:endParaRPr b="1" sz="1800">
              <a:latin typeface="Merriweather"/>
              <a:ea typeface="Merriweather"/>
              <a:cs typeface="Merriweather"/>
              <a:sym typeface="Merriweather"/>
            </a:endParaRPr>
          </a:p>
          <a:p>
            <a:pPr indent="0" lvl="0" marL="0" rtl="0" algn="l">
              <a:spcBef>
                <a:spcPts val="0"/>
              </a:spcBef>
              <a:spcAft>
                <a:spcPts val="0"/>
              </a:spcAft>
              <a:buNone/>
            </a:pPr>
            <a:r>
              <a:t/>
            </a:r>
            <a:endParaRPr b="1" sz="1800">
              <a:latin typeface="Merriweather"/>
              <a:ea typeface="Merriweather"/>
              <a:cs typeface="Merriweather"/>
              <a:sym typeface="Merriweather"/>
            </a:endParaRPr>
          </a:p>
          <a:p>
            <a:pPr indent="0" lvl="0" marL="0" rtl="0" algn="l">
              <a:spcBef>
                <a:spcPts val="0"/>
              </a:spcBef>
              <a:spcAft>
                <a:spcPts val="0"/>
              </a:spcAft>
              <a:buNone/>
            </a:pPr>
            <a:r>
              <a:t/>
            </a:r>
            <a:endParaRPr b="1"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b="1" lang="en" sz="1800">
                <a:latin typeface="Merriweather"/>
                <a:ea typeface="Merriweather"/>
                <a:cs typeface="Merriweather"/>
                <a:sym typeface="Merriweather"/>
              </a:rPr>
              <a:t>Only 14% of the websites’ visitors had never been on the site before</a:t>
            </a:r>
            <a:endParaRPr b="1" sz="18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