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"/>
  </p:notesMasterIdLst>
  <p:sldIdLst>
    <p:sldId id="257" r:id="rId2"/>
  </p:sldIdLst>
  <p:sldSz cx="42062400" cy="36576000"/>
  <p:notesSz cx="6716713" cy="923925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320">
          <p15:clr>
            <a:srgbClr val="A4A3A4"/>
          </p15:clr>
        </p15:guide>
        <p15:guide id="2" pos="1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1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0000"/>
    <a:srgbClr val="0000FF"/>
    <a:srgbClr val="800000"/>
    <a:srgbClr val="EBE600"/>
    <a:srgbClr val="A40000"/>
    <a:srgbClr val="CC0000"/>
    <a:srgbClr val="CC0001"/>
    <a:srgbClr val="3399FF"/>
    <a:srgbClr val="DE00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5673" autoAdjust="0"/>
  </p:normalViewPr>
  <p:slideViewPr>
    <p:cSldViewPr>
      <p:cViewPr>
        <p:scale>
          <a:sx n="50" d="100"/>
          <a:sy n="50" d="100"/>
        </p:scale>
        <p:origin x="-1760" y="136"/>
      </p:cViewPr>
      <p:guideLst>
        <p:guide orient="horz" pos="12320"/>
        <p:guide pos="1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2910"/>
        <p:guide pos="211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/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/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36675" y="685800"/>
            <a:ext cx="40322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4876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/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8763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D02CC8CA-6F85-433F-8A48-642F3128A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74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4680" y="11362270"/>
            <a:ext cx="35753040" cy="7840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9360" y="20726400"/>
            <a:ext cx="2944368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46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493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40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987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233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480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727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974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69ACBF-7019-480F-9D53-DEB38AAC42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ACFC49-CE99-4AEC-99F9-305C9D7821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7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495240" y="1464739"/>
            <a:ext cx="9464040" cy="312081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120" y="1464739"/>
            <a:ext cx="27691080" cy="31208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01179-B4BA-412E-A1E4-838145189E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6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719D0-948C-45B8-AF5C-69A068F760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7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2640" y="23503469"/>
            <a:ext cx="35753040" cy="7264400"/>
          </a:xfrm>
        </p:spPr>
        <p:txBody>
          <a:bodyPr anchor="t"/>
          <a:lstStyle>
            <a:lvl1pPr algn="l">
              <a:defRPr sz="19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2640" y="15502472"/>
            <a:ext cx="35753040" cy="8000997"/>
          </a:xfrm>
        </p:spPr>
        <p:txBody>
          <a:bodyPr anchor="b"/>
          <a:lstStyle>
            <a:lvl1pPr marL="0" indent="0">
              <a:buNone/>
              <a:defRPr sz="9800">
                <a:solidFill>
                  <a:schemeClr val="tx1">
                    <a:tint val="75000"/>
                  </a:schemeClr>
                </a:solidFill>
              </a:defRPr>
            </a:lvl1pPr>
            <a:lvl2pPr marL="2246772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493544" indent="0">
              <a:buNone/>
              <a:defRPr sz="7900">
                <a:solidFill>
                  <a:schemeClr val="tx1">
                    <a:tint val="75000"/>
                  </a:schemeClr>
                </a:solidFill>
              </a:defRPr>
            </a:lvl3pPr>
            <a:lvl4pPr marL="6740317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4pPr>
            <a:lvl5pPr marL="8987089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5pPr>
            <a:lvl6pPr marL="11233861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6pPr>
            <a:lvl7pPr marL="13480633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7pPr>
            <a:lvl8pPr marL="15727406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8pPr>
            <a:lvl9pPr marL="17974178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4B7713-2C04-4E21-AB14-463FD5A2FF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120" y="8534403"/>
            <a:ext cx="18577560" cy="24138469"/>
          </a:xfrm>
        </p:spPr>
        <p:txBody>
          <a:bodyPr/>
          <a:lstStyle>
            <a:lvl1pPr>
              <a:defRPr sz="13800"/>
            </a:lvl1pPr>
            <a:lvl2pPr>
              <a:defRPr sz="11800"/>
            </a:lvl2pPr>
            <a:lvl3pPr>
              <a:defRPr sz="98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81720" y="8534403"/>
            <a:ext cx="18577560" cy="24138469"/>
          </a:xfrm>
        </p:spPr>
        <p:txBody>
          <a:bodyPr/>
          <a:lstStyle>
            <a:lvl1pPr>
              <a:defRPr sz="13800"/>
            </a:lvl1pPr>
            <a:lvl2pPr>
              <a:defRPr sz="11800"/>
            </a:lvl2pPr>
            <a:lvl3pPr>
              <a:defRPr sz="98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2BA4F-D634-47A4-AA69-3521229AFB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5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120" y="8187269"/>
            <a:ext cx="18584865" cy="3412064"/>
          </a:xfrm>
        </p:spPr>
        <p:txBody>
          <a:bodyPr anchor="b"/>
          <a:lstStyle>
            <a:lvl1pPr marL="0" indent="0">
              <a:buNone/>
              <a:defRPr sz="11800" b="1"/>
            </a:lvl1pPr>
            <a:lvl2pPr marL="2246772" indent="0">
              <a:buNone/>
              <a:defRPr sz="9800" b="1"/>
            </a:lvl2pPr>
            <a:lvl3pPr marL="4493544" indent="0">
              <a:buNone/>
              <a:defRPr sz="8800" b="1"/>
            </a:lvl3pPr>
            <a:lvl4pPr marL="6740317" indent="0">
              <a:buNone/>
              <a:defRPr sz="7900" b="1"/>
            </a:lvl4pPr>
            <a:lvl5pPr marL="8987089" indent="0">
              <a:buNone/>
              <a:defRPr sz="7900" b="1"/>
            </a:lvl5pPr>
            <a:lvl6pPr marL="11233861" indent="0">
              <a:buNone/>
              <a:defRPr sz="7900" b="1"/>
            </a:lvl6pPr>
            <a:lvl7pPr marL="13480633" indent="0">
              <a:buNone/>
              <a:defRPr sz="7900" b="1"/>
            </a:lvl7pPr>
            <a:lvl8pPr marL="15727406" indent="0">
              <a:buNone/>
              <a:defRPr sz="7900" b="1"/>
            </a:lvl8pPr>
            <a:lvl9pPr marL="17974178" indent="0">
              <a:buNone/>
              <a:defRPr sz="7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3120" y="11599333"/>
            <a:ext cx="18584865" cy="21073536"/>
          </a:xfrm>
        </p:spPr>
        <p:txBody>
          <a:bodyPr/>
          <a:lstStyle>
            <a:lvl1pPr>
              <a:defRPr sz="11800"/>
            </a:lvl1pPr>
            <a:lvl2pPr>
              <a:defRPr sz="9800"/>
            </a:lvl2pPr>
            <a:lvl3pPr>
              <a:defRPr sz="88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67117" y="8187269"/>
            <a:ext cx="18592165" cy="3412064"/>
          </a:xfrm>
        </p:spPr>
        <p:txBody>
          <a:bodyPr anchor="b"/>
          <a:lstStyle>
            <a:lvl1pPr marL="0" indent="0">
              <a:buNone/>
              <a:defRPr sz="11800" b="1"/>
            </a:lvl1pPr>
            <a:lvl2pPr marL="2246772" indent="0">
              <a:buNone/>
              <a:defRPr sz="9800" b="1"/>
            </a:lvl2pPr>
            <a:lvl3pPr marL="4493544" indent="0">
              <a:buNone/>
              <a:defRPr sz="8800" b="1"/>
            </a:lvl3pPr>
            <a:lvl4pPr marL="6740317" indent="0">
              <a:buNone/>
              <a:defRPr sz="7900" b="1"/>
            </a:lvl4pPr>
            <a:lvl5pPr marL="8987089" indent="0">
              <a:buNone/>
              <a:defRPr sz="7900" b="1"/>
            </a:lvl5pPr>
            <a:lvl6pPr marL="11233861" indent="0">
              <a:buNone/>
              <a:defRPr sz="7900" b="1"/>
            </a:lvl6pPr>
            <a:lvl7pPr marL="13480633" indent="0">
              <a:buNone/>
              <a:defRPr sz="7900" b="1"/>
            </a:lvl7pPr>
            <a:lvl8pPr marL="15727406" indent="0">
              <a:buNone/>
              <a:defRPr sz="7900" b="1"/>
            </a:lvl8pPr>
            <a:lvl9pPr marL="17974178" indent="0">
              <a:buNone/>
              <a:defRPr sz="7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367117" y="11599333"/>
            <a:ext cx="18592165" cy="21073536"/>
          </a:xfrm>
        </p:spPr>
        <p:txBody>
          <a:bodyPr/>
          <a:lstStyle>
            <a:lvl1pPr>
              <a:defRPr sz="11800"/>
            </a:lvl1pPr>
            <a:lvl2pPr>
              <a:defRPr sz="9800"/>
            </a:lvl2pPr>
            <a:lvl3pPr>
              <a:defRPr sz="88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AB157A-1DDE-4943-A3A4-AD083644D8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4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11F91D-17F0-41C9-A042-968C651E93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1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7637EC-38BA-4D23-9897-D04951EAE0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4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2" y="1456267"/>
            <a:ext cx="13838240" cy="6197600"/>
          </a:xfrm>
        </p:spPr>
        <p:txBody>
          <a:bodyPr anchor="b"/>
          <a:lstStyle>
            <a:lvl1pPr algn="l">
              <a:defRPr sz="9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5230" y="1456269"/>
            <a:ext cx="23514050" cy="31216603"/>
          </a:xfrm>
        </p:spPr>
        <p:txBody>
          <a:bodyPr/>
          <a:lstStyle>
            <a:lvl1pPr>
              <a:defRPr sz="15700"/>
            </a:lvl1pPr>
            <a:lvl2pPr>
              <a:defRPr sz="13800"/>
            </a:lvl2pPr>
            <a:lvl3pPr>
              <a:defRPr sz="11800"/>
            </a:lvl3pPr>
            <a:lvl4pPr>
              <a:defRPr sz="9800"/>
            </a:lvl4pPr>
            <a:lvl5pPr>
              <a:defRPr sz="9800"/>
            </a:lvl5pPr>
            <a:lvl6pPr>
              <a:defRPr sz="9800"/>
            </a:lvl6pPr>
            <a:lvl7pPr>
              <a:defRPr sz="9800"/>
            </a:lvl7pPr>
            <a:lvl8pPr>
              <a:defRPr sz="9800"/>
            </a:lvl8pPr>
            <a:lvl9pPr>
              <a:defRPr sz="9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3122" y="7653869"/>
            <a:ext cx="13838240" cy="25019003"/>
          </a:xfrm>
        </p:spPr>
        <p:txBody>
          <a:bodyPr/>
          <a:lstStyle>
            <a:lvl1pPr marL="0" indent="0">
              <a:buNone/>
              <a:defRPr sz="6900"/>
            </a:lvl1pPr>
            <a:lvl2pPr marL="2246772" indent="0">
              <a:buNone/>
              <a:defRPr sz="5900"/>
            </a:lvl2pPr>
            <a:lvl3pPr marL="4493544" indent="0">
              <a:buNone/>
              <a:defRPr sz="4900"/>
            </a:lvl3pPr>
            <a:lvl4pPr marL="6740317" indent="0">
              <a:buNone/>
              <a:defRPr sz="4400"/>
            </a:lvl4pPr>
            <a:lvl5pPr marL="8987089" indent="0">
              <a:buNone/>
              <a:defRPr sz="4400"/>
            </a:lvl5pPr>
            <a:lvl6pPr marL="11233861" indent="0">
              <a:buNone/>
              <a:defRPr sz="4400"/>
            </a:lvl6pPr>
            <a:lvl7pPr marL="13480633" indent="0">
              <a:buNone/>
              <a:defRPr sz="4400"/>
            </a:lvl7pPr>
            <a:lvl8pPr marL="15727406" indent="0">
              <a:buNone/>
              <a:defRPr sz="4400"/>
            </a:lvl8pPr>
            <a:lvl9pPr marL="17974178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5934A-A18C-4716-B530-3C91F7C309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4525" y="25603200"/>
            <a:ext cx="25237440" cy="3022603"/>
          </a:xfrm>
        </p:spPr>
        <p:txBody>
          <a:bodyPr anchor="b"/>
          <a:lstStyle>
            <a:lvl1pPr algn="l">
              <a:defRPr sz="9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44525" y="3268133"/>
            <a:ext cx="25237440" cy="21945600"/>
          </a:xfrm>
        </p:spPr>
        <p:txBody>
          <a:bodyPr/>
          <a:lstStyle>
            <a:lvl1pPr marL="0" indent="0">
              <a:buNone/>
              <a:defRPr sz="15700"/>
            </a:lvl1pPr>
            <a:lvl2pPr marL="2246772" indent="0">
              <a:buNone/>
              <a:defRPr sz="13800"/>
            </a:lvl2pPr>
            <a:lvl3pPr marL="4493544" indent="0">
              <a:buNone/>
              <a:defRPr sz="11800"/>
            </a:lvl3pPr>
            <a:lvl4pPr marL="6740317" indent="0">
              <a:buNone/>
              <a:defRPr sz="9800"/>
            </a:lvl4pPr>
            <a:lvl5pPr marL="8987089" indent="0">
              <a:buNone/>
              <a:defRPr sz="9800"/>
            </a:lvl5pPr>
            <a:lvl6pPr marL="11233861" indent="0">
              <a:buNone/>
              <a:defRPr sz="9800"/>
            </a:lvl6pPr>
            <a:lvl7pPr marL="13480633" indent="0">
              <a:buNone/>
              <a:defRPr sz="9800"/>
            </a:lvl7pPr>
            <a:lvl8pPr marL="15727406" indent="0">
              <a:buNone/>
              <a:defRPr sz="9800"/>
            </a:lvl8pPr>
            <a:lvl9pPr marL="17974178" indent="0">
              <a:buNone/>
              <a:defRPr sz="9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4525" y="28625803"/>
            <a:ext cx="25237440" cy="4292597"/>
          </a:xfrm>
        </p:spPr>
        <p:txBody>
          <a:bodyPr/>
          <a:lstStyle>
            <a:lvl1pPr marL="0" indent="0">
              <a:buNone/>
              <a:defRPr sz="6900"/>
            </a:lvl1pPr>
            <a:lvl2pPr marL="2246772" indent="0">
              <a:buNone/>
              <a:defRPr sz="5900"/>
            </a:lvl2pPr>
            <a:lvl3pPr marL="4493544" indent="0">
              <a:buNone/>
              <a:defRPr sz="4900"/>
            </a:lvl3pPr>
            <a:lvl4pPr marL="6740317" indent="0">
              <a:buNone/>
              <a:defRPr sz="4400"/>
            </a:lvl4pPr>
            <a:lvl5pPr marL="8987089" indent="0">
              <a:buNone/>
              <a:defRPr sz="4400"/>
            </a:lvl5pPr>
            <a:lvl6pPr marL="11233861" indent="0">
              <a:buNone/>
              <a:defRPr sz="4400"/>
            </a:lvl6pPr>
            <a:lvl7pPr marL="13480633" indent="0">
              <a:buNone/>
              <a:defRPr sz="4400"/>
            </a:lvl7pPr>
            <a:lvl8pPr marL="15727406" indent="0">
              <a:buNone/>
              <a:defRPr sz="4400"/>
            </a:lvl8pPr>
            <a:lvl9pPr marL="17974178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FEC525-2CA1-47F3-B8F6-833B7565E3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4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3120" y="1464736"/>
            <a:ext cx="37856160" cy="6096000"/>
          </a:xfrm>
          <a:prstGeom prst="rect">
            <a:avLst/>
          </a:prstGeom>
        </p:spPr>
        <p:txBody>
          <a:bodyPr vert="horz" lIns="449354" tIns="224677" rIns="449354" bIns="22467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120" y="8534403"/>
            <a:ext cx="37856160" cy="24138469"/>
          </a:xfrm>
          <a:prstGeom prst="rect">
            <a:avLst/>
          </a:prstGeom>
        </p:spPr>
        <p:txBody>
          <a:bodyPr vert="horz" lIns="449354" tIns="224677" rIns="449354" bIns="22467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3120" y="33900536"/>
            <a:ext cx="9814560" cy="1947333"/>
          </a:xfrm>
          <a:prstGeom prst="rect">
            <a:avLst/>
          </a:prstGeom>
        </p:spPr>
        <p:txBody>
          <a:bodyPr vert="horz" lIns="449354" tIns="224677" rIns="449354" bIns="224677" rtlCol="0" anchor="ctr"/>
          <a:lstStyle>
            <a:lvl1pPr algn="l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71320" y="33900536"/>
            <a:ext cx="13319760" cy="1947333"/>
          </a:xfrm>
          <a:prstGeom prst="rect">
            <a:avLst/>
          </a:prstGeom>
        </p:spPr>
        <p:txBody>
          <a:bodyPr vert="horz" lIns="449354" tIns="224677" rIns="449354" bIns="224677" rtlCol="0" anchor="ctr"/>
          <a:lstStyle>
            <a:lvl1pPr algn="ctr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44720" y="33900536"/>
            <a:ext cx="9814560" cy="1947333"/>
          </a:xfrm>
          <a:prstGeom prst="rect">
            <a:avLst/>
          </a:prstGeom>
        </p:spPr>
        <p:txBody>
          <a:bodyPr vert="horz" lIns="449354" tIns="224677" rIns="449354" bIns="224677" rtlCol="0" anchor="ctr"/>
          <a:lstStyle>
            <a:lvl1pPr algn="r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4F4E6C5-DAB4-4071-9703-67D9BE36C7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8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2246772" rtl="0" eaLnBrk="1" latinLnBrk="0" hangingPunct="1">
        <a:spcBef>
          <a:spcPct val="0"/>
        </a:spcBef>
        <a:buNone/>
        <a:defRPr sz="2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079" indent="-1685079" algn="l" defTabSz="2246772" rtl="0" eaLnBrk="1" latinLnBrk="0" hangingPunct="1">
        <a:spcBef>
          <a:spcPct val="20000"/>
        </a:spcBef>
        <a:buFont typeface="Arial"/>
        <a:buChar char="•"/>
        <a:defRPr sz="15700" kern="1200">
          <a:solidFill>
            <a:schemeClr val="tx1"/>
          </a:solidFill>
          <a:latin typeface="+mn-lt"/>
          <a:ea typeface="+mn-ea"/>
          <a:cs typeface="+mn-cs"/>
        </a:defRPr>
      </a:lvl1pPr>
      <a:lvl2pPr marL="3651005" indent="-1404233" algn="l" defTabSz="2246772" rtl="0" eaLnBrk="1" latinLnBrk="0" hangingPunct="1">
        <a:spcBef>
          <a:spcPct val="20000"/>
        </a:spcBef>
        <a:buFont typeface="Arial"/>
        <a:buChar char="–"/>
        <a:defRPr sz="13800" kern="1200">
          <a:solidFill>
            <a:schemeClr val="tx1"/>
          </a:solidFill>
          <a:latin typeface="+mn-lt"/>
          <a:ea typeface="+mn-ea"/>
          <a:cs typeface="+mn-cs"/>
        </a:defRPr>
      </a:lvl2pPr>
      <a:lvl3pPr marL="5616931" indent="-1123386" algn="l" defTabSz="2246772" rtl="0" eaLnBrk="1" latinLnBrk="0" hangingPunct="1">
        <a:spcBef>
          <a:spcPct val="20000"/>
        </a:spcBef>
        <a:buFont typeface="Arial"/>
        <a:buChar char="•"/>
        <a:defRPr sz="11800" kern="1200">
          <a:solidFill>
            <a:schemeClr val="tx1"/>
          </a:solidFill>
          <a:latin typeface="+mn-lt"/>
          <a:ea typeface="+mn-ea"/>
          <a:cs typeface="+mn-cs"/>
        </a:defRPr>
      </a:lvl3pPr>
      <a:lvl4pPr marL="7863703" indent="-1123386" algn="l" defTabSz="2246772" rtl="0" eaLnBrk="1" latinLnBrk="0" hangingPunct="1">
        <a:spcBef>
          <a:spcPct val="20000"/>
        </a:spcBef>
        <a:buFont typeface="Arial"/>
        <a:buChar char="–"/>
        <a:defRPr sz="9800" kern="1200">
          <a:solidFill>
            <a:schemeClr val="tx1"/>
          </a:solidFill>
          <a:latin typeface="+mn-lt"/>
          <a:ea typeface="+mn-ea"/>
          <a:cs typeface="+mn-cs"/>
        </a:defRPr>
      </a:lvl4pPr>
      <a:lvl5pPr marL="10110475" indent="-1123386" algn="l" defTabSz="2246772" rtl="0" eaLnBrk="1" latinLnBrk="0" hangingPunct="1">
        <a:spcBef>
          <a:spcPct val="20000"/>
        </a:spcBef>
        <a:buFont typeface="Arial"/>
        <a:buChar char="»"/>
        <a:defRPr sz="9800" kern="1200">
          <a:solidFill>
            <a:schemeClr val="tx1"/>
          </a:solidFill>
          <a:latin typeface="+mn-lt"/>
          <a:ea typeface="+mn-ea"/>
          <a:cs typeface="+mn-cs"/>
        </a:defRPr>
      </a:lvl5pPr>
      <a:lvl6pPr marL="12357247" indent="-1123386" algn="l" defTabSz="2246772" rtl="0" eaLnBrk="1" latinLnBrk="0" hangingPunct="1">
        <a:spcBef>
          <a:spcPct val="20000"/>
        </a:spcBef>
        <a:buFont typeface="Arial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6pPr>
      <a:lvl7pPr marL="14604020" indent="-1123386" algn="l" defTabSz="2246772" rtl="0" eaLnBrk="1" latinLnBrk="0" hangingPunct="1">
        <a:spcBef>
          <a:spcPct val="20000"/>
        </a:spcBef>
        <a:buFont typeface="Arial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7pPr>
      <a:lvl8pPr marL="16850792" indent="-1123386" algn="l" defTabSz="2246772" rtl="0" eaLnBrk="1" latinLnBrk="0" hangingPunct="1">
        <a:spcBef>
          <a:spcPct val="20000"/>
        </a:spcBef>
        <a:buFont typeface="Arial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8pPr>
      <a:lvl9pPr marL="19097564" indent="-1123386" algn="l" defTabSz="2246772" rtl="0" eaLnBrk="1" latinLnBrk="0" hangingPunct="1">
        <a:spcBef>
          <a:spcPct val="20000"/>
        </a:spcBef>
        <a:buFont typeface="Arial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46772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1pPr>
      <a:lvl2pPr marL="2246772" algn="l" defTabSz="2246772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2pPr>
      <a:lvl3pPr marL="4493544" algn="l" defTabSz="2246772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6740317" algn="l" defTabSz="2246772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87089" algn="l" defTabSz="2246772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1233861" algn="l" defTabSz="2246772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3480633" algn="l" defTabSz="2246772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5727406" algn="l" defTabSz="2246772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7974178" algn="l" defTabSz="2246772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jpeg"/><Relationship Id="rId25" Type="http://schemas.openxmlformats.org/officeDocument/2006/relationships/image" Target="../media/image24.jpeg"/><Relationship Id="rId26" Type="http://schemas.openxmlformats.org/officeDocument/2006/relationships/image" Target="../media/image25.png"/><Relationship Id="rId27" Type="http://schemas.openxmlformats.org/officeDocument/2006/relationships/image" Target="../media/image26.jpeg"/><Relationship Id="rId28" Type="http://schemas.openxmlformats.org/officeDocument/2006/relationships/image" Target="../media/image27.png"/><Relationship Id="rId29" Type="http://schemas.openxmlformats.org/officeDocument/2006/relationships/hyperlink" Target="http://home.chpc.utah.edu/~u0198116/MISST2/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30" Type="http://schemas.openxmlformats.org/officeDocument/2006/relationships/image" Target="../media/image28.jpeg"/><Relationship Id="rId31" Type="http://schemas.openxmlformats.org/officeDocument/2006/relationships/hyperlink" Target="http://mur.jpl.nasa.gov/index.php" TargetMode="External"/><Relationship Id="rId32" Type="http://schemas.openxmlformats.org/officeDocument/2006/relationships/hyperlink" Target="http://modis.gsfc.nasa.gov/data/dataprod/nontech/MOD11.php" TargetMode="External"/><Relationship Id="rId9" Type="http://schemas.openxmlformats.org/officeDocument/2006/relationships/image" Target="../media/image8.pn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image" Target="../media/image7.gif"/><Relationship Id="rId33" Type="http://schemas.openxmlformats.org/officeDocument/2006/relationships/hyperlink" Target="http://coastwatch.glerl.noaa.gov/" TargetMode="External"/><Relationship Id="rId34" Type="http://schemas.openxmlformats.org/officeDocument/2006/relationships/image" Target="../media/image29.jpeg"/><Relationship Id="rId35" Type="http://schemas.openxmlformats.org/officeDocument/2006/relationships/hyperlink" Target="http://www.laketemperature.org/" TargetMode="External"/><Relationship Id="rId10" Type="http://schemas.openxmlformats.org/officeDocument/2006/relationships/image" Target="../media/image9.png"/><Relationship Id="rId11" Type="http://schemas.openxmlformats.org/officeDocument/2006/relationships/image" Target="../media/image10.jpeg"/><Relationship Id="rId12" Type="http://schemas.openxmlformats.org/officeDocument/2006/relationships/image" Target="../media/image11.png"/><Relationship Id="rId13" Type="http://schemas.openxmlformats.org/officeDocument/2006/relationships/image" Target="../media/image12.jpeg"/><Relationship Id="rId14" Type="http://schemas.openxmlformats.org/officeDocument/2006/relationships/image" Target="../media/image13.tiff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142" descr="water_octob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669000" y="12725400"/>
            <a:ext cx="7924800" cy="3886200"/>
          </a:xfrm>
          <a:prstGeom prst="rect">
            <a:avLst/>
          </a:prstGeom>
        </p:spPr>
      </p:pic>
      <p:pic>
        <p:nvPicPr>
          <p:cNvPr id="141" name="Picture 140" descr="winds_o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623280" y="9026236"/>
            <a:ext cx="7970520" cy="3622964"/>
          </a:xfrm>
          <a:prstGeom prst="rect">
            <a:avLst/>
          </a:prstGeom>
        </p:spPr>
      </p:pic>
      <p:pic>
        <p:nvPicPr>
          <p:cNvPr id="138" name="Picture 137" descr="air_oc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678525" y="5317548"/>
            <a:ext cx="7915275" cy="3674052"/>
          </a:xfrm>
          <a:prstGeom prst="rect">
            <a:avLst/>
          </a:prstGeom>
        </p:spPr>
      </p:pic>
      <p:pic>
        <p:nvPicPr>
          <p:cNvPr id="72" name="Picture 71" descr="Fig3.jp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19800" y="18059400"/>
            <a:ext cx="4343400" cy="4239260"/>
          </a:xfrm>
          <a:prstGeom prst="rect">
            <a:avLst/>
          </a:prstGeom>
        </p:spPr>
      </p:pic>
      <p:pic>
        <p:nvPicPr>
          <p:cNvPr id="1030" name="Picture 6" descr="http://isccp.giss.nasa.gov/zD2BASICS2/B8djf.sqmap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10200" y="16764000"/>
            <a:ext cx="5562600" cy="3275351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 bwMode="auto">
          <a:xfrm>
            <a:off x="152400" y="152400"/>
            <a:ext cx="41757600" cy="3200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6600" b="1" dirty="0" smtClean="0"/>
          </a:p>
          <a:p>
            <a:pPr algn="ctr" eaLnBrk="0" hangingPunct="0"/>
            <a:r>
              <a:rPr lang="en-US" sz="6600" b="1" dirty="0" smtClean="0"/>
              <a:t>Validation of Satellite-derived Lake Surface Temperatures  </a:t>
            </a:r>
            <a:endParaRPr lang="en-US" sz="6600" dirty="0"/>
          </a:p>
          <a:p>
            <a:pPr algn="ctr" eaLnBrk="0" hangingPunct="0"/>
            <a:r>
              <a:rPr lang="en-US" sz="4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venir Heavy"/>
                <a:cs typeface="Avenir Heavy"/>
              </a:rPr>
              <a:t>Erik </a:t>
            </a:r>
            <a:r>
              <a:rPr lang="en-US" sz="44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venir Heavy"/>
                <a:cs typeface="Avenir Heavy"/>
              </a:rPr>
              <a:t>Crosman</a:t>
            </a:r>
            <a:r>
              <a:rPr lang="en-US" sz="4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venir Heavy"/>
                <a:cs typeface="Avenir Heavy"/>
              </a:rPr>
              <a:t>, John </a:t>
            </a:r>
            <a:r>
              <a:rPr lang="en-US" sz="44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venir Heavy"/>
                <a:cs typeface="Avenir Heavy"/>
              </a:rPr>
              <a:t>Horel</a:t>
            </a:r>
            <a:r>
              <a:rPr lang="en-US" sz="4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venir Heavy"/>
                <a:cs typeface="Avenir Heavy"/>
              </a:rPr>
              <a:t>, Nate Larsen, Will Howard</a:t>
            </a:r>
            <a:endParaRPr lang="en-US" sz="4400" b="1" baseline="30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latin typeface="Avenir Heavy"/>
              <a:cs typeface="Avenir Heavy"/>
            </a:endParaRPr>
          </a:p>
          <a:p>
            <a:pPr algn="ctr" eaLnBrk="0" hangingPunct="0"/>
            <a:r>
              <a:rPr lang="en-US" sz="4000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venir Heavy"/>
                <a:cs typeface="Avenir Heavy"/>
              </a:rPr>
              <a:t>Department of Atmospheric Sciences, University </a:t>
            </a:r>
            <a:r>
              <a:rPr lang="en-US" sz="4000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venir Heavy"/>
                <a:cs typeface="Avenir Heavy"/>
              </a:rPr>
              <a:t>of </a:t>
            </a:r>
            <a:r>
              <a:rPr lang="en-US" sz="4000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venir Heavy"/>
                <a:cs typeface="Avenir Heavy"/>
              </a:rPr>
              <a:t>Utah</a:t>
            </a:r>
            <a:endParaRPr lang="en-US" sz="4000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latin typeface="Avenir Heavy"/>
              <a:cs typeface="Avenir Heavy"/>
            </a:endParaRPr>
          </a:p>
          <a:p>
            <a:pPr algn="ctr" eaLnBrk="0" hangingPunct="0"/>
            <a:endParaRPr kumimoji="0" lang="en-US" sz="4600" b="1" i="1" u="none" strike="noStrike" normalizeH="0" baseline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venir Heavy"/>
              <a:cs typeface="Avenir Heavy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2400" y="3505200"/>
            <a:ext cx="10953750" cy="1001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7432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Heavy"/>
                <a:cs typeface="Avenir Heavy"/>
              </a:rPr>
              <a:t>Background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0937200" y="3505200"/>
            <a:ext cx="10972800" cy="1001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7432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Heavy"/>
                <a:cs typeface="Avenir Heavy"/>
              </a:rPr>
              <a:t> Satellite LST and In Situ</a:t>
            </a:r>
            <a:r>
              <a:rPr 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Heavy"/>
                <a:cs typeface="Avenir Heavy"/>
              </a:rPr>
              <a:t> Data</a:t>
            </a:r>
            <a:endParaRPr kumimoji="0" lang="en-US" sz="4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Heavy"/>
              <a:cs typeface="Avenir Heavy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277600" y="3505200"/>
            <a:ext cx="19507200" cy="1001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7432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Heavy"/>
                <a:cs typeface="Avenir Heavy"/>
              </a:rPr>
              <a:t>Case</a:t>
            </a:r>
            <a:r>
              <a:rPr kumimoji="0" lang="en-US" sz="480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Heavy"/>
                <a:cs typeface="Avenir Heavy"/>
              </a:rPr>
              <a:t> Studies</a:t>
            </a:r>
            <a:endParaRPr kumimoji="0" lang="en-US" sz="4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Heavy"/>
              <a:cs typeface="Avenir Heavy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71450" y="11430000"/>
            <a:ext cx="10953750" cy="1001005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7432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Heavy"/>
                <a:cs typeface="Avenir Heavy"/>
              </a:rPr>
              <a:t>Sources of Error </a:t>
            </a:r>
            <a:endParaRPr kumimoji="0" lang="en-US" sz="4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Heavy"/>
              <a:cs typeface="Avenir Heavy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829803" y="35410914"/>
            <a:ext cx="8972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Scatter plots of NASA MUR daily SST </a:t>
            </a:r>
            <a:r>
              <a:rPr lang="en-US" sz="2000" b="1" dirty="0" err="1" smtClean="0"/>
              <a:t>vs</a:t>
            </a:r>
            <a:r>
              <a:rPr lang="en-US" sz="2000" b="1" dirty="0" smtClean="0"/>
              <a:t> in situ measurements for (a) Great Salt Lake and (b) Lake Michigan 2010-2011.</a:t>
            </a:r>
            <a:endParaRPr lang="en-US" sz="2000" b="1" dirty="0">
              <a:latin typeface="Avenir Book"/>
              <a:cs typeface="Avenir Book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30784800" y="27127200"/>
            <a:ext cx="11201400" cy="990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7432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Heavy"/>
                <a:cs typeface="Avenir Heavy"/>
              </a:rPr>
              <a:t>Acknowledgement</a:t>
            </a:r>
            <a:r>
              <a:rPr 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Heavy"/>
                <a:cs typeface="Avenir Heavy"/>
              </a:rPr>
              <a:t>s and 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Heavy"/>
                <a:cs typeface="Avenir Heavy"/>
              </a:rPr>
              <a:t>References </a:t>
            </a:r>
            <a:r>
              <a:rPr kumimoji="0" lang="en-US" sz="480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Heavy"/>
                <a:cs typeface="Avenir Heavy"/>
              </a:rPr>
              <a:t> </a:t>
            </a:r>
            <a:endParaRPr kumimoji="0" lang="en-US" sz="4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Heavy"/>
              <a:cs typeface="Avenir Heavy"/>
            </a:endParaRPr>
          </a:p>
        </p:txBody>
      </p:sp>
      <p:pic>
        <p:nvPicPr>
          <p:cNvPr id="55" name="Picture 6" descr="http://www.cc.utah.edu/~djl3109/images/uunew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304800"/>
            <a:ext cx="3779520" cy="2828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TextBox 60"/>
          <p:cNvSpPr txBox="1"/>
          <p:nvPr/>
        </p:nvSpPr>
        <p:spPr>
          <a:xfrm>
            <a:off x="19981942" y="177546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pic>
        <p:nvPicPr>
          <p:cNvPr id="2" name="Picture 2" descr="NASA Log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557201" y="456826"/>
            <a:ext cx="3505200" cy="2800724"/>
          </a:xfrm>
          <a:prstGeom prst="rect">
            <a:avLst/>
          </a:prstGeom>
          <a:noFill/>
        </p:spPr>
      </p:pic>
      <p:pic>
        <p:nvPicPr>
          <p:cNvPr id="5" name="Picture 2" descr="C:\2012_Research\NASA_SST\ASTER_LAKES\okeechobee_temperatur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" y="12877800"/>
            <a:ext cx="3399999" cy="3505200"/>
          </a:xfrm>
          <a:prstGeom prst="rect">
            <a:avLst/>
          </a:prstGeom>
          <a:noFill/>
        </p:spPr>
      </p:pic>
      <p:pic>
        <p:nvPicPr>
          <p:cNvPr id="74" name="Picture 73" descr="LS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038600" y="12801600"/>
            <a:ext cx="3352800" cy="3886200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6516469" y="12961203"/>
            <a:ext cx="646331" cy="830997"/>
          </a:xfrm>
          <a:prstGeom prst="rect">
            <a:avLst/>
          </a:prstGeom>
          <a:solidFill>
            <a:schemeClr val="bg1">
              <a:alpha val="9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2.</a:t>
            </a:r>
            <a:endParaRPr lang="en-US" sz="4800" b="1" dirty="0"/>
          </a:p>
        </p:txBody>
      </p:sp>
      <p:pic>
        <p:nvPicPr>
          <p:cNvPr id="105" name="Picture 104" descr="mich_cloud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848600" y="12954000"/>
            <a:ext cx="2895600" cy="3284270"/>
          </a:xfrm>
          <a:prstGeom prst="rect">
            <a:avLst/>
          </a:prstGeom>
        </p:spPr>
      </p:pic>
      <p:pic>
        <p:nvPicPr>
          <p:cNvPr id="1028" name="Picture 4" descr="C:\2012_Research\NASA_SST\ASTER_LAKES\brazil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80999" y="16764000"/>
            <a:ext cx="5325533" cy="2819400"/>
          </a:xfrm>
          <a:prstGeom prst="rect">
            <a:avLst/>
          </a:prstGeom>
          <a:noFill/>
        </p:spPr>
      </p:pic>
      <p:sp>
        <p:nvSpPr>
          <p:cNvPr id="118" name="TextBox 117"/>
          <p:cNvSpPr txBox="1"/>
          <p:nvPr/>
        </p:nvSpPr>
        <p:spPr>
          <a:xfrm>
            <a:off x="6324600" y="19735800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http://isccp.giss.nasa.gov/climanal3.html</a:t>
            </a:r>
            <a:endParaRPr lang="en-US" sz="1800" dirty="0"/>
          </a:p>
        </p:txBody>
      </p:sp>
      <p:pic>
        <p:nvPicPr>
          <p:cNvPr id="1027" name="Picture 3" descr="C:\Users\E-Crosman\Desktop\legend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772400" y="16230600"/>
            <a:ext cx="3048000" cy="609600"/>
          </a:xfrm>
          <a:prstGeom prst="rect">
            <a:avLst/>
          </a:prstGeom>
          <a:noFill/>
        </p:spPr>
      </p:pic>
      <p:pic>
        <p:nvPicPr>
          <p:cNvPr id="79" name="Picture 78" descr="bias.tif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71800" y="29674107"/>
            <a:ext cx="8178451" cy="6901893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3163669" y="12877800"/>
            <a:ext cx="646331" cy="830997"/>
          </a:xfrm>
          <a:prstGeom prst="rect">
            <a:avLst/>
          </a:prstGeom>
          <a:solidFill>
            <a:schemeClr val="bg1">
              <a:alpha val="9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1.</a:t>
            </a:r>
            <a:endParaRPr lang="en-US" sz="48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0134600" y="12954000"/>
            <a:ext cx="646331" cy="830997"/>
          </a:xfrm>
          <a:prstGeom prst="rect">
            <a:avLst/>
          </a:prstGeom>
          <a:solidFill>
            <a:schemeClr val="bg1">
              <a:alpha val="9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3.</a:t>
            </a:r>
            <a:endParaRPr lang="en-US" sz="48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5068669" y="16764000"/>
            <a:ext cx="646331" cy="830997"/>
          </a:xfrm>
          <a:prstGeom prst="rect">
            <a:avLst/>
          </a:prstGeom>
          <a:solidFill>
            <a:schemeClr val="bg1">
              <a:alpha val="9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4.</a:t>
            </a:r>
            <a:endParaRPr lang="en-US" sz="48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0097869" y="17068800"/>
            <a:ext cx="646331" cy="830997"/>
          </a:xfrm>
          <a:prstGeom prst="rect">
            <a:avLst/>
          </a:prstGeom>
          <a:solidFill>
            <a:schemeClr val="bg1">
              <a:alpha val="9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5.</a:t>
            </a:r>
            <a:endParaRPr lang="en-US" sz="4800" b="1" dirty="0"/>
          </a:p>
        </p:txBody>
      </p:sp>
      <p:sp>
        <p:nvSpPr>
          <p:cNvPr id="76" name="Rectangle 75"/>
          <p:cNvSpPr/>
          <p:nvPr/>
        </p:nvSpPr>
        <p:spPr>
          <a:xfrm>
            <a:off x="5922816" y="22250400"/>
            <a:ext cx="48213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http://largelakes.jpl.nasa.gov/</a:t>
            </a:r>
            <a:endParaRPr lang="en-US" dirty="0"/>
          </a:p>
        </p:txBody>
      </p:sp>
      <p:pic>
        <p:nvPicPr>
          <p:cNvPr id="85" name="Picture 84" descr="Untitled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81000" y="18897600"/>
            <a:ext cx="2548534" cy="800222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 bwMode="auto">
          <a:xfrm>
            <a:off x="30861000" y="21477995"/>
            <a:ext cx="11106150" cy="1001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7432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Heavy"/>
                <a:cs typeface="Avenir Heavy"/>
              </a:rPr>
              <a:t>Recommendations and Future Work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Heavy"/>
                <a:cs typeface="Avenir Heavy"/>
              </a:rPr>
              <a:t> </a:t>
            </a:r>
            <a:r>
              <a:rPr kumimoji="0" lang="en-US" sz="480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Heavy"/>
                <a:cs typeface="Avenir Heavy"/>
              </a:rPr>
              <a:t> </a:t>
            </a:r>
            <a:endParaRPr kumimoji="0" lang="en-US" sz="4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Heavy"/>
              <a:cs typeface="Avenir Heavy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0784800" y="22651283"/>
            <a:ext cx="1103463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000" dirty="0" smtClean="0"/>
              <a:t>Better cloud masks and first-guess and </a:t>
            </a:r>
            <a:r>
              <a:rPr lang="en-US" sz="3000" dirty="0" err="1" smtClean="0"/>
              <a:t>climatological</a:t>
            </a:r>
            <a:r>
              <a:rPr lang="en-US" sz="3000" dirty="0" smtClean="0"/>
              <a:t> background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/>
              <a:t>Improved land masking, bias-correction, quality-control, temporal compositing, spatial hole filling and spatial smoothing techniques as outlined in Grim et al. (2013)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/>
              <a:t>Multi-sensor approach to increase temporal coverage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/>
              <a:t>Full </a:t>
            </a:r>
            <a:r>
              <a:rPr lang="en-US" sz="3000" dirty="0" err="1" smtClean="0"/>
              <a:t>radiative</a:t>
            </a:r>
            <a:r>
              <a:rPr lang="en-US" sz="3000" dirty="0" smtClean="0"/>
              <a:t> transfer models such as </a:t>
            </a:r>
            <a:r>
              <a:rPr lang="en-US" sz="3000" dirty="0" err="1" smtClean="0"/>
              <a:t>Hulley</a:t>
            </a:r>
            <a:r>
              <a:rPr lang="en-US" sz="3000" dirty="0" smtClean="0"/>
              <a:t> et al. (2011) and McCallum and Merchant (2012)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/>
              <a:t>Ascertain additional LST products to validate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/>
              <a:t>Expand to other lakes  </a:t>
            </a:r>
            <a:endParaRPr lang="en-US" sz="3000" dirty="0"/>
          </a:p>
        </p:txBody>
      </p:sp>
      <p:pic>
        <p:nvPicPr>
          <p:cNvPr id="96" name="Picture 95" descr="vali"/>
          <p:cNvPicPr/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1125200" y="23469600"/>
            <a:ext cx="9982200" cy="1196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" name="Picture 110" descr="new"/>
          <p:cNvPicPr/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2326600" y="17449800"/>
            <a:ext cx="8077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http://home.chpc.utah.edu/~u0675379/AVHRR/AVHRR_2011comparisonPlot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1259800" y="29260800"/>
            <a:ext cx="9448800" cy="5943600"/>
          </a:xfrm>
          <a:prstGeom prst="rect">
            <a:avLst/>
          </a:prstGeom>
          <a:noFill/>
        </p:spPr>
      </p:pic>
      <p:pic>
        <p:nvPicPr>
          <p:cNvPr id="8" name="Picture 4" descr="http://home.chpc.utah.edu/~u0675379/AVHRR/AVHRR_caseStudies/Images/2011_182_0425_m02_sl.hdf_ch345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1201400" y="17526000"/>
            <a:ext cx="5466413" cy="4330507"/>
          </a:xfrm>
          <a:prstGeom prst="rect">
            <a:avLst/>
          </a:prstGeom>
          <a:noFill/>
        </p:spPr>
      </p:pic>
      <p:pic>
        <p:nvPicPr>
          <p:cNvPr id="10" name="Picture 6" descr="http://home.chpc.utah.edu/~u0675379/AVHRR/AVHRR_caseStudies/Images/2011_182_0425_m02_sl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6687800" y="17449800"/>
            <a:ext cx="5638800" cy="4485409"/>
          </a:xfrm>
          <a:prstGeom prst="rect">
            <a:avLst/>
          </a:prstGeom>
          <a:noFill/>
        </p:spPr>
      </p:pic>
      <p:pic>
        <p:nvPicPr>
          <p:cNvPr id="107" name="Picture 106" descr="air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201400" y="5334000"/>
            <a:ext cx="8153400" cy="3706091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11277600" y="4648200"/>
            <a:ext cx="317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Lake Michigan</a:t>
            </a:r>
            <a:endParaRPr lang="en-US" sz="3600" b="1" dirty="0"/>
          </a:p>
        </p:txBody>
      </p:sp>
      <p:pic>
        <p:nvPicPr>
          <p:cNvPr id="109" name="Picture 108" descr="wind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201400" y="9067800"/>
            <a:ext cx="8153400" cy="3706091"/>
          </a:xfrm>
          <a:prstGeom prst="rect">
            <a:avLst/>
          </a:prstGeom>
        </p:spPr>
      </p:pic>
      <p:pic>
        <p:nvPicPr>
          <p:cNvPr id="115" name="Picture 114" descr="water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201400" y="12877800"/>
            <a:ext cx="8138161" cy="3733800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12725400" y="6777335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 temperature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2877800" y="9520535"/>
            <a:ext cx="975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Winds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12649200" y="13260050"/>
            <a:ext cx="34451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</a:t>
            </a:r>
            <a:r>
              <a:rPr lang="en-US" dirty="0" smtClean="0"/>
              <a:t>Buoy 0.5 m temperature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--</a:t>
            </a:r>
            <a:r>
              <a:rPr lang="en-US" dirty="0" smtClean="0"/>
              <a:t>NASA MUR SST</a:t>
            </a:r>
          </a:p>
          <a:p>
            <a:endParaRPr lang="en-US" dirty="0"/>
          </a:p>
        </p:txBody>
      </p:sp>
      <p:sp>
        <p:nvSpPr>
          <p:cNvPr id="121" name="Flowchart: Connector 120"/>
          <p:cNvSpPr/>
          <p:nvPr/>
        </p:nvSpPr>
        <p:spPr>
          <a:xfrm>
            <a:off x="14782800" y="15316200"/>
            <a:ext cx="152400" cy="152400"/>
          </a:xfrm>
          <a:prstGeom prst="flowChartConnector">
            <a:avLst/>
          </a:prstGeom>
          <a:solidFill>
            <a:srgbClr val="F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12801600" y="15643318"/>
            <a:ext cx="739682" cy="2062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Flowchart: Connector 119"/>
          <p:cNvSpPr/>
          <p:nvPr/>
        </p:nvSpPr>
        <p:spPr>
          <a:xfrm>
            <a:off x="13487400" y="15544800"/>
            <a:ext cx="152400" cy="152400"/>
          </a:xfrm>
          <a:prstGeom prst="flowChartConnector">
            <a:avLst/>
          </a:prstGeom>
          <a:solidFill>
            <a:srgbClr val="F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0" name="Straight Connector 129"/>
          <p:cNvCxnSpPr>
            <a:endCxn id="121" idx="2"/>
          </p:cNvCxnSpPr>
          <p:nvPr/>
        </p:nvCxnSpPr>
        <p:spPr>
          <a:xfrm flipV="1">
            <a:off x="13639800" y="15392400"/>
            <a:ext cx="114300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14935200" y="15163800"/>
            <a:ext cx="114300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22" idx="6"/>
          </p:cNvCxnSpPr>
          <p:nvPr/>
        </p:nvCxnSpPr>
        <p:spPr>
          <a:xfrm flipV="1">
            <a:off x="16154400" y="15087600"/>
            <a:ext cx="12954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17526000" y="14859000"/>
            <a:ext cx="114300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Flowchart: Connector 121"/>
          <p:cNvSpPr/>
          <p:nvPr/>
        </p:nvSpPr>
        <p:spPr>
          <a:xfrm>
            <a:off x="16002000" y="15087600"/>
            <a:ext cx="152400" cy="152400"/>
          </a:xfrm>
          <a:prstGeom prst="flowChartConnector">
            <a:avLst/>
          </a:prstGeom>
          <a:solidFill>
            <a:srgbClr val="F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3" name="Flowchart: Connector 122"/>
          <p:cNvSpPr/>
          <p:nvPr/>
        </p:nvSpPr>
        <p:spPr>
          <a:xfrm>
            <a:off x="17373600" y="15011400"/>
            <a:ext cx="152400" cy="152400"/>
          </a:xfrm>
          <a:prstGeom prst="flowChartConnector">
            <a:avLst/>
          </a:prstGeom>
          <a:solidFill>
            <a:srgbClr val="F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4" name="Flowchart: Connector 123"/>
          <p:cNvSpPr/>
          <p:nvPr/>
        </p:nvSpPr>
        <p:spPr>
          <a:xfrm>
            <a:off x="18592800" y="14782800"/>
            <a:ext cx="152400" cy="152400"/>
          </a:xfrm>
          <a:prstGeom prst="flowChartConnector">
            <a:avLst/>
          </a:prstGeom>
          <a:solidFill>
            <a:srgbClr val="F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36" name="Picture 135" descr="Oct 27 2010 IR.jp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6828574" y="5410201"/>
            <a:ext cx="4032426" cy="3428999"/>
          </a:xfrm>
          <a:prstGeom prst="rect">
            <a:avLst/>
          </a:prstGeom>
        </p:spPr>
      </p:pic>
      <p:sp>
        <p:nvSpPr>
          <p:cNvPr id="140" name="TextBox 139"/>
          <p:cNvSpPr txBox="1"/>
          <p:nvPr/>
        </p:nvSpPr>
        <p:spPr>
          <a:xfrm>
            <a:off x="20264073" y="6781800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 temperature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20269200" y="9525000"/>
            <a:ext cx="975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Winds</a:t>
            </a:r>
            <a:endParaRPr lang="en-US" dirty="0"/>
          </a:p>
        </p:txBody>
      </p:sp>
      <p:sp>
        <p:nvSpPr>
          <p:cNvPr id="144" name="Flowchart: Connector 143"/>
          <p:cNvSpPr/>
          <p:nvPr/>
        </p:nvSpPr>
        <p:spPr>
          <a:xfrm>
            <a:off x="20574000" y="13792200"/>
            <a:ext cx="152400" cy="152400"/>
          </a:xfrm>
          <a:prstGeom prst="flowChartConnector">
            <a:avLst/>
          </a:prstGeom>
          <a:solidFill>
            <a:srgbClr val="F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5" name="Flowchart: Connector 144"/>
          <p:cNvSpPr/>
          <p:nvPr/>
        </p:nvSpPr>
        <p:spPr>
          <a:xfrm>
            <a:off x="21869400" y="14173200"/>
            <a:ext cx="152400" cy="152400"/>
          </a:xfrm>
          <a:prstGeom prst="flowChartConnector">
            <a:avLst/>
          </a:prstGeom>
          <a:solidFill>
            <a:srgbClr val="F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6" name="Flowchart: Connector 145"/>
          <p:cNvSpPr/>
          <p:nvPr/>
        </p:nvSpPr>
        <p:spPr>
          <a:xfrm>
            <a:off x="23088600" y="14325600"/>
            <a:ext cx="152400" cy="152400"/>
          </a:xfrm>
          <a:prstGeom prst="flowChartConnector">
            <a:avLst/>
          </a:prstGeom>
          <a:solidFill>
            <a:srgbClr val="F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7" name="Flowchart: Connector 146"/>
          <p:cNvSpPr/>
          <p:nvPr/>
        </p:nvSpPr>
        <p:spPr>
          <a:xfrm>
            <a:off x="24384000" y="14401800"/>
            <a:ext cx="152400" cy="152400"/>
          </a:xfrm>
          <a:prstGeom prst="flowChartConnector">
            <a:avLst/>
          </a:prstGeom>
          <a:solidFill>
            <a:srgbClr val="F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8" name="Flowchart: Connector 147"/>
          <p:cNvSpPr/>
          <p:nvPr/>
        </p:nvSpPr>
        <p:spPr>
          <a:xfrm>
            <a:off x="25603200" y="14935200"/>
            <a:ext cx="152400" cy="152400"/>
          </a:xfrm>
          <a:prstGeom prst="flowChartConnector">
            <a:avLst/>
          </a:prstGeom>
          <a:solidFill>
            <a:srgbClr val="F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9" name="Straight Connector 148"/>
          <p:cNvCxnSpPr>
            <a:endCxn id="145" idx="0"/>
          </p:cNvCxnSpPr>
          <p:nvPr/>
        </p:nvCxnSpPr>
        <p:spPr>
          <a:xfrm>
            <a:off x="20650200" y="13868400"/>
            <a:ext cx="129540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22021800" y="14249400"/>
            <a:ext cx="1143000" cy="15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endCxn id="147" idx="2"/>
          </p:cNvCxnSpPr>
          <p:nvPr/>
        </p:nvCxnSpPr>
        <p:spPr>
          <a:xfrm>
            <a:off x="23241000" y="14401800"/>
            <a:ext cx="11430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4536400" y="14554200"/>
            <a:ext cx="1143000" cy="45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26822400" y="5410200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 October 2010</a:t>
            </a:r>
            <a:endParaRPr lang="en-US" dirty="0"/>
          </a:p>
        </p:txBody>
      </p:sp>
      <p:pic>
        <p:nvPicPr>
          <p:cNvPr id="160" name="Picture 159" descr="IR MI Oct 28 2010.jp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6822400" y="9144000"/>
            <a:ext cx="4048125" cy="3429000"/>
          </a:xfrm>
          <a:prstGeom prst="rect">
            <a:avLst/>
          </a:prstGeom>
        </p:spPr>
      </p:pic>
      <p:sp>
        <p:nvSpPr>
          <p:cNvPr id="161" name="TextBox 160"/>
          <p:cNvSpPr txBox="1"/>
          <p:nvPr/>
        </p:nvSpPr>
        <p:spPr>
          <a:xfrm>
            <a:off x="26822400" y="9139535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 October 2010</a:t>
            </a:r>
            <a:endParaRPr lang="en-US" dirty="0"/>
          </a:p>
        </p:txBody>
      </p:sp>
      <p:pic>
        <p:nvPicPr>
          <p:cNvPr id="71" name="Picture 70" descr="2011_182_0425_m02_sl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7030536" y="17602200"/>
            <a:ext cx="3314864" cy="4267200"/>
          </a:xfrm>
          <a:prstGeom prst="rect">
            <a:avLst/>
          </a:prstGeom>
        </p:spPr>
      </p:pic>
      <p:sp>
        <p:nvSpPr>
          <p:cNvPr id="162" name="TextBox 161"/>
          <p:cNvSpPr txBox="1"/>
          <p:nvPr/>
        </p:nvSpPr>
        <p:spPr>
          <a:xfrm>
            <a:off x="11299360" y="16764000"/>
            <a:ext cx="3331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Great Salt Lake</a:t>
            </a:r>
            <a:endParaRPr lang="en-US" sz="3600" b="1" dirty="0"/>
          </a:p>
        </p:txBody>
      </p:sp>
      <p:sp>
        <p:nvSpPr>
          <p:cNvPr id="165" name="Rectangle 164"/>
          <p:cNvSpPr/>
          <p:nvPr/>
        </p:nvSpPr>
        <p:spPr>
          <a:xfrm>
            <a:off x="20073856" y="5715000"/>
            <a:ext cx="28192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25-29 October 2010 </a:t>
            </a:r>
            <a:endParaRPr lang="en-US" b="1" dirty="0"/>
          </a:p>
        </p:txBody>
      </p:sp>
      <p:pic>
        <p:nvPicPr>
          <p:cNvPr id="166" name="Picture 165" descr="Oct 29 2010 IR.jp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6822400" y="13030200"/>
            <a:ext cx="3914775" cy="3514725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26855860" y="13030200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 October 2010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 bwMode="auto">
          <a:xfrm>
            <a:off x="11201400" y="22250401"/>
            <a:ext cx="19507200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7432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Heavy"/>
                <a:cs typeface="Avenir Heavy"/>
              </a:rPr>
              <a:t>Validation</a:t>
            </a:r>
            <a:endParaRPr kumimoji="0" lang="en-US" sz="4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Heavy"/>
              <a:cs typeface="Avenir Heavy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31013400" y="11049000"/>
            <a:ext cx="10972800" cy="1219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7432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Heavy"/>
                <a:cs typeface="Avenir Heavy"/>
              </a:rPr>
              <a:t>Summary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228600" y="31242001"/>
            <a:ext cx="2743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Observed biases (a, c) and RMSE (b, d) reported in lake SST studies between 1980-2013 as a function of lake area (a-b) and satellite platform (c-d).</a:t>
            </a:r>
            <a:endParaRPr lang="en-US" sz="2000" dirty="0">
              <a:latin typeface="Avenir Book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152400" y="22860000"/>
            <a:ext cx="10953750" cy="1001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7432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Heavy"/>
                <a:cs typeface="Avenir Heavy"/>
              </a:rPr>
              <a:t>Literature Review 1980-2014</a:t>
            </a:r>
            <a:endParaRPr kumimoji="0" lang="en-US" sz="4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Heavy"/>
              <a:cs typeface="Avenir Heavy"/>
            </a:endParaRPr>
          </a:p>
        </p:txBody>
      </p:sp>
      <p:graphicFrame>
        <p:nvGraphicFramePr>
          <p:cNvPr id="102" name="Table 101"/>
          <p:cNvGraphicFramePr>
            <a:graphicFrameLocks noGrp="1"/>
          </p:cNvGraphicFramePr>
          <p:nvPr/>
        </p:nvGraphicFramePr>
        <p:xfrm>
          <a:off x="31089600" y="12390120"/>
          <a:ext cx="10667999" cy="3840480"/>
        </p:xfrm>
        <a:graphic>
          <a:graphicData uri="http://schemas.openxmlformats.org/drawingml/2006/table">
            <a:tbl>
              <a:tblPr/>
              <a:tblGrid>
                <a:gridCol w="1555750"/>
                <a:gridCol w="1305090"/>
                <a:gridCol w="1163053"/>
                <a:gridCol w="1186447"/>
                <a:gridCol w="1088412"/>
                <a:gridCol w="1254405"/>
                <a:gridCol w="992606"/>
                <a:gridCol w="1009315"/>
                <a:gridCol w="1112921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+mj-lt"/>
                          <a:ea typeface="Calibri"/>
                          <a:cs typeface="Arial"/>
                        </a:rPr>
                        <a:t>Product</a:t>
                      </a:r>
                      <a:endParaRPr lang="en-US" sz="2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+mj-lt"/>
                          <a:ea typeface="Calibri"/>
                          <a:cs typeface="Arial"/>
                        </a:rPr>
                        <a:t>Great Salt Lake, Utah</a:t>
                      </a:r>
                      <a:endParaRPr lang="en-US" sz="2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+mj-lt"/>
                          <a:ea typeface="Calibri"/>
                          <a:cs typeface="Arial"/>
                        </a:rPr>
                        <a:t>Lake Michigan</a:t>
                      </a:r>
                      <a:endParaRPr lang="en-US" sz="28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+mj-lt"/>
                          <a:ea typeface="Calibri"/>
                          <a:cs typeface="Arial"/>
                        </a:rPr>
                        <a:t>RMSE 2010</a:t>
                      </a:r>
                      <a:endParaRPr lang="en-US" sz="2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+mj-lt"/>
                          <a:ea typeface="Calibri"/>
                          <a:cs typeface="Arial"/>
                        </a:rPr>
                        <a:t>RMSE 2011</a:t>
                      </a:r>
                      <a:endParaRPr lang="en-US" sz="2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+mj-lt"/>
                          <a:ea typeface="Calibri"/>
                          <a:cs typeface="Arial"/>
                        </a:rPr>
                        <a:t>Bias ᵒC 2010</a:t>
                      </a:r>
                      <a:endParaRPr lang="en-US" sz="2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+mj-lt"/>
                          <a:ea typeface="Calibri"/>
                          <a:cs typeface="Arial"/>
                        </a:rPr>
                        <a:t>Bias ᵒC</a:t>
                      </a:r>
                      <a:endParaRPr lang="en-US" sz="2800" dirty="0"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+mj-lt"/>
                          <a:ea typeface="Calibri"/>
                          <a:cs typeface="Arial"/>
                        </a:rPr>
                        <a:t>2011</a:t>
                      </a:r>
                      <a:endParaRPr lang="en-US" sz="2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+mj-lt"/>
                          <a:ea typeface="Calibri"/>
                          <a:cs typeface="Arial"/>
                        </a:rPr>
                        <a:t>RMSE 2010</a:t>
                      </a:r>
                      <a:endParaRPr lang="en-US" sz="28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+mj-lt"/>
                          <a:ea typeface="Calibri"/>
                          <a:cs typeface="Arial"/>
                        </a:rPr>
                        <a:t>RMSE 2011</a:t>
                      </a:r>
                      <a:endParaRPr lang="en-US" sz="28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+mj-lt"/>
                          <a:ea typeface="Calibri"/>
                          <a:cs typeface="Arial"/>
                        </a:rPr>
                        <a:t>Bias ᵒC</a:t>
                      </a:r>
                      <a:endParaRPr lang="en-US" sz="2800"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+mj-lt"/>
                          <a:ea typeface="Calibri"/>
                          <a:cs typeface="Arial"/>
                        </a:rPr>
                        <a:t>2010</a:t>
                      </a:r>
                      <a:endParaRPr lang="en-US" sz="28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+mj-lt"/>
                          <a:ea typeface="Calibri"/>
                          <a:cs typeface="Arial"/>
                        </a:rPr>
                        <a:t>Bias ᵒC</a:t>
                      </a:r>
                      <a:endParaRPr lang="en-US" sz="2800"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+mj-lt"/>
                          <a:ea typeface="Calibri"/>
                          <a:cs typeface="Arial"/>
                        </a:rPr>
                        <a:t>2011</a:t>
                      </a:r>
                      <a:endParaRPr lang="en-US" sz="28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+mj-lt"/>
                          <a:ea typeface="Calibri"/>
                          <a:cs typeface="Arial"/>
                        </a:rPr>
                        <a:t>NASA </a:t>
                      </a:r>
                      <a:r>
                        <a:rPr lang="en-US" sz="2800" dirty="0" smtClean="0">
                          <a:latin typeface="+mj-lt"/>
                          <a:ea typeface="Calibri"/>
                          <a:cs typeface="Arial"/>
                        </a:rPr>
                        <a:t>MUR</a:t>
                      </a:r>
                      <a:r>
                        <a:rPr lang="en-US" sz="2800" baseline="0" dirty="0" smtClean="0">
                          <a:latin typeface="+mj-lt"/>
                          <a:ea typeface="Calibri"/>
                          <a:cs typeface="Arial"/>
                        </a:rPr>
                        <a:t> SST</a:t>
                      </a:r>
                      <a:endParaRPr lang="en-US" sz="2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+mj-lt"/>
                          <a:ea typeface="Calibri"/>
                          <a:cs typeface="Arial"/>
                        </a:rPr>
                        <a:t>8.53</a:t>
                      </a:r>
                      <a:endParaRPr lang="en-US" sz="28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+mj-lt"/>
                          <a:ea typeface="Calibri"/>
                          <a:cs typeface="Arial"/>
                        </a:rPr>
                        <a:t>2.0</a:t>
                      </a:r>
                      <a:endParaRPr lang="en-US" sz="28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+mj-lt"/>
                          <a:ea typeface="Calibri"/>
                          <a:cs typeface="Arial"/>
                        </a:rPr>
                        <a:t>-0.44</a:t>
                      </a:r>
                      <a:endParaRPr lang="en-US" sz="2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+mj-lt"/>
                          <a:ea typeface="Calibri"/>
                          <a:cs typeface="Arial"/>
                        </a:rPr>
                        <a:t>0.06</a:t>
                      </a:r>
                      <a:endParaRPr lang="en-US" sz="2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+mj-lt"/>
                          <a:ea typeface="Calibri"/>
                          <a:cs typeface="Arial"/>
                        </a:rPr>
                        <a:t>0.27</a:t>
                      </a:r>
                      <a:endParaRPr lang="en-US" sz="2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+mj-lt"/>
                          <a:ea typeface="Calibri"/>
                          <a:cs typeface="Arial"/>
                        </a:rPr>
                        <a:t>.0.60</a:t>
                      </a:r>
                      <a:endParaRPr lang="en-US" sz="2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+mj-lt"/>
                          <a:ea typeface="Calibri"/>
                          <a:cs typeface="Arial"/>
                        </a:rPr>
                        <a:t>-.09</a:t>
                      </a:r>
                      <a:endParaRPr lang="en-US" sz="2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+mj-lt"/>
                          <a:ea typeface="Calibri"/>
                          <a:cs typeface="Arial"/>
                        </a:rPr>
                        <a:t>-0.32</a:t>
                      </a:r>
                      <a:endParaRPr lang="en-US" sz="28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+mj-lt"/>
                          <a:ea typeface="Calibri"/>
                          <a:cs typeface="Arial"/>
                        </a:rPr>
                        <a:t>NOAA </a:t>
                      </a:r>
                      <a:r>
                        <a:rPr lang="en-US" sz="2800" dirty="0" smtClean="0">
                          <a:latin typeface="+mj-lt"/>
                          <a:ea typeface="Calibri"/>
                          <a:cs typeface="Arial"/>
                        </a:rPr>
                        <a:t>Coast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+mj-lt"/>
                          <a:ea typeface="Calibri"/>
                          <a:cs typeface="Arial"/>
                        </a:rPr>
                        <a:t>watch</a:t>
                      </a:r>
                      <a:endParaRPr lang="en-US" sz="2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+mj-lt"/>
                          <a:ea typeface="Calibri"/>
                          <a:cs typeface="Arial"/>
                        </a:rPr>
                        <a:t>1.75</a:t>
                      </a:r>
                      <a:endParaRPr lang="en-US" sz="28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+mj-lt"/>
                          <a:ea typeface="Calibri"/>
                          <a:cs typeface="Arial"/>
                        </a:rPr>
                        <a:t>1.146</a:t>
                      </a:r>
                      <a:endParaRPr lang="en-US" sz="28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+mj-lt"/>
                          <a:ea typeface="Calibri"/>
                          <a:cs typeface="Arial"/>
                        </a:rPr>
                        <a:t>-0.65</a:t>
                      </a:r>
                      <a:endParaRPr lang="en-US" sz="28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+mj-lt"/>
                          <a:ea typeface="Calibri"/>
                          <a:cs typeface="Arial"/>
                        </a:rPr>
                        <a:t>-0.177</a:t>
                      </a:r>
                      <a:endParaRPr lang="en-US" sz="2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+mj-lt"/>
                          <a:ea typeface="Calibri"/>
                          <a:cs typeface="Arial"/>
                        </a:rPr>
                        <a:t>---</a:t>
                      </a:r>
                      <a:endParaRPr lang="en-US" sz="2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+mj-lt"/>
                          <a:ea typeface="Calibri"/>
                          <a:cs typeface="Arial"/>
                        </a:rPr>
                        <a:t>----</a:t>
                      </a:r>
                      <a:endParaRPr lang="en-US" sz="2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+mj-lt"/>
                          <a:ea typeface="Calibri"/>
                          <a:cs typeface="Arial"/>
                        </a:rPr>
                        <a:t>----</a:t>
                      </a:r>
                      <a:endParaRPr lang="en-US" sz="2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+mj-lt"/>
                          <a:ea typeface="Calibri"/>
                          <a:cs typeface="Arial"/>
                        </a:rPr>
                        <a:t>----</a:t>
                      </a:r>
                      <a:endParaRPr lang="en-US" sz="2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3" name="Rectangle 102"/>
          <p:cNvSpPr/>
          <p:nvPr/>
        </p:nvSpPr>
        <p:spPr>
          <a:xfrm>
            <a:off x="32842200" y="16454735"/>
            <a:ext cx="7352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Table 1. Summary of validation RMSE and Bias statistics 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228600" y="19933384"/>
            <a:ext cx="5410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Sources of error in satellite-derived LST: 1) and 4): surface emissivity, shoreline contamination, and </a:t>
            </a:r>
            <a:r>
              <a:rPr lang="en-US" sz="2000" b="1" dirty="0" err="1" smtClean="0"/>
              <a:t>geolocation</a:t>
            </a:r>
            <a:r>
              <a:rPr lang="en-US" sz="2000" b="1" dirty="0" smtClean="0"/>
              <a:t> errors; 1) and 2): warm skin and cool layers; 3), 5), and 6): cloud contamination, temporal averaging</a:t>
            </a:r>
            <a:endParaRPr lang="en-US" sz="2000" dirty="0">
              <a:latin typeface="Avenir Book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2767626" y="13106400"/>
            <a:ext cx="34451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</a:t>
            </a:r>
            <a:r>
              <a:rPr lang="en-US" dirty="0" smtClean="0"/>
              <a:t>Buoy 0.5 m temperature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--</a:t>
            </a:r>
            <a:r>
              <a:rPr lang="en-US" dirty="0" smtClean="0"/>
              <a:t>NASA MUR SST</a:t>
            </a:r>
          </a:p>
          <a:p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8211800" y="17602200"/>
            <a:ext cx="2302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Thin cirrus cloud</a:t>
            </a:r>
          </a:p>
          <a:p>
            <a:r>
              <a:rPr lang="en-US" dirty="0" smtClean="0"/>
              <a:t>contamination</a:t>
            </a:r>
          </a:p>
          <a:p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18135600" y="18592800"/>
            <a:ext cx="1143000" cy="1371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30784800" y="17084219"/>
            <a:ext cx="1103463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000" dirty="0" smtClean="0"/>
              <a:t>Great Salt Lake LST retrievals are of lower quality than over Lake Michigan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/>
              <a:t>Both Great Salt Lake and Lake Michigan suffer from cloud </a:t>
            </a:r>
            <a:r>
              <a:rPr lang="en-US" sz="3000" smtClean="0"/>
              <a:t>contamination issues</a:t>
            </a:r>
            <a:endParaRPr lang="en-US" sz="3000" dirty="0" smtClean="0"/>
          </a:p>
          <a:p>
            <a:pPr>
              <a:buFont typeface="Arial" pitchFamily="34" charset="0"/>
              <a:buChar char="•"/>
            </a:pPr>
            <a:r>
              <a:rPr lang="en-US" sz="3000" dirty="0" smtClean="0"/>
              <a:t>Temporal representativeness issues (long cloud periods)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/>
              <a:t>Rapid surface warming during light winds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/>
              <a:t>Rapid surface cooling during cloudy conditions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err="1" smtClean="0"/>
              <a:t>Interannual</a:t>
            </a:r>
            <a:r>
              <a:rPr lang="en-US" sz="3000" dirty="0" smtClean="0"/>
              <a:t> variations in bias and RMSE a concern for climate trend studies</a:t>
            </a:r>
          </a:p>
          <a:p>
            <a:pPr>
              <a:buFont typeface="Arial" pitchFamily="34" charset="0"/>
              <a:buChar char="•"/>
            </a:pPr>
            <a:endParaRPr lang="en-US" sz="3000" dirty="0"/>
          </a:p>
        </p:txBody>
      </p:sp>
      <p:pic>
        <p:nvPicPr>
          <p:cNvPr id="13" name="Picture 2" descr="http://home.chpc.utah.edu/~u0675379/AVHRR/good2010/AVHRR_comparison2010.png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21107400" y="23545800"/>
            <a:ext cx="9677400" cy="5715000"/>
          </a:xfrm>
          <a:prstGeom prst="rect">
            <a:avLst/>
          </a:prstGeom>
          <a:noFill/>
        </p:spPr>
      </p:pic>
      <p:sp>
        <p:nvSpPr>
          <p:cNvPr id="127" name="Rectangle 126"/>
          <p:cNvSpPr/>
          <p:nvPr/>
        </p:nvSpPr>
        <p:spPr>
          <a:xfrm>
            <a:off x="304800" y="24003000"/>
            <a:ext cx="108204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000" dirty="0" smtClean="0"/>
              <a:t>Over 50 studies of satellite-derived LST reviewed</a:t>
            </a:r>
          </a:p>
          <a:p>
            <a:r>
              <a:rPr lang="en-US" sz="3000" dirty="0" smtClean="0">
                <a:hlinkClick r:id="rId29"/>
              </a:rPr>
              <a:t>http://home.chpc.utah.edu/~u0198116/MISST2/</a:t>
            </a:r>
            <a:endParaRPr lang="en-US" sz="3000" dirty="0" smtClean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dirty="0" smtClean="0"/>
              <a:t>The bias and RMSE decrease for larger lakes</a:t>
            </a:r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dirty="0" smtClean="0"/>
              <a:t>Mean biases (~0.45) and RMSE (~1.7) associated with the AVHRR instrument are higher than MODIS (bias ~ 0.1; RMSE ~ 0.7) or the AATSR (bias ~-0.05; RMSE~0.5)</a:t>
            </a:r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dirty="0" smtClean="0"/>
              <a:t>Night biases and RMSE are reported to be significantly lower than during daytime, supporting other findings that suggest using only nighttime satellite retrievals over lakes</a:t>
            </a:r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dirty="0" smtClean="0"/>
              <a:t>A lack of in situ data (lake buoy temperature and atmospheric profiles) over many lakes results in using split-window coefficients developed for the oceans and that are inappropriate for lakes</a:t>
            </a:r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4" name="Picture 4" descr="http://maudestandard.files.wordpress.com/2012/03/michigan-satellite-image-m.jpg"/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32156400" y="7543800"/>
            <a:ext cx="3048000" cy="3124200"/>
          </a:xfrm>
          <a:prstGeom prst="rect">
            <a:avLst/>
          </a:prstGeom>
          <a:noFill/>
        </p:spPr>
      </p:pic>
      <p:sp>
        <p:nvSpPr>
          <p:cNvPr id="128" name="Rectangle 127"/>
          <p:cNvSpPr/>
          <p:nvPr/>
        </p:nvSpPr>
        <p:spPr>
          <a:xfrm>
            <a:off x="31013400" y="4648200"/>
            <a:ext cx="11049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Satellite LST and buoy data 2010-2011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NASA </a:t>
            </a:r>
            <a:r>
              <a:rPr lang="it-IT" sz="2800" dirty="0" smtClean="0"/>
              <a:t>Multi-scale Ultra-high Resolution (MUR) Sea Surface Temperature (SST) </a:t>
            </a:r>
            <a:r>
              <a:rPr lang="en-US" sz="2800" dirty="0" smtClean="0"/>
              <a:t> </a:t>
            </a:r>
            <a:r>
              <a:rPr lang="en-US" sz="2800" dirty="0" smtClean="0">
                <a:hlinkClick r:id="rId31"/>
              </a:rPr>
              <a:t>http://mur.jpl.nasa.gov/index.php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NASA LST </a:t>
            </a:r>
            <a:r>
              <a:rPr lang="en-US" sz="2800" dirty="0" smtClean="0">
                <a:hlinkClick r:id="rId32"/>
              </a:rPr>
              <a:t>http://modis.gsfc.nasa.gov/data/dataprod/nontech/MOD11.php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NOAA AVHRR COASTWATCH </a:t>
            </a:r>
            <a:r>
              <a:rPr lang="en-US" sz="2800" dirty="0" smtClean="0">
                <a:hlinkClick r:id="rId33"/>
              </a:rPr>
              <a:t>http://coastwatch.glerl.noaa.gov/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USGS Great Salt Lake Buoy and Lake Michigan NOAA buoy 45007 </a:t>
            </a:r>
          </a:p>
        </p:txBody>
      </p:sp>
      <p:sp>
        <p:nvSpPr>
          <p:cNvPr id="129" name="5-Point Star 128"/>
          <p:cNvSpPr/>
          <p:nvPr/>
        </p:nvSpPr>
        <p:spPr>
          <a:xfrm>
            <a:off x="33223200" y="9753600"/>
            <a:ext cx="381000" cy="3048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1" name="Picture 130" descr="MODIS-great-salt-lake-august-18.jpg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36880800" y="7571890"/>
            <a:ext cx="3505200" cy="3172310"/>
          </a:xfrm>
          <a:prstGeom prst="rect">
            <a:avLst/>
          </a:prstGeom>
        </p:spPr>
      </p:pic>
      <p:sp>
        <p:nvSpPr>
          <p:cNvPr id="134" name="5-Point Star 133"/>
          <p:cNvSpPr/>
          <p:nvPr/>
        </p:nvSpPr>
        <p:spPr>
          <a:xfrm>
            <a:off x="38557200" y="9448800"/>
            <a:ext cx="381000" cy="3048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13639800" y="31618535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Oct 28 2010</a:t>
            </a:r>
            <a:endParaRPr lang="en-US" sz="2800" dirty="0"/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14325600" y="32080200"/>
            <a:ext cx="1066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>
            <a:off x="15773400" y="33070800"/>
            <a:ext cx="838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6687800" y="32776180"/>
            <a:ext cx="2098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May 26 2010</a:t>
            </a:r>
            <a:endParaRPr lang="en-US" sz="2800" dirty="0"/>
          </a:p>
        </p:txBody>
      </p:sp>
      <p:sp>
        <p:nvSpPr>
          <p:cNvPr id="158" name="TextBox 157"/>
          <p:cNvSpPr txBox="1"/>
          <p:nvPr/>
        </p:nvSpPr>
        <p:spPr>
          <a:xfrm>
            <a:off x="21659603" y="35356800"/>
            <a:ext cx="8972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Scatter plots of NOAA </a:t>
            </a:r>
            <a:r>
              <a:rPr lang="en-US" sz="2000" b="1" dirty="0" err="1" smtClean="0"/>
              <a:t>Coastwatch</a:t>
            </a:r>
            <a:r>
              <a:rPr lang="en-US" sz="2000" b="1" dirty="0" smtClean="0"/>
              <a:t> SST </a:t>
            </a:r>
            <a:r>
              <a:rPr lang="en-US" sz="2000" b="1" dirty="0" err="1" smtClean="0"/>
              <a:t>vs</a:t>
            </a:r>
            <a:r>
              <a:rPr lang="en-US" sz="2000" b="1" dirty="0" smtClean="0"/>
              <a:t> in situ measurements for (a) 2010 and (b) 2011.</a:t>
            </a:r>
            <a:endParaRPr lang="en-US" sz="2000" b="1" dirty="0">
              <a:latin typeface="Avenir Book"/>
              <a:cs typeface="Avenir Book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0784800" y="28270200"/>
            <a:ext cx="11277600" cy="8586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gratefully acknowledge discussions with all members of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GHRSST Near Shore Water Working Group (NSWWG), and helpful discussions with Jorge Vazquez, Ed Armstrong, Mike Chin, Simon Hook, and John D.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Lenters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discussions with the Global Lake Temperature Collaboration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5"/>
              </a:rPr>
              <a:t>http://www.laketemperature.org/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 Funding for this work is through NASA grant #NNH13CH09C entitled “Multi-sensor Improved Sea Surface Temperature (MISST) for IOOS.”  We also are grateful to </a:t>
            </a:r>
            <a:r>
              <a:rPr lang="en-US" dirty="0" err="1" smtClean="0"/>
              <a:t>Chelle</a:t>
            </a:r>
            <a:r>
              <a:rPr lang="en-US" dirty="0" smtClean="0"/>
              <a:t> L. </a:t>
            </a:r>
            <a:r>
              <a:rPr lang="en-US" dirty="0" err="1" smtClean="0"/>
              <a:t>Gentemann</a:t>
            </a:r>
            <a:r>
              <a:rPr lang="en-US" dirty="0" smtClean="0"/>
              <a:t> and Remote Sensing Systems for the opportunity to collaborate with this work.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Crosman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E., and J.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Horel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2009: MODIS-derived surface temperature of the Great Salt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Lake,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Remote Sensing of Environment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., 113, 73-81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Grim, J.A., J.C.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Knievel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E.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Crosman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2013: Techniques for Using MODIS Data to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Remotely Sense Lake Water Surface Temperatures.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J. Atmos. Oceanic Technol.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2434–2451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Hulley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G.C., S.J. Hook &amp; P. Schneider, 2011, Optimized split-window coefficients for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deriving surface temperatures from inland water bodies,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Remote Sensing of </a:t>
            </a: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   Environment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115, 3758-3769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MacCallum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S.N., and C.J. Merchant, 2012. Surface Water Temperature Observations of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Large Lakes by Optimal Estimation.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MacCallum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Can J Remote Sensing, 38(1), 25 –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45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Sharma, S, and coauthors, 2014: Globally distributed lake surface water temperatures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collected in situ and by satellites; 1985-2009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Long Term Ecological Research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Network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52400" y="4724400"/>
            <a:ext cx="10896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2113" indent="-392113" defTabSz="438912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000" dirty="0" smtClean="0"/>
              <a:t>Lake surface temperature (LST) is a critical parameter for lake ecosystems, climate change, and numerical weather prediction</a:t>
            </a:r>
          </a:p>
          <a:p>
            <a:pPr marL="392113" indent="-392113" defTabSz="438912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000" dirty="0" smtClean="0"/>
              <a:t>In situ data is limited (Sharma et al. 2014), and obtaining sufficiently accurate and timely satellite-derived LST a challenge</a:t>
            </a:r>
          </a:p>
          <a:p>
            <a:pPr marL="392113" indent="-392113" defTabSz="438912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000" dirty="0" smtClean="0"/>
              <a:t>LST errors associated with clouds, sub-pixel and shoreline contamination, </a:t>
            </a:r>
            <a:r>
              <a:rPr lang="en-US" sz="3000" dirty="0" err="1" smtClean="0"/>
              <a:t>geolocation</a:t>
            </a:r>
            <a:r>
              <a:rPr lang="en-US" sz="3000" dirty="0" smtClean="0"/>
              <a:t>, temporal averaging, warm skin and cool layers,  surface emissivity, and atmospheric correction algorithms</a:t>
            </a:r>
          </a:p>
          <a:p>
            <a:pPr marL="392113" indent="-392113" defTabSz="438912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000" dirty="0" smtClean="0"/>
              <a:t>Goals:</a:t>
            </a:r>
          </a:p>
          <a:p>
            <a:pPr marL="392113" indent="-392113" defTabSz="438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 smtClean="0"/>
              <a:t>     </a:t>
            </a:r>
            <a:r>
              <a:rPr lang="en-US" sz="3000" b="1" dirty="0" smtClean="0"/>
              <a:t>1</a:t>
            </a:r>
            <a:r>
              <a:rPr lang="en-US" sz="3000" dirty="0" smtClean="0"/>
              <a:t>. Document issues associated with satellite-derived LST and compare algorithms presented in literature </a:t>
            </a:r>
          </a:p>
          <a:p>
            <a:pPr marL="392113" indent="-392113" defTabSz="438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 smtClean="0"/>
              <a:t>     2</a:t>
            </a:r>
            <a:r>
              <a:rPr lang="en-US" sz="3000" dirty="0" smtClean="0"/>
              <a:t>. Validate multiple satellite LST products to further understanding of error sources </a:t>
            </a:r>
          </a:p>
          <a:p>
            <a:pPr marL="392113" indent="-392113" defTabSz="438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 smtClean="0"/>
              <a:t>     </a:t>
            </a:r>
            <a:r>
              <a:rPr lang="en-US" sz="3000" b="1" dirty="0" smtClean="0"/>
              <a:t>3</a:t>
            </a:r>
            <a:r>
              <a:rPr lang="en-US" sz="3000" dirty="0" smtClean="0"/>
              <a:t>. Provide recommendations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677400" y="20200203"/>
            <a:ext cx="646331" cy="830997"/>
          </a:xfrm>
          <a:prstGeom prst="rect">
            <a:avLst/>
          </a:prstGeom>
          <a:solidFill>
            <a:schemeClr val="bg1">
              <a:alpha val="9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6.</a:t>
            </a:r>
            <a:endParaRPr lang="en-US" sz="4800" b="1" dirty="0"/>
          </a:p>
        </p:txBody>
      </p:sp>
      <p:sp>
        <p:nvSpPr>
          <p:cNvPr id="110" name="Rectangle 109"/>
          <p:cNvSpPr/>
          <p:nvPr/>
        </p:nvSpPr>
        <p:spPr>
          <a:xfrm>
            <a:off x="12665027" y="5715000"/>
            <a:ext cx="2270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23-28 May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579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Tru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19296</TotalTime>
  <Words>994</Words>
  <Application>Microsoft Macintosh PowerPoint</Application>
  <PresentationFormat>Custom</PresentationFormat>
  <Paragraphs>127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 Book</vt:lpstr>
      <vt:lpstr>Avenir Heavy</vt:lpstr>
      <vt:lpstr>Calibri</vt:lpstr>
      <vt:lpstr>ＭＳ Ｐゴシック</vt:lpstr>
      <vt:lpstr>Times New Roman</vt:lpstr>
      <vt:lpstr>Office Theme</vt:lpstr>
      <vt:lpstr>PowerPoint Presentation</vt:lpstr>
    </vt:vector>
  </TitlesOfParts>
  <Company>University of Utah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Beverly Brehl</dc:creator>
  <dc:description>Call if we can help   800-590-7850_x000d_
_x000d_
(c) Copyright MegaPrint 2001</dc:description>
  <cp:lastModifiedBy>Will Howard</cp:lastModifiedBy>
  <cp:revision>541</cp:revision>
  <cp:lastPrinted>2000-08-03T00:31:24Z</cp:lastPrinted>
  <dcterms:created xsi:type="dcterms:W3CDTF">2010-02-19T04:00:50Z</dcterms:created>
  <dcterms:modified xsi:type="dcterms:W3CDTF">2016-01-07T16:15:07Z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TC300007831033</vt:lpwstr>
  </property>
</Properties>
</file>