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9" r:id="rId4"/>
    <p:sldId id="260" r:id="rId5"/>
    <p:sldId id="262" r:id="rId6"/>
    <p:sldId id="263" r:id="rId7"/>
    <p:sldId id="266" r:id="rId8"/>
    <p:sldId id="264" r:id="rId9"/>
    <p:sldId id="25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5254"/>
    <a:srgbClr val="0074FF"/>
    <a:srgbClr val="00B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46"/>
    <p:restoredTop sz="81867"/>
  </p:normalViewPr>
  <p:slideViewPr>
    <p:cSldViewPr snapToGrid="0">
      <p:cViewPr varScale="1">
        <p:scale>
          <a:sx n="90" d="100"/>
          <a:sy n="90" d="100"/>
        </p:scale>
        <p:origin x="152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fairoojchowdhury/Desktop/Quantspark%20casestudy%20Assessmen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fairoojchowdhury/Desktop/Quantspark%20casestudy%20Assessmen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fairoojchowdhury/Desktop/Quantspark%20casestudy%20Assessment.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Users/fairoojchowdhury/Desktop/Quantspark%20casestudy%20Assessmen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fairoojchowdhury/Desktop/Quantspark%20casestudy%20Assessmen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fairoojchowdhury/Desktop/Quantspark%20casestudy%20Assessmen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fairoojchowdhury/Desktop/Quantspark%20casestudy%20Assessmen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fairoojchowdhury/Desktop/Quantspark%20casestudy%20Assessmen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fairoojchowdhury/Desktop/Quantspark%20casestudy%20Assessmen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fairoojchowdhury/Desktop/Quantspark%20casestudy%20Assessmen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fairoojchowdhury/Desktop/Quantspark%20casestudy%20Assessmen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[Quantspark casestudy Assessment.xlsx]Charts!PivotTable21</c:name>
    <c:fmtId val="1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a:t>How</a:t>
            </a:r>
            <a:r>
              <a:rPr lang="en-GB" baseline="0"/>
              <a:t> many employees in R&amp;D left &amp; their ratings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pivotFmt>
      <c:pivotFmt>
        <c:idx val="3"/>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pivotFmt>
      <c:pivotFmt>
        <c:idx val="4"/>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pivotFmt>
      <c:pivotFmt>
        <c:idx val="6"/>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pivotFmt>
    </c:pivotFmts>
    <c:plotArea>
      <c:layout/>
      <c:pieChart>
        <c:varyColors val="1"/>
        <c:ser>
          <c:idx val="0"/>
          <c:order val="0"/>
          <c:tx>
            <c:strRef>
              <c:f>Charts!$C$108</c:f>
              <c:strCache>
                <c:ptCount val="1"/>
                <c:pt idx="0">
                  <c:v>Total</c:v>
                </c:pt>
              </c:strCache>
            </c:strRef>
          </c:tx>
          <c:spPr>
            <a:solidFill>
              <a:srgbClr val="00B7FF"/>
            </a:solidFill>
          </c:spPr>
          <c:dPt>
            <c:idx val="0"/>
            <c:bubble3D val="0"/>
            <c:spPr>
              <a:solidFill>
                <a:srgbClr val="00B7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D46-0943-BE9F-9EAFE8F76927}"/>
              </c:ext>
            </c:extLst>
          </c:dPt>
          <c:dPt>
            <c:idx val="1"/>
            <c:bubble3D val="0"/>
            <c:spPr>
              <a:solidFill>
                <a:srgbClr val="0074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D46-0943-BE9F-9EAFE8F7692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Charts!$B$109:$B$110</c:f>
              <c:strCache>
                <c:ptCount val="2"/>
                <c:pt idx="0">
                  <c:v>1-2</c:v>
                </c:pt>
                <c:pt idx="1">
                  <c:v>3-5</c:v>
                </c:pt>
              </c:strCache>
            </c:strRef>
          </c:cat>
          <c:val>
            <c:numRef>
              <c:f>Charts!$C$109:$C$110</c:f>
              <c:numCache>
                <c:formatCode>General</c:formatCode>
                <c:ptCount val="2"/>
                <c:pt idx="0">
                  <c:v>424</c:v>
                </c:pt>
                <c:pt idx="1">
                  <c:v>539</c:v>
                </c:pt>
              </c:numCache>
            </c:numRef>
          </c:val>
          <c:extLst>
            <c:ext xmlns:c16="http://schemas.microsoft.com/office/drawing/2014/chart" uri="{C3380CC4-5D6E-409C-BE32-E72D297353CC}">
              <c16:uniqueId val="{00000004-8D46-0943-BE9F-9EAFE8F76927}"/>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[Quantspark casestudy Assessment.xlsx]Charts!PivotTable30</c:name>
    <c:fmtId val="38"/>
  </c:pivotSource>
  <c:chart>
    <c:title>
      <c:tx>
        <c:rich>
          <a:bodyPr rot="0" spcFirstLastPara="1" vertOverflow="ellipsis" vert="horz" wrap="square" anchor="ctr" anchorCtr="1"/>
          <a:lstStyle/>
          <a:p>
            <a:pPr>
              <a:defRPr sz="9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900"/>
              <a:t>Years</a:t>
            </a:r>
            <a:r>
              <a:rPr lang="en-US" sz="900" baseline="0"/>
              <a:t> at company &amp; how many left</a:t>
            </a:r>
            <a:endParaRPr lang="en-US" sz="900"/>
          </a:p>
        </c:rich>
      </c:tx>
      <c:overlay val="0"/>
      <c:spPr>
        <a:noFill/>
        <a:ln>
          <a:noFill/>
        </a:ln>
        <a:effectLst/>
      </c:spPr>
      <c:txPr>
        <a:bodyPr rot="0" spcFirstLastPara="1" vertOverflow="ellipsis" vert="horz" wrap="square" anchor="ctr" anchorCtr="1"/>
        <a:lstStyle/>
        <a:p>
          <a:pPr>
            <a:defRPr sz="9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circle"/>
          <c:size val="6"/>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8897667367754909E-2"/>
          <c:y val="0.36445750755609257"/>
          <c:w val="0.90220466526449017"/>
          <c:h val="0.50952952402266916"/>
        </c:manualLayout>
      </c:layout>
      <c:barChart>
        <c:barDir val="col"/>
        <c:grouping val="clustered"/>
        <c:varyColors val="0"/>
        <c:ser>
          <c:idx val="0"/>
          <c:order val="0"/>
          <c:tx>
            <c:strRef>
              <c:f>Charts!$C$259</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Charts!$B$260:$B$267</c:f>
              <c:strCache>
                <c:ptCount val="8"/>
                <c:pt idx="0">
                  <c:v>0-4</c:v>
                </c:pt>
                <c:pt idx="1">
                  <c:v>5-9</c:v>
                </c:pt>
                <c:pt idx="2">
                  <c:v>10-14</c:v>
                </c:pt>
                <c:pt idx="3">
                  <c:v>15-19</c:v>
                </c:pt>
                <c:pt idx="4">
                  <c:v>20-24</c:v>
                </c:pt>
                <c:pt idx="5">
                  <c:v>25-29</c:v>
                </c:pt>
                <c:pt idx="6">
                  <c:v>30-34</c:v>
                </c:pt>
                <c:pt idx="7">
                  <c:v>35-40</c:v>
                </c:pt>
              </c:strCache>
            </c:strRef>
          </c:cat>
          <c:val>
            <c:numRef>
              <c:f>Charts!$C$260:$C$267</c:f>
              <c:numCache>
                <c:formatCode>General</c:formatCode>
                <c:ptCount val="8"/>
                <c:pt idx="0">
                  <c:v>92</c:v>
                </c:pt>
                <c:pt idx="1">
                  <c:v>107</c:v>
                </c:pt>
                <c:pt idx="2">
                  <c:v>49</c:v>
                </c:pt>
                <c:pt idx="3">
                  <c:v>13</c:v>
                </c:pt>
                <c:pt idx="4">
                  <c:v>8</c:v>
                </c:pt>
                <c:pt idx="5">
                  <c:v>2</c:v>
                </c:pt>
                <c:pt idx="6">
                  <c:v>2</c:v>
                </c:pt>
                <c:pt idx="7">
                  <c:v>2</c:v>
                </c:pt>
              </c:numCache>
            </c:numRef>
          </c:val>
          <c:extLst>
            <c:ext xmlns:c16="http://schemas.microsoft.com/office/drawing/2014/chart" uri="{C3380CC4-5D6E-409C-BE32-E72D297353CC}">
              <c16:uniqueId val="{00000003-C50F-3C45-898B-A39BD698BDCB}"/>
            </c:ext>
          </c:extLst>
        </c:ser>
        <c:dLbls>
          <c:showLegendKey val="0"/>
          <c:showVal val="0"/>
          <c:showCatName val="0"/>
          <c:showSerName val="0"/>
          <c:showPercent val="0"/>
          <c:showBubbleSize val="0"/>
        </c:dLbls>
        <c:gapWidth val="100"/>
        <c:overlap val="-24"/>
        <c:axId val="372529135"/>
        <c:axId val="372530783"/>
      </c:barChart>
      <c:catAx>
        <c:axId val="37252913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72530783"/>
        <c:crosses val="autoZero"/>
        <c:auto val="1"/>
        <c:lblAlgn val="ctr"/>
        <c:lblOffset val="100"/>
        <c:noMultiLvlLbl val="0"/>
      </c:catAx>
      <c:valAx>
        <c:axId val="372530783"/>
        <c:scaling>
          <c:orientation val="minMax"/>
        </c:scaling>
        <c:delete val="1"/>
        <c:axPos val="l"/>
        <c:numFmt formatCode="General" sourceLinked="1"/>
        <c:majorTickMark val="none"/>
        <c:minorTickMark val="none"/>
        <c:tickLblPos val="nextTo"/>
        <c:crossAx val="3725291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[Quantspark casestudy Assessment.xlsx]Charts!PivotTable31</c:name>
    <c:fmtId val="4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100" b="1" dirty="0"/>
              <a:t>What was the salary for</a:t>
            </a:r>
            <a:r>
              <a:rPr lang="en-US" sz="1100" b="1" baseline="0" dirty="0"/>
              <a:t> those who left</a:t>
            </a:r>
            <a:endParaRPr lang="en-US" sz="1100" b="1"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circle"/>
          <c:size val="6"/>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Charts!$C$277</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Charts!$B$278:$B$280</c:f>
              <c:strCache>
                <c:ptCount val="3"/>
                <c:pt idx="0">
                  <c:v>high</c:v>
                </c:pt>
                <c:pt idx="1">
                  <c:v>low</c:v>
                </c:pt>
                <c:pt idx="2">
                  <c:v>medium</c:v>
                </c:pt>
              </c:strCache>
            </c:strRef>
          </c:cat>
          <c:val>
            <c:numRef>
              <c:f>Charts!$C$278:$C$280</c:f>
              <c:numCache>
                <c:formatCode>General</c:formatCode>
                <c:ptCount val="3"/>
                <c:pt idx="0">
                  <c:v>72</c:v>
                </c:pt>
                <c:pt idx="1">
                  <c:v>46</c:v>
                </c:pt>
                <c:pt idx="2">
                  <c:v>157</c:v>
                </c:pt>
              </c:numCache>
            </c:numRef>
          </c:val>
          <c:extLst>
            <c:ext xmlns:c16="http://schemas.microsoft.com/office/drawing/2014/chart" uri="{C3380CC4-5D6E-409C-BE32-E72D297353CC}">
              <c16:uniqueId val="{00000002-02DF-4949-AEC1-0871497A08E3}"/>
            </c:ext>
          </c:extLst>
        </c:ser>
        <c:dLbls>
          <c:showLegendKey val="0"/>
          <c:showVal val="0"/>
          <c:showCatName val="0"/>
          <c:showSerName val="0"/>
          <c:showPercent val="0"/>
          <c:showBubbleSize val="0"/>
        </c:dLbls>
        <c:gapWidth val="100"/>
        <c:overlap val="-24"/>
        <c:axId val="375255215"/>
        <c:axId val="375256863"/>
      </c:barChart>
      <c:catAx>
        <c:axId val="37525521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75256863"/>
        <c:crosses val="autoZero"/>
        <c:auto val="1"/>
        <c:lblAlgn val="ctr"/>
        <c:lblOffset val="100"/>
        <c:noMultiLvlLbl val="0"/>
      </c:catAx>
      <c:valAx>
        <c:axId val="375256863"/>
        <c:scaling>
          <c:orientation val="minMax"/>
        </c:scaling>
        <c:delete val="1"/>
        <c:axPos val="l"/>
        <c:numFmt formatCode="General" sourceLinked="1"/>
        <c:majorTickMark val="none"/>
        <c:minorTickMark val="none"/>
        <c:tickLblPos val="nextTo"/>
        <c:crossAx val="3752552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[Quantspark casestudy Assessment.xlsx]Charts!PivotTable22</c:name>
    <c:fmtId val="1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No.</a:t>
            </a:r>
            <a:r>
              <a:rPr lang="en-US" baseline="0"/>
              <a:t> of employees in sales who left &amp; their ratings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pivotFmt>
      <c:pivotFmt>
        <c:idx val="3"/>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pivotFmt>
      <c:pivotFmt>
        <c:idx val="4"/>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pivotFmt>
      <c:pivotFmt>
        <c:idx val="6"/>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pivotFmt>
    </c:pivotFmts>
    <c:plotArea>
      <c:layout/>
      <c:pieChart>
        <c:varyColors val="1"/>
        <c:ser>
          <c:idx val="0"/>
          <c:order val="0"/>
          <c:tx>
            <c:strRef>
              <c:f>Charts!$C$117</c:f>
              <c:strCache>
                <c:ptCount val="1"/>
                <c:pt idx="0">
                  <c:v>Total</c:v>
                </c:pt>
              </c:strCache>
            </c:strRef>
          </c:tx>
          <c:spPr>
            <a:solidFill>
              <a:srgbClr val="00B7FF"/>
            </a:solidFill>
          </c:spPr>
          <c:dPt>
            <c:idx val="0"/>
            <c:bubble3D val="0"/>
            <c:spPr>
              <a:solidFill>
                <a:srgbClr val="00B7FF"/>
              </a:solidFill>
              <a:ln>
                <a:noFill/>
              </a:ln>
              <a:effectLst/>
            </c:spPr>
            <c:extLst>
              <c:ext xmlns:c16="http://schemas.microsoft.com/office/drawing/2014/chart" uri="{C3380CC4-5D6E-409C-BE32-E72D297353CC}">
                <c16:uniqueId val="{00000001-1634-1240-AA2B-648C9F7CCC55}"/>
              </c:ext>
            </c:extLst>
          </c:dPt>
          <c:dPt>
            <c:idx val="1"/>
            <c:bubble3D val="0"/>
            <c:spPr>
              <a:solidFill>
                <a:srgbClr val="0074FF"/>
              </a:solidFill>
              <a:ln>
                <a:noFill/>
              </a:ln>
              <a:effectLst/>
            </c:spPr>
            <c:extLst>
              <c:ext xmlns:c16="http://schemas.microsoft.com/office/drawing/2014/chart" uri="{C3380CC4-5D6E-409C-BE32-E72D297353CC}">
                <c16:uniqueId val="{00000003-1634-1240-AA2B-648C9F7CCC5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Charts!$B$118:$B$119</c:f>
              <c:strCache>
                <c:ptCount val="2"/>
                <c:pt idx="0">
                  <c:v>1-2</c:v>
                </c:pt>
                <c:pt idx="1">
                  <c:v>3-5</c:v>
                </c:pt>
              </c:strCache>
            </c:strRef>
          </c:cat>
          <c:val>
            <c:numRef>
              <c:f>Charts!$C$118:$C$119</c:f>
              <c:numCache>
                <c:formatCode>General</c:formatCode>
                <c:ptCount val="2"/>
                <c:pt idx="0">
                  <c:v>201</c:v>
                </c:pt>
                <c:pt idx="1">
                  <c:v>246</c:v>
                </c:pt>
              </c:numCache>
            </c:numRef>
          </c:val>
          <c:extLst>
            <c:ext xmlns:c16="http://schemas.microsoft.com/office/drawing/2014/chart" uri="{C3380CC4-5D6E-409C-BE32-E72D297353CC}">
              <c16:uniqueId val="{00000004-1634-1240-AA2B-648C9F7CCC5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[Quantspark casestudy Assessment.xlsx]Charts!PivotTable20</c:name>
    <c:fmtId val="1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How</a:t>
            </a:r>
            <a:r>
              <a:rPr lang="en-US" baseline="0"/>
              <a:t> many people left in HR &amp; what was their rating</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dLbl>
          <c:idx val="0"/>
          <c:layout>
            <c:manualLayout>
              <c:x val="-0.12286493875765529"/>
              <c:y val="2.618037328667249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tint val="100000"/>
                  <a:shade val="100000"/>
                  <a:satMod val="129999"/>
                </a:schemeClr>
              </a:gs>
              <a:gs pos="100000">
                <a:schemeClr val="accent2">
                  <a:tint val="50000"/>
                  <a:shade val="100000"/>
                  <a:satMod val="350000"/>
                </a:schemeClr>
              </a:gs>
            </a:gsLst>
            <a:lin ang="16200000" scaled="0"/>
          </a:gradFill>
          <a:ln>
            <a:noFill/>
          </a:ln>
          <a:effectLst/>
        </c:spPr>
        <c:dLbl>
          <c:idx val="0"/>
          <c:layout>
            <c:manualLayout>
              <c:x val="0.10327045056867891"/>
              <c:y val="-3.567002041411490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dLbl>
          <c:idx val="0"/>
          <c:layout>
            <c:manualLayout>
              <c:x val="-0.12286493875765529"/>
              <c:y val="2.618037328667249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dLbl>
          <c:idx val="0"/>
          <c:layout>
            <c:manualLayout>
              <c:x val="0.10327045056867891"/>
              <c:y val="-3.567002041411490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dLbl>
          <c:idx val="0"/>
          <c:layout>
            <c:manualLayout>
              <c:x val="-0.12286493875765529"/>
              <c:y val="2.618037328667249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dLbl>
          <c:idx val="0"/>
          <c:layout>
            <c:manualLayout>
              <c:x val="0.10327045056867891"/>
              <c:y val="-3.567002041411490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pieChart>
        <c:varyColors val="1"/>
        <c:ser>
          <c:idx val="0"/>
          <c:order val="0"/>
          <c:tx>
            <c:strRef>
              <c:f>Charts!$C$86</c:f>
              <c:strCache>
                <c:ptCount val="1"/>
                <c:pt idx="0">
                  <c:v>Total</c:v>
                </c:pt>
              </c:strCache>
            </c:strRef>
          </c:tx>
          <c:spPr>
            <a:solidFill>
              <a:srgbClr val="00B7FF"/>
            </a:solidFill>
          </c:spPr>
          <c:dPt>
            <c:idx val="0"/>
            <c:bubble3D val="0"/>
            <c:spPr>
              <a:solidFill>
                <a:srgbClr val="00B7FF"/>
              </a:solidFill>
              <a:ln>
                <a:noFill/>
              </a:ln>
              <a:effectLst/>
            </c:spPr>
            <c:extLst>
              <c:ext xmlns:c16="http://schemas.microsoft.com/office/drawing/2014/chart" uri="{C3380CC4-5D6E-409C-BE32-E72D297353CC}">
                <c16:uniqueId val="{00000001-97A7-2B46-B906-5AF2622F0648}"/>
              </c:ext>
            </c:extLst>
          </c:dPt>
          <c:dPt>
            <c:idx val="1"/>
            <c:bubble3D val="0"/>
            <c:spPr>
              <a:solidFill>
                <a:srgbClr val="0074FF"/>
              </a:solidFill>
              <a:ln>
                <a:noFill/>
              </a:ln>
              <a:effectLst/>
            </c:spPr>
            <c:extLst>
              <c:ext xmlns:c16="http://schemas.microsoft.com/office/drawing/2014/chart" uri="{C3380CC4-5D6E-409C-BE32-E72D297353CC}">
                <c16:uniqueId val="{00000003-97A7-2B46-B906-5AF2622F0648}"/>
              </c:ext>
            </c:extLst>
          </c:dPt>
          <c:dLbls>
            <c:dLbl>
              <c:idx val="0"/>
              <c:layout>
                <c:manualLayout>
                  <c:x val="-0.12286493875765529"/>
                  <c:y val="2.618037328667249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A7-2B46-B906-5AF2622F0648}"/>
                </c:ext>
              </c:extLst>
            </c:dLbl>
            <c:dLbl>
              <c:idx val="1"/>
              <c:layout>
                <c:manualLayout>
                  <c:x val="0.10327045056867891"/>
                  <c:y val="-3.56700204141149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7A7-2B46-B906-5AF2622F064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Charts!$B$87:$B$88</c:f>
              <c:strCache>
                <c:ptCount val="2"/>
                <c:pt idx="0">
                  <c:v>1-2</c:v>
                </c:pt>
                <c:pt idx="1">
                  <c:v>3-5</c:v>
                </c:pt>
              </c:strCache>
            </c:strRef>
          </c:cat>
          <c:val>
            <c:numRef>
              <c:f>Charts!$C$87:$C$88</c:f>
              <c:numCache>
                <c:formatCode>General</c:formatCode>
                <c:ptCount val="2"/>
                <c:pt idx="0">
                  <c:v>30</c:v>
                </c:pt>
                <c:pt idx="1">
                  <c:v>34</c:v>
                </c:pt>
              </c:numCache>
            </c:numRef>
          </c:val>
          <c:extLst>
            <c:ext xmlns:c16="http://schemas.microsoft.com/office/drawing/2014/chart" uri="{C3380CC4-5D6E-409C-BE32-E72D297353CC}">
              <c16:uniqueId val="{00000004-97A7-2B46-B906-5AF2622F0648}"/>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[Quantspark casestudy Assessment.xlsx]Charts!PivotTable24</c:name>
    <c:fmtId val="1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Demographic of employees who left in R&amp;D</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Charts!$C$146</c:f>
              <c:strCache>
                <c:ptCount val="1"/>
                <c:pt idx="0">
                  <c:v>Total</c:v>
                </c:pt>
              </c:strCache>
            </c:strRef>
          </c:tx>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Charts!$B$147:$B$164</c:f>
              <c:multiLvlStrCache>
                <c:ptCount val="12"/>
                <c:lvl>
                  <c:pt idx="0">
                    <c:v>Female</c:v>
                  </c:pt>
                  <c:pt idx="1">
                    <c:v>Male</c:v>
                  </c:pt>
                  <c:pt idx="2">
                    <c:v>Female</c:v>
                  </c:pt>
                  <c:pt idx="3">
                    <c:v>Male</c:v>
                  </c:pt>
                  <c:pt idx="4">
                    <c:v>Female</c:v>
                  </c:pt>
                  <c:pt idx="5">
                    <c:v>Male</c:v>
                  </c:pt>
                  <c:pt idx="6">
                    <c:v>Female</c:v>
                  </c:pt>
                  <c:pt idx="7">
                    <c:v>Male</c:v>
                  </c:pt>
                  <c:pt idx="8">
                    <c:v>Female</c:v>
                  </c:pt>
                  <c:pt idx="9">
                    <c:v>Male</c:v>
                  </c:pt>
                  <c:pt idx="10">
                    <c:v>Female</c:v>
                  </c:pt>
                  <c:pt idx="11">
                    <c:v>Male</c:v>
                  </c:pt>
                </c:lvl>
                <c:lvl>
                  <c:pt idx="0">
                    <c:v>18-24</c:v>
                  </c:pt>
                  <c:pt idx="2">
                    <c:v>25-31</c:v>
                  </c:pt>
                  <c:pt idx="4">
                    <c:v>32-38</c:v>
                  </c:pt>
                  <c:pt idx="6">
                    <c:v>39-45</c:v>
                  </c:pt>
                  <c:pt idx="8">
                    <c:v>46-52</c:v>
                  </c:pt>
                  <c:pt idx="10">
                    <c:v>53-60</c:v>
                  </c:pt>
                </c:lvl>
              </c:multiLvlStrCache>
            </c:multiLvlStrRef>
          </c:cat>
          <c:val>
            <c:numRef>
              <c:f>Charts!$C$147:$C$164</c:f>
              <c:numCache>
                <c:formatCode>General</c:formatCode>
                <c:ptCount val="12"/>
                <c:pt idx="0">
                  <c:v>21</c:v>
                </c:pt>
                <c:pt idx="1">
                  <c:v>35</c:v>
                </c:pt>
                <c:pt idx="2">
                  <c:v>77</c:v>
                </c:pt>
                <c:pt idx="3">
                  <c:v>113</c:v>
                </c:pt>
                <c:pt idx="4">
                  <c:v>100</c:v>
                </c:pt>
                <c:pt idx="5">
                  <c:v>148</c:v>
                </c:pt>
                <c:pt idx="6">
                  <c:v>64</c:v>
                </c:pt>
                <c:pt idx="7">
                  <c:v>101</c:v>
                </c:pt>
                <c:pt idx="8">
                  <c:v>38</c:v>
                </c:pt>
                <c:pt idx="9">
                  <c:v>55</c:v>
                </c:pt>
                <c:pt idx="10">
                  <c:v>30</c:v>
                </c:pt>
                <c:pt idx="11">
                  <c:v>37</c:v>
                </c:pt>
              </c:numCache>
            </c:numRef>
          </c:val>
          <c:extLst>
            <c:ext xmlns:c16="http://schemas.microsoft.com/office/drawing/2014/chart" uri="{C3380CC4-5D6E-409C-BE32-E72D297353CC}">
              <c16:uniqueId val="{00000000-8E9B-7B4A-9699-4EF332DA493D}"/>
            </c:ext>
          </c:extLst>
        </c:ser>
        <c:dLbls>
          <c:showLegendKey val="0"/>
          <c:showVal val="0"/>
          <c:showCatName val="0"/>
          <c:showSerName val="0"/>
          <c:showPercent val="0"/>
          <c:showBubbleSize val="0"/>
        </c:dLbls>
        <c:gapWidth val="100"/>
        <c:overlap val="-24"/>
        <c:axId val="293706479"/>
        <c:axId val="252288591"/>
      </c:barChart>
      <c:catAx>
        <c:axId val="29370647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52288591"/>
        <c:crosses val="autoZero"/>
        <c:auto val="1"/>
        <c:lblAlgn val="ctr"/>
        <c:lblOffset val="100"/>
        <c:noMultiLvlLbl val="0"/>
      </c:catAx>
      <c:valAx>
        <c:axId val="252288591"/>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93706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[Quantspark casestudy Assessment.xlsx]Charts!PivotTable2</c:name>
    <c:fmtId val="3"/>
  </c:pivotSource>
  <c:chart>
    <c:title>
      <c:tx>
        <c:rich>
          <a:bodyPr rot="0" spcFirstLastPara="1" vertOverflow="ellipsis" vert="horz" wrap="square" anchor="ctr" anchorCtr="1"/>
          <a:lstStyle/>
          <a:p>
            <a:pPr>
              <a:defRPr sz="1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a:t>Satisfaction</a:t>
            </a:r>
            <a:r>
              <a:rPr lang="en-US" sz="1200" baseline="0"/>
              <a:t> of employees who left</a:t>
            </a:r>
            <a:endParaRPr lang="en-US" sz="1200"/>
          </a:p>
        </c:rich>
      </c:tx>
      <c:overlay val="0"/>
      <c:spPr>
        <a:noFill/>
        <a:ln>
          <a:noFill/>
        </a:ln>
        <a:effectLst/>
      </c:spPr>
      <c:txPr>
        <a:bodyPr rot="0" spcFirstLastPara="1" vertOverflow="ellipsis" vert="horz" wrap="square" anchor="ctr" anchorCtr="1"/>
        <a:lstStyle/>
        <a:p>
          <a:pPr>
            <a:defRPr sz="1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circle"/>
          <c:size val="6"/>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Charts!$C$168</c:f>
              <c:strCache>
                <c:ptCount val="1"/>
                <c:pt idx="0">
                  <c:v>Total</c:v>
                </c:pt>
              </c:strCache>
            </c:strRef>
          </c:tx>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Charts!$B$169:$B$171</c:f>
              <c:strCache>
                <c:ptCount val="2"/>
                <c:pt idx="0">
                  <c:v>1-2</c:v>
                </c:pt>
                <c:pt idx="1">
                  <c:v>3-4</c:v>
                </c:pt>
              </c:strCache>
            </c:strRef>
          </c:cat>
          <c:val>
            <c:numRef>
              <c:f>Charts!$C$169:$C$171</c:f>
              <c:numCache>
                <c:formatCode>General</c:formatCode>
                <c:ptCount val="2"/>
                <c:pt idx="0">
                  <c:v>569</c:v>
                </c:pt>
                <c:pt idx="1">
                  <c:v>905</c:v>
                </c:pt>
              </c:numCache>
            </c:numRef>
          </c:val>
          <c:extLst>
            <c:ext xmlns:c16="http://schemas.microsoft.com/office/drawing/2014/chart" uri="{C3380CC4-5D6E-409C-BE32-E72D297353CC}">
              <c16:uniqueId val="{00000000-BF19-3042-9748-77EE1D87E5E9}"/>
            </c:ext>
          </c:extLst>
        </c:ser>
        <c:dLbls>
          <c:showLegendKey val="0"/>
          <c:showVal val="0"/>
          <c:showCatName val="0"/>
          <c:showSerName val="0"/>
          <c:showPercent val="0"/>
          <c:showBubbleSize val="0"/>
        </c:dLbls>
        <c:gapWidth val="100"/>
        <c:overlap val="-24"/>
        <c:axId val="235186399"/>
        <c:axId val="235188047"/>
      </c:barChart>
      <c:catAx>
        <c:axId val="23518639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35188047"/>
        <c:crosses val="autoZero"/>
        <c:auto val="1"/>
        <c:lblAlgn val="ctr"/>
        <c:lblOffset val="100"/>
        <c:noMultiLvlLbl val="0"/>
      </c:catAx>
      <c:valAx>
        <c:axId val="23518804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351863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pivotSource>
    <c:name>[Quantspark casestudy Assessment.xlsx]Charts!PivotTable27</c:name>
    <c:fmtId val="25"/>
  </c:pivotSource>
  <c:chart>
    <c:title>
      <c:tx>
        <c:rich>
          <a:bodyPr rot="0" spcFirstLastPara="1" vertOverflow="ellipsis" vert="horz" wrap="square" anchor="ctr" anchorCtr="1"/>
          <a:lstStyle/>
          <a:p>
            <a:pPr>
              <a:defRPr sz="1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a:t>Years since last promotion of those who left</a:t>
            </a:r>
          </a:p>
        </c:rich>
      </c:tx>
      <c:overlay val="0"/>
      <c:spPr>
        <a:noFill/>
        <a:ln>
          <a:noFill/>
        </a:ln>
        <a:effectLst/>
      </c:spPr>
      <c:txPr>
        <a:bodyPr rot="0" spcFirstLastPara="1" vertOverflow="ellipsis" vert="horz" wrap="square" anchor="ctr" anchorCtr="1"/>
        <a:lstStyle/>
        <a:p>
          <a:pPr>
            <a:defRPr sz="1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77000"/>
                  <a:tint val="100000"/>
                  <a:shade val="100000"/>
                  <a:satMod val="129999"/>
                </a:schemeClr>
              </a:gs>
              <a:gs pos="100000">
                <a:schemeClr val="accent1">
                  <a:tint val="77000"/>
                  <a:tint val="50000"/>
                  <a:shade val="100000"/>
                  <a:satMod val="350000"/>
                </a:schemeClr>
              </a:gs>
            </a:gsLst>
            <a:lin ang="16200000" scaled="0"/>
          </a:gra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fld id="{AB606743-F97F-234B-9B5B-4D92069B204C}" type="VALUE">
                  <a:rPr lang="en-US">
                    <a:solidFill>
                      <a:schemeClr val="bg1"/>
                    </a:solidFill>
                  </a:rPr>
                  <a:pPr>
                    <a:defRPr sz="900" b="0" i="0" u="none" strike="noStrike" kern="1200" baseline="0">
                      <a:solidFill>
                        <a:schemeClr val="lt1">
                          <a:lumMod val="85000"/>
                        </a:schemeClr>
                      </a:solidFill>
                      <a:latin typeface="+mn-lt"/>
                      <a:ea typeface="+mn-ea"/>
                      <a:cs typeface="+mn-cs"/>
                    </a:defRPr>
                  </a:pPr>
                  <a:t>[VALUE]</a:t>
                </a:fld>
                <a:endParaRPr lang="en-GB"/>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
        <c:spPr>
          <a:gradFill rotWithShape="1">
            <a:gsLst>
              <a:gs pos="0">
                <a:schemeClr val="accent1">
                  <a:tint val="54000"/>
                  <a:tint val="100000"/>
                  <a:shade val="100000"/>
                  <a:satMod val="129999"/>
                </a:schemeClr>
              </a:gs>
              <a:gs pos="100000">
                <a:schemeClr val="accent1">
                  <a:tint val="54000"/>
                  <a:tint val="50000"/>
                  <a:shade val="100000"/>
                  <a:satMod val="350000"/>
                </a:schemeClr>
              </a:gs>
            </a:gsLst>
            <a:lin ang="16200000" scaled="0"/>
          </a:gra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fld id="{D4BF55A4-8A55-FD4D-A935-B8F878CF0E36}" type="VALUE">
                  <a:rPr lang="en-US">
                    <a:solidFill>
                      <a:schemeClr val="bg1"/>
                    </a:solidFill>
                  </a:rPr>
                  <a:pPr>
                    <a:defRPr sz="900" b="0" i="0" u="none" strike="noStrike" kern="1200" baseline="0">
                      <a:solidFill>
                        <a:schemeClr val="lt1">
                          <a:lumMod val="85000"/>
                        </a:schemeClr>
                      </a:solidFill>
                      <a:latin typeface="+mn-lt"/>
                      <a:ea typeface="+mn-ea"/>
                      <a:cs typeface="+mn-cs"/>
                    </a:defRPr>
                  </a:pPr>
                  <a:t>[VALUE]</a:t>
                </a:fld>
                <a:endParaRPr lang="en-GB"/>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
        <c:spPr>
          <a:gradFill rotWithShape="1">
            <a:gsLst>
              <a:gs pos="0">
                <a:schemeClr val="accent1">
                  <a:shade val="53000"/>
                  <a:tint val="100000"/>
                  <a:shade val="100000"/>
                  <a:satMod val="129999"/>
                </a:schemeClr>
              </a:gs>
              <a:gs pos="100000">
                <a:schemeClr val="accent1">
                  <a:shade val="53000"/>
                  <a:tint val="50000"/>
                  <a:shade val="100000"/>
                  <a:satMod val="350000"/>
                </a:schemeClr>
              </a:gs>
            </a:gsLst>
            <a:lin ang="16200000" scaled="0"/>
          </a:gradFill>
          <a:ln>
            <a:noFill/>
          </a:ln>
          <a:effectLst/>
        </c:spPr>
      </c:pivotFmt>
      <c:pivotFmt>
        <c:idx val="4"/>
        <c:spPr>
          <a:gradFill rotWithShape="1">
            <a:gsLst>
              <a:gs pos="0">
                <a:schemeClr val="accent1">
                  <a:shade val="76000"/>
                  <a:tint val="100000"/>
                  <a:shade val="100000"/>
                  <a:satMod val="129999"/>
                </a:schemeClr>
              </a:gs>
              <a:gs pos="100000">
                <a:schemeClr val="accent1">
                  <a:shade val="76000"/>
                  <a:tint val="50000"/>
                  <a:shade val="100000"/>
                  <a:satMod val="350000"/>
                </a:schemeClr>
              </a:gs>
            </a:gsLst>
            <a:lin ang="16200000" scaled="0"/>
          </a:gradFill>
          <a:ln>
            <a:noFill/>
          </a:ln>
          <a:effectLst/>
        </c:spPr>
      </c:pivotFmt>
      <c:pivotFmt>
        <c:idx val="5"/>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pivotFmt>
      <c:pivotFmt>
        <c:idx val="6"/>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hade val="53000"/>
                  <a:tint val="100000"/>
                  <a:shade val="100000"/>
                  <a:satMod val="129999"/>
                </a:schemeClr>
              </a:gs>
              <a:gs pos="100000">
                <a:schemeClr val="accent1">
                  <a:shade val="53000"/>
                  <a:tint val="50000"/>
                  <a:shade val="100000"/>
                  <a:satMod val="350000"/>
                </a:schemeClr>
              </a:gs>
            </a:gsLst>
            <a:lin ang="16200000" scaled="0"/>
          </a:gradFill>
          <a:ln>
            <a:noFill/>
          </a:ln>
          <a:effectLst/>
        </c:spPr>
      </c:pivotFmt>
      <c:pivotFmt>
        <c:idx val="8"/>
        <c:spPr>
          <a:gradFill rotWithShape="1">
            <a:gsLst>
              <a:gs pos="0">
                <a:schemeClr val="accent1">
                  <a:shade val="76000"/>
                  <a:tint val="100000"/>
                  <a:shade val="100000"/>
                  <a:satMod val="129999"/>
                </a:schemeClr>
              </a:gs>
              <a:gs pos="100000">
                <a:schemeClr val="accent1">
                  <a:shade val="76000"/>
                  <a:tint val="50000"/>
                  <a:shade val="100000"/>
                  <a:satMod val="350000"/>
                </a:schemeClr>
              </a:gs>
            </a:gsLst>
            <a:lin ang="16200000" scaled="0"/>
          </a:gradFill>
          <a:ln>
            <a:noFill/>
          </a:ln>
          <a:effectLst/>
        </c:spPr>
      </c:pivotFmt>
      <c:pivotFmt>
        <c:idx val="9"/>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pivotFmt>
      <c:pivotFmt>
        <c:idx val="10"/>
        <c:spPr>
          <a:gradFill rotWithShape="1">
            <a:gsLst>
              <a:gs pos="0">
                <a:schemeClr val="accent1">
                  <a:tint val="77000"/>
                  <a:tint val="100000"/>
                  <a:shade val="100000"/>
                  <a:satMod val="129999"/>
                </a:schemeClr>
              </a:gs>
              <a:gs pos="100000">
                <a:schemeClr val="accent1">
                  <a:tint val="77000"/>
                  <a:tint val="50000"/>
                  <a:shade val="100000"/>
                  <a:satMod val="350000"/>
                </a:schemeClr>
              </a:gs>
            </a:gsLst>
            <a:lin ang="16200000" scaled="0"/>
          </a:gra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fld id="{AB606743-F97F-234B-9B5B-4D92069B204C}" type="VALUE">
                  <a:rPr lang="en-US">
                    <a:solidFill>
                      <a:schemeClr val="bg1"/>
                    </a:solidFill>
                  </a:rPr>
                  <a:pPr>
                    <a:defRPr sz="900" b="0" i="0" u="none" strike="noStrike" kern="1200" baseline="0">
                      <a:solidFill>
                        <a:schemeClr val="lt1">
                          <a:lumMod val="85000"/>
                        </a:schemeClr>
                      </a:solidFill>
                      <a:latin typeface="+mn-lt"/>
                      <a:ea typeface="+mn-ea"/>
                      <a:cs typeface="+mn-cs"/>
                    </a:defRPr>
                  </a:pPr>
                  <a:t>[VALUE]</a:t>
                </a:fld>
                <a:endParaRPr lang="en-GB"/>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1"/>
        <c:spPr>
          <a:gradFill rotWithShape="1">
            <a:gsLst>
              <a:gs pos="0">
                <a:schemeClr val="accent1">
                  <a:tint val="54000"/>
                  <a:tint val="100000"/>
                  <a:shade val="100000"/>
                  <a:satMod val="129999"/>
                </a:schemeClr>
              </a:gs>
              <a:gs pos="100000">
                <a:schemeClr val="accent1">
                  <a:tint val="54000"/>
                  <a:tint val="50000"/>
                  <a:shade val="100000"/>
                  <a:satMod val="350000"/>
                </a:schemeClr>
              </a:gs>
            </a:gsLst>
            <a:lin ang="16200000" scaled="0"/>
          </a:gra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fld id="{D4BF55A4-8A55-FD4D-A935-B8F878CF0E36}" type="VALUE">
                  <a:rPr lang="en-US">
                    <a:solidFill>
                      <a:schemeClr val="bg1"/>
                    </a:solidFill>
                  </a:rPr>
                  <a:pPr>
                    <a:defRPr sz="900" b="0" i="0" u="none" strike="noStrike" kern="1200" baseline="0">
                      <a:solidFill>
                        <a:schemeClr val="lt1">
                          <a:lumMod val="85000"/>
                        </a:schemeClr>
                      </a:solidFill>
                      <a:latin typeface="+mn-lt"/>
                      <a:ea typeface="+mn-ea"/>
                      <a:cs typeface="+mn-cs"/>
                    </a:defRPr>
                  </a:pPr>
                  <a:t>[VALUE]</a:t>
                </a:fld>
                <a:endParaRPr lang="en-GB"/>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hade val="53000"/>
                  <a:tint val="100000"/>
                  <a:shade val="100000"/>
                  <a:satMod val="129999"/>
                </a:schemeClr>
              </a:gs>
              <a:gs pos="100000">
                <a:schemeClr val="accent1">
                  <a:shade val="53000"/>
                  <a:tint val="50000"/>
                  <a:shade val="100000"/>
                  <a:satMod val="350000"/>
                </a:schemeClr>
              </a:gs>
            </a:gsLst>
            <a:lin ang="16200000" scaled="0"/>
          </a:gradFill>
          <a:ln>
            <a:noFill/>
          </a:ln>
          <a:effectLst/>
        </c:spPr>
      </c:pivotFmt>
      <c:pivotFmt>
        <c:idx val="14"/>
        <c:spPr>
          <a:gradFill rotWithShape="1">
            <a:gsLst>
              <a:gs pos="0">
                <a:schemeClr val="accent1">
                  <a:shade val="76000"/>
                  <a:tint val="100000"/>
                  <a:shade val="100000"/>
                  <a:satMod val="129999"/>
                </a:schemeClr>
              </a:gs>
              <a:gs pos="100000">
                <a:schemeClr val="accent1">
                  <a:shade val="76000"/>
                  <a:tint val="50000"/>
                  <a:shade val="100000"/>
                  <a:satMod val="350000"/>
                </a:schemeClr>
              </a:gs>
            </a:gsLst>
            <a:lin ang="16200000" scaled="0"/>
          </a:gradFill>
          <a:ln>
            <a:noFill/>
          </a:ln>
          <a:effectLst/>
        </c:spPr>
      </c:pivotFmt>
      <c:pivotFmt>
        <c:idx val="15"/>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pivotFmt>
      <c:pivotFmt>
        <c:idx val="16"/>
        <c:spPr>
          <a:gradFill rotWithShape="1">
            <a:gsLst>
              <a:gs pos="0">
                <a:schemeClr val="accent1">
                  <a:tint val="77000"/>
                  <a:tint val="100000"/>
                  <a:shade val="100000"/>
                  <a:satMod val="129999"/>
                </a:schemeClr>
              </a:gs>
              <a:gs pos="100000">
                <a:schemeClr val="accent1">
                  <a:tint val="77000"/>
                  <a:tint val="50000"/>
                  <a:shade val="100000"/>
                  <a:satMod val="350000"/>
                </a:schemeClr>
              </a:gs>
            </a:gsLst>
            <a:lin ang="16200000" scaled="0"/>
          </a:gra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fld id="{AB606743-F97F-234B-9B5B-4D92069B204C}" type="VALUE">
                  <a:rPr lang="en-US">
                    <a:solidFill>
                      <a:schemeClr val="bg1"/>
                    </a:solidFill>
                  </a:rPr>
                  <a:pPr>
                    <a:defRPr sz="900" b="0" i="0" u="none" strike="noStrike" kern="1200" baseline="0">
                      <a:solidFill>
                        <a:schemeClr val="lt1">
                          <a:lumMod val="85000"/>
                        </a:schemeClr>
                      </a:solidFill>
                      <a:latin typeface="+mn-lt"/>
                      <a:ea typeface="+mn-ea"/>
                      <a:cs typeface="+mn-cs"/>
                    </a:defRPr>
                  </a:pPr>
                  <a:t>[VALUE]</a:t>
                </a:fld>
                <a:endParaRPr lang="en-GB"/>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7"/>
        <c:spPr>
          <a:gradFill rotWithShape="1">
            <a:gsLst>
              <a:gs pos="0">
                <a:schemeClr val="accent1">
                  <a:tint val="54000"/>
                  <a:tint val="100000"/>
                  <a:shade val="100000"/>
                  <a:satMod val="129999"/>
                </a:schemeClr>
              </a:gs>
              <a:gs pos="100000">
                <a:schemeClr val="accent1">
                  <a:tint val="54000"/>
                  <a:tint val="50000"/>
                  <a:shade val="100000"/>
                  <a:satMod val="350000"/>
                </a:schemeClr>
              </a:gs>
            </a:gsLst>
            <a:lin ang="16200000" scaled="0"/>
          </a:gra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fld id="{D4BF55A4-8A55-FD4D-A935-B8F878CF0E36}" type="VALUE">
                  <a:rPr lang="en-US">
                    <a:solidFill>
                      <a:schemeClr val="bg1"/>
                    </a:solidFill>
                  </a:rPr>
                  <a:pPr>
                    <a:defRPr sz="900" b="0" i="0" u="none" strike="noStrike" kern="1200" baseline="0">
                      <a:solidFill>
                        <a:schemeClr val="lt1">
                          <a:lumMod val="85000"/>
                        </a:schemeClr>
                      </a:solidFill>
                      <a:latin typeface="+mn-lt"/>
                      <a:ea typeface="+mn-ea"/>
                      <a:cs typeface="+mn-cs"/>
                    </a:defRPr>
                  </a:pPr>
                  <a:t>[VALUE]</a:t>
                </a:fld>
                <a:endParaRPr lang="en-GB"/>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plotArea>
      <c:layout/>
      <c:pieChart>
        <c:varyColors val="1"/>
        <c:ser>
          <c:idx val="0"/>
          <c:order val="0"/>
          <c:tx>
            <c:strRef>
              <c:f>Charts!$C$208</c:f>
              <c:strCache>
                <c:ptCount val="1"/>
                <c:pt idx="0">
                  <c:v>Total</c:v>
                </c:pt>
              </c:strCache>
            </c:strRef>
          </c:tx>
          <c:dPt>
            <c:idx val="0"/>
            <c:bubble3D val="0"/>
            <c:spPr>
              <a:gradFill rotWithShape="1">
                <a:gsLst>
                  <a:gs pos="0">
                    <a:schemeClr val="accent1">
                      <a:shade val="53000"/>
                      <a:tint val="100000"/>
                      <a:shade val="100000"/>
                      <a:satMod val="129999"/>
                    </a:schemeClr>
                  </a:gs>
                  <a:gs pos="100000">
                    <a:schemeClr val="accent1">
                      <a:shade val="53000"/>
                      <a:tint val="50000"/>
                      <a:shade val="100000"/>
                      <a:satMod val="350000"/>
                    </a:schemeClr>
                  </a:gs>
                </a:gsLst>
                <a:lin ang="16200000" scaled="0"/>
              </a:gradFill>
              <a:ln>
                <a:noFill/>
              </a:ln>
              <a:effectLst/>
            </c:spPr>
            <c:extLst>
              <c:ext xmlns:c16="http://schemas.microsoft.com/office/drawing/2014/chart" uri="{C3380CC4-5D6E-409C-BE32-E72D297353CC}">
                <c16:uniqueId val="{00000001-02EB-E843-8A0B-E5856C80521E}"/>
              </c:ext>
            </c:extLst>
          </c:dPt>
          <c:dPt>
            <c:idx val="1"/>
            <c:bubble3D val="0"/>
            <c:spPr>
              <a:gradFill rotWithShape="1">
                <a:gsLst>
                  <a:gs pos="0">
                    <a:schemeClr val="accent1">
                      <a:shade val="76000"/>
                      <a:tint val="100000"/>
                      <a:shade val="100000"/>
                      <a:satMod val="129999"/>
                    </a:schemeClr>
                  </a:gs>
                  <a:gs pos="100000">
                    <a:schemeClr val="accent1">
                      <a:shade val="76000"/>
                      <a:tint val="50000"/>
                      <a:shade val="100000"/>
                      <a:satMod val="350000"/>
                    </a:schemeClr>
                  </a:gs>
                </a:gsLst>
                <a:lin ang="16200000" scaled="0"/>
              </a:gradFill>
              <a:ln>
                <a:noFill/>
              </a:ln>
              <a:effectLst/>
            </c:spPr>
            <c:extLst>
              <c:ext xmlns:c16="http://schemas.microsoft.com/office/drawing/2014/chart" uri="{C3380CC4-5D6E-409C-BE32-E72D297353CC}">
                <c16:uniqueId val="{00000003-02EB-E843-8A0B-E5856C80521E}"/>
              </c:ext>
            </c:extLst>
          </c:dPt>
          <c:dPt>
            <c:idx val="2"/>
            <c:bubble3D val="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extLst>
              <c:ext xmlns:c16="http://schemas.microsoft.com/office/drawing/2014/chart" uri="{C3380CC4-5D6E-409C-BE32-E72D297353CC}">
                <c16:uniqueId val="{00000005-02EB-E843-8A0B-E5856C80521E}"/>
              </c:ext>
            </c:extLst>
          </c:dPt>
          <c:dPt>
            <c:idx val="3"/>
            <c:bubble3D val="0"/>
            <c:spPr>
              <a:gradFill rotWithShape="1">
                <a:gsLst>
                  <a:gs pos="0">
                    <a:schemeClr val="accent1">
                      <a:tint val="77000"/>
                      <a:tint val="100000"/>
                      <a:shade val="100000"/>
                      <a:satMod val="129999"/>
                    </a:schemeClr>
                  </a:gs>
                  <a:gs pos="100000">
                    <a:schemeClr val="accent1">
                      <a:tint val="77000"/>
                      <a:tint val="50000"/>
                      <a:shade val="100000"/>
                      <a:satMod val="350000"/>
                    </a:schemeClr>
                  </a:gs>
                </a:gsLst>
                <a:lin ang="16200000" scaled="0"/>
              </a:gradFill>
              <a:ln>
                <a:noFill/>
              </a:ln>
              <a:effectLst/>
            </c:spPr>
            <c:extLst>
              <c:ext xmlns:c16="http://schemas.microsoft.com/office/drawing/2014/chart" uri="{C3380CC4-5D6E-409C-BE32-E72D297353CC}">
                <c16:uniqueId val="{00000007-02EB-E843-8A0B-E5856C80521E}"/>
              </c:ext>
            </c:extLst>
          </c:dPt>
          <c:dPt>
            <c:idx val="4"/>
            <c:bubble3D val="0"/>
            <c:spPr>
              <a:gradFill rotWithShape="1">
                <a:gsLst>
                  <a:gs pos="0">
                    <a:schemeClr val="accent1">
                      <a:tint val="54000"/>
                      <a:tint val="100000"/>
                      <a:shade val="100000"/>
                      <a:satMod val="129999"/>
                    </a:schemeClr>
                  </a:gs>
                  <a:gs pos="100000">
                    <a:schemeClr val="accent1">
                      <a:tint val="54000"/>
                      <a:tint val="50000"/>
                      <a:shade val="100000"/>
                      <a:satMod val="350000"/>
                    </a:schemeClr>
                  </a:gs>
                </a:gsLst>
                <a:lin ang="16200000" scaled="0"/>
              </a:gradFill>
              <a:ln>
                <a:noFill/>
              </a:ln>
              <a:effectLst/>
            </c:spPr>
            <c:extLst>
              <c:ext xmlns:c16="http://schemas.microsoft.com/office/drawing/2014/chart" uri="{C3380CC4-5D6E-409C-BE32-E72D297353CC}">
                <c16:uniqueId val="{00000009-02EB-E843-8A0B-E5856C80521E}"/>
              </c:ext>
            </c:extLst>
          </c:dPt>
          <c:dLbls>
            <c:dLbl>
              <c:idx val="3"/>
              <c:tx>
                <c:rich>
                  <a:bodyPr/>
                  <a:lstStyle/>
                  <a:p>
                    <a:fld id="{AB606743-F97F-234B-9B5B-4D92069B204C}" type="VALUE">
                      <a:rPr lang="en-US">
                        <a:solidFill>
                          <a:schemeClr val="bg1"/>
                        </a:solidFill>
                      </a:rPr>
                      <a:pPr/>
                      <a:t>[VALUE]</a:t>
                    </a:fld>
                    <a:endParaRPr lang="en-GB"/>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02EB-E843-8A0B-E5856C80521E}"/>
                </c:ext>
              </c:extLst>
            </c:dLbl>
            <c:dLbl>
              <c:idx val="4"/>
              <c:tx>
                <c:rich>
                  <a:bodyPr/>
                  <a:lstStyle/>
                  <a:p>
                    <a:fld id="{D4BF55A4-8A55-FD4D-A935-B8F878CF0E36}" type="VALUE">
                      <a:rPr lang="en-US">
                        <a:solidFill>
                          <a:schemeClr val="bg1"/>
                        </a:solidFill>
                      </a:rPr>
                      <a:pPr/>
                      <a:t>[VALUE]</a:t>
                    </a:fld>
                    <a:endParaRPr lang="en-GB"/>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02EB-E843-8A0B-E5856C80521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Charts!$B$209:$B$213</c:f>
              <c:strCache>
                <c:ptCount val="5"/>
                <c:pt idx="0">
                  <c:v>0-2</c:v>
                </c:pt>
                <c:pt idx="1">
                  <c:v>3-5</c:v>
                </c:pt>
                <c:pt idx="2">
                  <c:v>6-8</c:v>
                </c:pt>
                <c:pt idx="3">
                  <c:v>9-11</c:v>
                </c:pt>
                <c:pt idx="4">
                  <c:v>12-15</c:v>
                </c:pt>
              </c:strCache>
            </c:strRef>
          </c:cat>
          <c:val>
            <c:numRef>
              <c:f>Charts!$C$209:$C$213</c:f>
              <c:numCache>
                <c:formatCode>General</c:formatCode>
                <c:ptCount val="5"/>
                <c:pt idx="0">
                  <c:v>627</c:v>
                </c:pt>
                <c:pt idx="1">
                  <c:v>89</c:v>
                </c:pt>
                <c:pt idx="2">
                  <c:v>61</c:v>
                </c:pt>
                <c:pt idx="3">
                  <c:v>23</c:v>
                </c:pt>
                <c:pt idx="4">
                  <c:v>19</c:v>
                </c:pt>
              </c:numCache>
            </c:numRef>
          </c:val>
          <c:extLst>
            <c:ext xmlns:c16="http://schemas.microsoft.com/office/drawing/2014/chart" uri="{C3380CC4-5D6E-409C-BE32-E72D297353CC}">
              <c16:uniqueId val="{0000000A-02EB-E843-8A0B-E5856C80521E}"/>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[Quantspark casestudy Assessment.xlsx]Charts!PivotTable26</c:name>
    <c:fmtId val="22"/>
  </c:pivotSource>
  <c:chart>
    <c:title>
      <c:tx>
        <c:rich>
          <a:bodyPr rot="0" spcFirstLastPara="1" vertOverflow="ellipsis" vert="horz" wrap="square" anchor="ctr" anchorCtr="1"/>
          <a:lstStyle/>
          <a:p>
            <a:pPr>
              <a:defRPr sz="11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100"/>
              <a:t>Were the employees</a:t>
            </a:r>
            <a:r>
              <a:rPr lang="en-US" sz="1100" baseline="0"/>
              <a:t> who were satisfied and left WFH</a:t>
            </a:r>
            <a:endParaRPr lang="en-US" sz="1100"/>
          </a:p>
        </c:rich>
      </c:tx>
      <c:overlay val="0"/>
      <c:spPr>
        <a:noFill/>
        <a:ln>
          <a:noFill/>
        </a:ln>
        <a:effectLst/>
      </c:spPr>
      <c:txPr>
        <a:bodyPr rot="0" spcFirstLastPara="1" vertOverflow="ellipsis" vert="horz" wrap="square" anchor="ctr" anchorCtr="1"/>
        <a:lstStyle/>
        <a:p>
          <a:pPr>
            <a:defRPr sz="11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pivotFmt>
      <c:pivotFmt>
        <c:idx val="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pivotFmt>
      <c:pivotFmt>
        <c:idx val="3"/>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pivotFmt>
      <c:pivotFmt>
        <c:idx val="5"/>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pivotFmt>
      <c:pivotFmt>
        <c:idx val="6"/>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pivotFmt>
      <c:pivotFmt>
        <c:idx val="8"/>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pivotFmt>
    </c:pivotFmts>
    <c:plotArea>
      <c:layout/>
      <c:pieChart>
        <c:varyColors val="1"/>
        <c:ser>
          <c:idx val="0"/>
          <c:order val="0"/>
          <c:tx>
            <c:strRef>
              <c:f>Charts!$C$189</c:f>
              <c:strCache>
                <c:ptCount val="1"/>
                <c:pt idx="0">
                  <c:v>Total</c:v>
                </c:pt>
              </c:strCache>
            </c:strRef>
          </c:tx>
          <c:spPr>
            <a:solidFill>
              <a:srgbClr val="00B0F0"/>
            </a:solidFill>
          </c:spPr>
          <c:dPt>
            <c:idx val="0"/>
            <c:bubble3D val="0"/>
            <c:spPr>
              <a:solidFill>
                <a:srgbClr val="0074FF"/>
              </a:solidFill>
              <a:ln>
                <a:noFill/>
              </a:ln>
              <a:effectLst/>
            </c:spPr>
            <c:extLst>
              <c:ext xmlns:c16="http://schemas.microsoft.com/office/drawing/2014/chart" uri="{C3380CC4-5D6E-409C-BE32-E72D297353CC}">
                <c16:uniqueId val="{00000001-A347-E642-9A49-3960ECDD4F62}"/>
              </c:ext>
            </c:extLst>
          </c:dPt>
          <c:dPt>
            <c:idx val="1"/>
            <c:bubble3D val="0"/>
            <c:spPr>
              <a:solidFill>
                <a:srgbClr val="00B0F0"/>
              </a:solidFill>
              <a:ln>
                <a:noFill/>
              </a:ln>
              <a:effectLst/>
            </c:spPr>
            <c:extLst>
              <c:ext xmlns:c16="http://schemas.microsoft.com/office/drawing/2014/chart" uri="{C3380CC4-5D6E-409C-BE32-E72D297353CC}">
                <c16:uniqueId val="{00000003-A347-E642-9A49-3960ECDD4F6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Charts!$B$190:$B$191</c:f>
              <c:strCache>
                <c:ptCount val="2"/>
                <c:pt idx="0">
                  <c:v>0</c:v>
                </c:pt>
                <c:pt idx="1">
                  <c:v>1</c:v>
                </c:pt>
              </c:strCache>
            </c:strRef>
          </c:cat>
          <c:val>
            <c:numRef>
              <c:f>Charts!$C$190:$C$191</c:f>
              <c:numCache>
                <c:formatCode>General</c:formatCode>
                <c:ptCount val="2"/>
                <c:pt idx="0">
                  <c:v>450</c:v>
                </c:pt>
                <c:pt idx="1">
                  <c:v>369</c:v>
                </c:pt>
              </c:numCache>
            </c:numRef>
          </c:val>
          <c:extLst>
            <c:ext xmlns:c16="http://schemas.microsoft.com/office/drawing/2014/chart" uri="{C3380CC4-5D6E-409C-BE32-E72D297353CC}">
              <c16:uniqueId val="{00000004-A347-E642-9A49-3960ECDD4F6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[Quantspark casestudy Assessment.xlsx]Charts!PivotTable28</c:name>
    <c:fmtId val="3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a:t>How often did those who left travel for business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Charts!$C$220</c:f>
              <c:strCache>
                <c:ptCount val="1"/>
                <c:pt idx="0">
                  <c:v>Total</c:v>
                </c:pt>
              </c:strCache>
            </c:strRef>
          </c:tx>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Charts!$B$221:$B$223</c:f>
              <c:strCache>
                <c:ptCount val="3"/>
                <c:pt idx="0">
                  <c:v>Non-Travel</c:v>
                </c:pt>
                <c:pt idx="1">
                  <c:v>Travel_Frequently</c:v>
                </c:pt>
                <c:pt idx="2">
                  <c:v>Travel_Rarely</c:v>
                </c:pt>
              </c:strCache>
            </c:strRef>
          </c:cat>
          <c:val>
            <c:numRef>
              <c:f>Charts!$C$221:$C$223</c:f>
              <c:numCache>
                <c:formatCode>General</c:formatCode>
                <c:ptCount val="3"/>
                <c:pt idx="0">
                  <c:v>96</c:v>
                </c:pt>
                <c:pt idx="1">
                  <c:v>159</c:v>
                </c:pt>
                <c:pt idx="2">
                  <c:v>564</c:v>
                </c:pt>
              </c:numCache>
            </c:numRef>
          </c:val>
          <c:extLst>
            <c:ext xmlns:c16="http://schemas.microsoft.com/office/drawing/2014/chart" uri="{C3380CC4-5D6E-409C-BE32-E72D297353CC}">
              <c16:uniqueId val="{00000000-20A0-BF4B-AB5A-0969B0BE69EF}"/>
            </c:ext>
          </c:extLst>
        </c:ser>
        <c:dLbls>
          <c:showLegendKey val="0"/>
          <c:showVal val="0"/>
          <c:showCatName val="0"/>
          <c:showSerName val="0"/>
          <c:showPercent val="0"/>
          <c:showBubbleSize val="0"/>
        </c:dLbls>
        <c:gapWidth val="100"/>
        <c:overlap val="-24"/>
        <c:axId val="362454111"/>
        <c:axId val="373790847"/>
      </c:barChart>
      <c:catAx>
        <c:axId val="36245411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73790847"/>
        <c:crosses val="autoZero"/>
        <c:auto val="1"/>
        <c:lblAlgn val="ctr"/>
        <c:lblOffset val="100"/>
        <c:noMultiLvlLbl val="0"/>
      </c:catAx>
      <c:valAx>
        <c:axId val="373790847"/>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24541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[Quantspark casestudy Assessment.xlsx]Charts!PivotTable29</c:name>
    <c:fmtId val="3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sz="1200" dirty="0"/>
              <a:t>Span of career &amp;</a:t>
            </a:r>
            <a:r>
              <a:rPr lang="en-GB" sz="1200" baseline="0" dirty="0"/>
              <a:t> how many left</a:t>
            </a:r>
          </a:p>
          <a:p>
            <a:pPr>
              <a:defRPr/>
            </a:pPr>
            <a:endParaRPr lang="en-GB"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circle"/>
          <c:size val="6"/>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Charts!$C$238</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Charts!$B$239:$B$246</c:f>
              <c:strCache>
                <c:ptCount val="8"/>
                <c:pt idx="0">
                  <c:v>0-4</c:v>
                </c:pt>
                <c:pt idx="1">
                  <c:v>5-9</c:v>
                </c:pt>
                <c:pt idx="2">
                  <c:v>10-14</c:v>
                </c:pt>
                <c:pt idx="3">
                  <c:v>15-19</c:v>
                </c:pt>
                <c:pt idx="4">
                  <c:v>20-24</c:v>
                </c:pt>
                <c:pt idx="5">
                  <c:v>25-29</c:v>
                </c:pt>
                <c:pt idx="6">
                  <c:v>30-34</c:v>
                </c:pt>
                <c:pt idx="7">
                  <c:v>35-40</c:v>
                </c:pt>
              </c:strCache>
            </c:strRef>
          </c:cat>
          <c:val>
            <c:numRef>
              <c:f>Charts!$C$239:$C$246</c:f>
              <c:numCache>
                <c:formatCode>General</c:formatCode>
                <c:ptCount val="8"/>
                <c:pt idx="0">
                  <c:v>37</c:v>
                </c:pt>
                <c:pt idx="1">
                  <c:v>95</c:v>
                </c:pt>
                <c:pt idx="2">
                  <c:v>80</c:v>
                </c:pt>
                <c:pt idx="3">
                  <c:v>30</c:v>
                </c:pt>
                <c:pt idx="4">
                  <c:v>16</c:v>
                </c:pt>
                <c:pt idx="5">
                  <c:v>9</c:v>
                </c:pt>
                <c:pt idx="6">
                  <c:v>5</c:v>
                </c:pt>
                <c:pt idx="7">
                  <c:v>3</c:v>
                </c:pt>
              </c:numCache>
            </c:numRef>
          </c:val>
          <c:extLst>
            <c:ext xmlns:c16="http://schemas.microsoft.com/office/drawing/2014/chart" uri="{C3380CC4-5D6E-409C-BE32-E72D297353CC}">
              <c16:uniqueId val="{00000002-F97A-6D4C-82DC-857467FEFA06}"/>
            </c:ext>
          </c:extLst>
        </c:ser>
        <c:dLbls>
          <c:showLegendKey val="0"/>
          <c:showVal val="0"/>
          <c:showCatName val="0"/>
          <c:showSerName val="0"/>
          <c:showPercent val="0"/>
          <c:showBubbleSize val="0"/>
        </c:dLbls>
        <c:gapWidth val="100"/>
        <c:overlap val="-24"/>
        <c:axId val="370911807"/>
        <c:axId val="368391167"/>
      </c:barChart>
      <c:catAx>
        <c:axId val="37091180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8391167"/>
        <c:crosses val="autoZero"/>
        <c:auto val="1"/>
        <c:lblAlgn val="ctr"/>
        <c:lblOffset val="100"/>
        <c:noMultiLvlLbl val="0"/>
      </c:catAx>
      <c:valAx>
        <c:axId val="368391167"/>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3709118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A8B79-5360-BD4E-B2D4-4CB02F58A614}" type="datetimeFigureOut">
              <a:rPr lang="en-US" smtClean="0"/>
              <a:t>12/30/22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41E82-752A-484C-B0F8-4D29A8507141}" type="slidenum">
              <a:rPr lang="en-US" smtClean="0"/>
              <a:t>‹#›</a:t>
            </a:fld>
            <a:endParaRPr lang="en-US"/>
          </a:p>
        </p:txBody>
      </p:sp>
    </p:spTree>
    <p:extLst>
      <p:ext uri="{BB962C8B-B14F-4D97-AF65-F5344CB8AC3E}">
        <p14:creationId xmlns:p14="http://schemas.microsoft.com/office/powerpoint/2010/main" val="2377975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A41E82-752A-484C-B0F8-4D29A8507141}" type="slidenum">
              <a:rPr lang="en-US" smtClean="0"/>
              <a:t>2</a:t>
            </a:fld>
            <a:endParaRPr lang="en-US"/>
          </a:p>
        </p:txBody>
      </p:sp>
    </p:spTree>
    <p:extLst>
      <p:ext uri="{BB962C8B-B14F-4D97-AF65-F5344CB8AC3E}">
        <p14:creationId xmlns:p14="http://schemas.microsoft.com/office/powerpoint/2010/main" val="228280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Probability</a:t>
            </a:r>
          </a:p>
          <a:p>
            <a:r>
              <a:rPr lang="en-US" dirty="0"/>
              <a:t>Are the people who are satisfied and left working from home?</a:t>
            </a:r>
          </a:p>
          <a:p>
            <a:r>
              <a:rPr lang="en-US" dirty="0"/>
              <a:t>What is their pay</a:t>
            </a:r>
          </a:p>
          <a:p>
            <a:r>
              <a:rPr lang="en-US" dirty="0"/>
              <a:t>How many years have they been at the company/how long they been working</a:t>
            </a:r>
          </a:p>
          <a:p>
            <a:endParaRPr lang="en-US" dirty="0"/>
          </a:p>
        </p:txBody>
      </p:sp>
      <p:sp>
        <p:nvSpPr>
          <p:cNvPr id="4" name="Slide Number Placeholder 3"/>
          <p:cNvSpPr>
            <a:spLocks noGrp="1"/>
          </p:cNvSpPr>
          <p:nvPr>
            <p:ph type="sldNum" sz="quarter" idx="5"/>
          </p:nvPr>
        </p:nvSpPr>
        <p:spPr/>
        <p:txBody>
          <a:bodyPr/>
          <a:lstStyle/>
          <a:p>
            <a:fld id="{EBA41E82-752A-484C-B0F8-4D29A8507141}" type="slidenum">
              <a:rPr lang="en-US" smtClean="0"/>
              <a:t>3</a:t>
            </a:fld>
            <a:endParaRPr lang="en-US"/>
          </a:p>
        </p:txBody>
      </p:sp>
    </p:spTree>
    <p:extLst>
      <p:ext uri="{BB962C8B-B14F-4D97-AF65-F5344CB8AC3E}">
        <p14:creationId xmlns:p14="http://schemas.microsoft.com/office/powerpoint/2010/main" val="658004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the age group of most people that left</a:t>
            </a:r>
          </a:p>
          <a:p>
            <a:r>
              <a:rPr lang="en-US" dirty="0"/>
              <a:t>Which department they work in. </a:t>
            </a:r>
          </a:p>
          <a:p>
            <a:r>
              <a:rPr lang="en-US" dirty="0"/>
              <a:t>Are they satisfied</a:t>
            </a:r>
          </a:p>
          <a:p>
            <a:r>
              <a:rPr lang="en-US" dirty="0"/>
              <a:t>Pay</a:t>
            </a:r>
          </a:p>
          <a:p>
            <a:r>
              <a:rPr lang="en-US" dirty="0"/>
              <a:t>Career stage</a:t>
            </a:r>
          </a:p>
          <a:p>
            <a:r>
              <a:rPr lang="en-US" dirty="0"/>
              <a:t>Time at company</a:t>
            </a:r>
          </a:p>
          <a:p>
            <a:endParaRPr lang="en-US" dirty="0"/>
          </a:p>
        </p:txBody>
      </p:sp>
      <p:sp>
        <p:nvSpPr>
          <p:cNvPr id="4" name="Slide Number Placeholder 3"/>
          <p:cNvSpPr>
            <a:spLocks noGrp="1"/>
          </p:cNvSpPr>
          <p:nvPr>
            <p:ph type="sldNum" sz="quarter" idx="5"/>
          </p:nvPr>
        </p:nvSpPr>
        <p:spPr/>
        <p:txBody>
          <a:bodyPr/>
          <a:lstStyle/>
          <a:p>
            <a:fld id="{EBA41E82-752A-484C-B0F8-4D29A8507141}" type="slidenum">
              <a:rPr lang="en-US" smtClean="0"/>
              <a:t>4</a:t>
            </a:fld>
            <a:endParaRPr lang="en-US"/>
          </a:p>
        </p:txBody>
      </p:sp>
    </p:spTree>
    <p:extLst>
      <p:ext uri="{BB962C8B-B14F-4D97-AF65-F5344CB8AC3E}">
        <p14:creationId xmlns:p14="http://schemas.microsoft.com/office/powerpoint/2010/main" val="708731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 from home</a:t>
            </a:r>
          </a:p>
          <a:p>
            <a:r>
              <a:rPr lang="en-US" dirty="0"/>
              <a:t>salary</a:t>
            </a:r>
          </a:p>
          <a:p>
            <a:r>
              <a:rPr lang="en-US" dirty="0"/>
              <a:t>Last promotion</a:t>
            </a:r>
          </a:p>
          <a:p>
            <a:r>
              <a:rPr lang="en-US" dirty="0"/>
              <a:t>Business travel</a:t>
            </a:r>
          </a:p>
          <a:p>
            <a:endParaRPr lang="en-US" dirty="0"/>
          </a:p>
        </p:txBody>
      </p:sp>
      <p:sp>
        <p:nvSpPr>
          <p:cNvPr id="4" name="Slide Number Placeholder 3"/>
          <p:cNvSpPr>
            <a:spLocks noGrp="1"/>
          </p:cNvSpPr>
          <p:nvPr>
            <p:ph type="sldNum" sz="quarter" idx="5"/>
          </p:nvPr>
        </p:nvSpPr>
        <p:spPr/>
        <p:txBody>
          <a:bodyPr/>
          <a:lstStyle/>
          <a:p>
            <a:fld id="{EBA41E82-752A-484C-B0F8-4D29A8507141}" type="slidenum">
              <a:rPr lang="en-US" smtClean="0"/>
              <a:t>5</a:t>
            </a:fld>
            <a:endParaRPr lang="en-US"/>
          </a:p>
        </p:txBody>
      </p:sp>
    </p:spTree>
    <p:extLst>
      <p:ext uri="{BB962C8B-B14F-4D97-AF65-F5344CB8AC3E}">
        <p14:creationId xmlns:p14="http://schemas.microsoft.com/office/powerpoint/2010/main" val="4133908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www.bbc.com</a:t>
            </a:r>
            <a:r>
              <a:rPr lang="en-US" dirty="0"/>
              <a:t>/</a:t>
            </a:r>
            <a:r>
              <a:rPr lang="en-US" dirty="0" err="1"/>
              <a:t>worklife</a:t>
            </a:r>
            <a:r>
              <a:rPr lang="en-US" dirty="0"/>
              <a:t>/article/20220523-the-workers-quitting-over-return-to-office-policies</a:t>
            </a:r>
          </a:p>
          <a:p>
            <a:r>
              <a:rPr lang="en-US" dirty="0"/>
              <a:t> </a:t>
            </a:r>
          </a:p>
          <a:p>
            <a:endParaRPr lang="en-US" dirty="0"/>
          </a:p>
        </p:txBody>
      </p:sp>
      <p:sp>
        <p:nvSpPr>
          <p:cNvPr id="4" name="Slide Number Placeholder 3"/>
          <p:cNvSpPr>
            <a:spLocks noGrp="1"/>
          </p:cNvSpPr>
          <p:nvPr>
            <p:ph type="sldNum" sz="quarter" idx="5"/>
          </p:nvPr>
        </p:nvSpPr>
        <p:spPr/>
        <p:txBody>
          <a:bodyPr/>
          <a:lstStyle/>
          <a:p>
            <a:fld id="{EBA41E82-752A-484C-B0F8-4D29A8507141}" type="slidenum">
              <a:rPr lang="en-US" smtClean="0"/>
              <a:t>7</a:t>
            </a:fld>
            <a:endParaRPr lang="en-US"/>
          </a:p>
        </p:txBody>
      </p:sp>
    </p:spTree>
    <p:extLst>
      <p:ext uri="{BB962C8B-B14F-4D97-AF65-F5344CB8AC3E}">
        <p14:creationId xmlns:p14="http://schemas.microsoft.com/office/powerpoint/2010/main" val="972343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US" sz="1200" dirty="0">
                <a:latin typeface="Arial" panose="020B0604020202020204" pitchFamily="34" charset="0"/>
                <a:cs typeface="Arial" panose="020B0604020202020204" pitchFamily="34" charset="0"/>
              </a:rPr>
              <a:t>Work from home because we have seen an increased number of employees quit to work from home. </a:t>
            </a:r>
          </a:p>
          <a:p>
            <a:pPr algn="just">
              <a:lnSpc>
                <a:spcPct val="150000"/>
              </a:lnSpc>
            </a:pPr>
            <a:endParaRPr lang="en-US" sz="1200" dirty="0">
              <a:latin typeface="Arial" panose="020B0604020202020204" pitchFamily="34" charset="0"/>
              <a:cs typeface="Arial" panose="020B0604020202020204" pitchFamily="34" charset="0"/>
            </a:endParaRPr>
          </a:p>
          <a:p>
            <a:pPr algn="just">
              <a:lnSpc>
                <a:spcPct val="150000"/>
              </a:lnSpc>
            </a:pPr>
            <a:r>
              <a:rPr lang="en-US" sz="1200" dirty="0">
                <a:latin typeface="Arial" panose="020B0604020202020204" pitchFamily="34" charset="0"/>
                <a:cs typeface="Arial" panose="020B0604020202020204" pitchFamily="34" charset="0"/>
              </a:rPr>
              <a:t>Higher pay – Some employees may feel like they are not getting what they deserve so they will leave and to ensure they do not go it is important to pay market value or higher.</a:t>
            </a:r>
          </a:p>
          <a:p>
            <a:pPr algn="just">
              <a:lnSpc>
                <a:spcPct val="150000"/>
              </a:lnSpc>
            </a:pPr>
            <a:endParaRPr lang="en-US" sz="1200" dirty="0">
              <a:latin typeface="Arial" panose="020B0604020202020204" pitchFamily="34" charset="0"/>
              <a:cs typeface="Arial" panose="020B0604020202020204" pitchFamily="34" charset="0"/>
            </a:endParaRPr>
          </a:p>
          <a:p>
            <a:pPr algn="just">
              <a:lnSpc>
                <a:spcPct val="150000"/>
              </a:lnSpc>
            </a:pPr>
            <a:r>
              <a:rPr lang="en-US" sz="1200" dirty="0">
                <a:latin typeface="Arial" panose="020B0604020202020204" pitchFamily="34" charset="0"/>
                <a:cs typeface="Arial" panose="020B0604020202020204" pitchFamily="34" charset="0"/>
              </a:rPr>
              <a:t>More company benefits – Many organisations now provide benefits such as health insurance, extra days off etc. so to make employees satisfied it is important to match the benefits provided by competing companies or fulfil this gap with an above market rate salary</a:t>
            </a:r>
          </a:p>
          <a:p>
            <a:pPr algn="just">
              <a:lnSpc>
                <a:spcPct val="150000"/>
              </a:lnSpc>
            </a:pPr>
            <a:endParaRPr lang="en-US" sz="1200" dirty="0">
              <a:latin typeface="Arial" panose="020B0604020202020204" pitchFamily="34" charset="0"/>
              <a:cs typeface="Arial" panose="020B0604020202020204" pitchFamily="34" charset="0"/>
            </a:endParaRPr>
          </a:p>
          <a:p>
            <a:pPr algn="just">
              <a:lnSpc>
                <a:spcPct val="150000"/>
              </a:lnSpc>
            </a:pPr>
            <a:r>
              <a:rPr lang="en-US" sz="1200" dirty="0">
                <a:latin typeface="Arial" panose="020B0604020202020204" pitchFamily="34" charset="0"/>
                <a:cs typeface="Arial" panose="020B0604020202020204" pitchFamily="34" charset="0"/>
              </a:rPr>
              <a:t>More room for growth – people want to grow in their roles and by making growth opportunities visible employees have a goal to work towards therefore this may help with retention</a:t>
            </a:r>
          </a:p>
          <a:p>
            <a:pPr algn="just">
              <a:lnSpc>
                <a:spcPct val="150000"/>
              </a:lnSpc>
            </a:pPr>
            <a:endParaRPr lang="en-US" sz="1200" dirty="0">
              <a:latin typeface="Arial" panose="020B0604020202020204" pitchFamily="34" charset="0"/>
              <a:cs typeface="Arial" panose="020B0604020202020204" pitchFamily="34" charset="0"/>
            </a:endParaRPr>
          </a:p>
          <a:p>
            <a:pPr algn="just">
              <a:lnSpc>
                <a:spcPct val="150000"/>
              </a:lnSpc>
            </a:pPr>
            <a:r>
              <a:rPr lang="en-US" sz="1200" dirty="0">
                <a:latin typeface="Arial" panose="020B0604020202020204" pitchFamily="34" charset="0"/>
                <a:cs typeface="Arial" panose="020B0604020202020204" pitchFamily="34" charset="0"/>
              </a:rPr>
              <a:t>More business travel – business travel is something not every company can provide as they don’t operate in multiple locations however it is important employees get a sense of freedom from travel to fell like they are being appreciated which could lead to greater motivation. If the company does not have business travel opportunities, then it should investigate allowing the members of staff to work remotely from any country for 1 month a year to supplement this.</a:t>
            </a:r>
          </a:p>
          <a:p>
            <a:endParaRPr lang="en-US" dirty="0"/>
          </a:p>
        </p:txBody>
      </p:sp>
      <p:sp>
        <p:nvSpPr>
          <p:cNvPr id="4" name="Slide Number Placeholder 3"/>
          <p:cNvSpPr>
            <a:spLocks noGrp="1"/>
          </p:cNvSpPr>
          <p:nvPr>
            <p:ph type="sldNum" sz="quarter" idx="5"/>
          </p:nvPr>
        </p:nvSpPr>
        <p:spPr/>
        <p:txBody>
          <a:bodyPr/>
          <a:lstStyle/>
          <a:p>
            <a:fld id="{EBA41E82-752A-484C-B0F8-4D29A8507141}" type="slidenum">
              <a:rPr lang="en-US" smtClean="0"/>
              <a:t>8</a:t>
            </a:fld>
            <a:endParaRPr lang="en-US"/>
          </a:p>
        </p:txBody>
      </p:sp>
    </p:spTree>
    <p:extLst>
      <p:ext uri="{BB962C8B-B14F-4D97-AF65-F5344CB8AC3E}">
        <p14:creationId xmlns:p14="http://schemas.microsoft.com/office/powerpoint/2010/main" val="2143303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B1CD-8866-507D-42FD-4954DD2ECE2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E655C95-E643-C3D5-29CA-11427E0429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E05C3B7-0EA2-3CBB-F13F-E63D44EC655A}"/>
              </a:ext>
            </a:extLst>
          </p:cNvPr>
          <p:cNvSpPr>
            <a:spLocks noGrp="1"/>
          </p:cNvSpPr>
          <p:nvPr>
            <p:ph type="dt" sz="half" idx="10"/>
          </p:nvPr>
        </p:nvSpPr>
        <p:spPr/>
        <p:txBody>
          <a:bodyPr/>
          <a:lstStyle/>
          <a:p>
            <a:fld id="{B84A2B09-6304-9E47-8EE7-531B94032B7C}" type="datetimeFigureOut">
              <a:rPr lang="en-US" smtClean="0"/>
              <a:t>12/30/22</a:t>
            </a:fld>
            <a:endParaRPr lang="en-US"/>
          </a:p>
        </p:txBody>
      </p:sp>
      <p:sp>
        <p:nvSpPr>
          <p:cNvPr id="5" name="Footer Placeholder 4">
            <a:extLst>
              <a:ext uri="{FF2B5EF4-FFF2-40B4-BE49-F238E27FC236}">
                <a16:creationId xmlns:a16="http://schemas.microsoft.com/office/drawing/2014/main" id="{D207EB19-6E1A-7AF9-AE28-F60822C52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21E53-A80C-0FAE-5AEC-350C55C228BA}"/>
              </a:ext>
            </a:extLst>
          </p:cNvPr>
          <p:cNvSpPr>
            <a:spLocks noGrp="1"/>
          </p:cNvSpPr>
          <p:nvPr>
            <p:ph type="sldNum" sz="quarter" idx="12"/>
          </p:nvPr>
        </p:nvSpPr>
        <p:spPr/>
        <p:txBody>
          <a:bodyPr/>
          <a:lstStyle/>
          <a:p>
            <a:fld id="{285E135D-996B-2D4F-A99A-EBAAC859124A}" type="slidenum">
              <a:rPr lang="en-US" smtClean="0"/>
              <a:t>‹#›</a:t>
            </a:fld>
            <a:endParaRPr lang="en-US"/>
          </a:p>
        </p:txBody>
      </p:sp>
    </p:spTree>
    <p:extLst>
      <p:ext uri="{BB962C8B-B14F-4D97-AF65-F5344CB8AC3E}">
        <p14:creationId xmlns:p14="http://schemas.microsoft.com/office/powerpoint/2010/main" val="1569952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B14A-19E9-BF2B-AF06-287696B981E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03E39C0-880F-9E59-AA34-4759440F336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5A9CC0-562D-E7DE-EF0E-D7C62CE6CDFB}"/>
              </a:ext>
            </a:extLst>
          </p:cNvPr>
          <p:cNvSpPr>
            <a:spLocks noGrp="1"/>
          </p:cNvSpPr>
          <p:nvPr>
            <p:ph type="dt" sz="half" idx="10"/>
          </p:nvPr>
        </p:nvSpPr>
        <p:spPr/>
        <p:txBody>
          <a:bodyPr/>
          <a:lstStyle/>
          <a:p>
            <a:fld id="{B84A2B09-6304-9E47-8EE7-531B94032B7C}" type="datetimeFigureOut">
              <a:rPr lang="en-US" smtClean="0"/>
              <a:t>12/30/22</a:t>
            </a:fld>
            <a:endParaRPr lang="en-US"/>
          </a:p>
        </p:txBody>
      </p:sp>
      <p:sp>
        <p:nvSpPr>
          <p:cNvPr id="5" name="Footer Placeholder 4">
            <a:extLst>
              <a:ext uri="{FF2B5EF4-FFF2-40B4-BE49-F238E27FC236}">
                <a16:creationId xmlns:a16="http://schemas.microsoft.com/office/drawing/2014/main" id="{7EBC638A-8F8B-17E5-59C4-46775461D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33BF4-435F-FBCA-DC5B-FD1ECE95CBD1}"/>
              </a:ext>
            </a:extLst>
          </p:cNvPr>
          <p:cNvSpPr>
            <a:spLocks noGrp="1"/>
          </p:cNvSpPr>
          <p:nvPr>
            <p:ph type="sldNum" sz="quarter" idx="12"/>
          </p:nvPr>
        </p:nvSpPr>
        <p:spPr/>
        <p:txBody>
          <a:bodyPr/>
          <a:lstStyle/>
          <a:p>
            <a:fld id="{285E135D-996B-2D4F-A99A-EBAAC859124A}" type="slidenum">
              <a:rPr lang="en-US" smtClean="0"/>
              <a:t>‹#›</a:t>
            </a:fld>
            <a:endParaRPr lang="en-US"/>
          </a:p>
        </p:txBody>
      </p:sp>
    </p:spTree>
    <p:extLst>
      <p:ext uri="{BB962C8B-B14F-4D97-AF65-F5344CB8AC3E}">
        <p14:creationId xmlns:p14="http://schemas.microsoft.com/office/powerpoint/2010/main" val="1257756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AB79A-7530-5F4D-787F-A8FF68C2F3B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8541514-B68E-8327-1B30-0F7E56757DB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21BF11C-BA96-318D-B1B3-37B67B7FF1D3}"/>
              </a:ext>
            </a:extLst>
          </p:cNvPr>
          <p:cNvSpPr>
            <a:spLocks noGrp="1"/>
          </p:cNvSpPr>
          <p:nvPr>
            <p:ph type="dt" sz="half" idx="10"/>
          </p:nvPr>
        </p:nvSpPr>
        <p:spPr/>
        <p:txBody>
          <a:bodyPr/>
          <a:lstStyle/>
          <a:p>
            <a:fld id="{B84A2B09-6304-9E47-8EE7-531B94032B7C}" type="datetimeFigureOut">
              <a:rPr lang="en-US" smtClean="0"/>
              <a:t>12/30/22</a:t>
            </a:fld>
            <a:endParaRPr lang="en-US"/>
          </a:p>
        </p:txBody>
      </p:sp>
      <p:sp>
        <p:nvSpPr>
          <p:cNvPr id="5" name="Footer Placeholder 4">
            <a:extLst>
              <a:ext uri="{FF2B5EF4-FFF2-40B4-BE49-F238E27FC236}">
                <a16:creationId xmlns:a16="http://schemas.microsoft.com/office/drawing/2014/main" id="{5F671602-F5F5-D9EB-0022-E33845114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2CC27-C016-6617-4654-42F804FE784C}"/>
              </a:ext>
            </a:extLst>
          </p:cNvPr>
          <p:cNvSpPr>
            <a:spLocks noGrp="1"/>
          </p:cNvSpPr>
          <p:nvPr>
            <p:ph type="sldNum" sz="quarter" idx="12"/>
          </p:nvPr>
        </p:nvSpPr>
        <p:spPr/>
        <p:txBody>
          <a:bodyPr/>
          <a:lstStyle/>
          <a:p>
            <a:fld id="{285E135D-996B-2D4F-A99A-EBAAC859124A}" type="slidenum">
              <a:rPr lang="en-US" smtClean="0"/>
              <a:t>‹#›</a:t>
            </a:fld>
            <a:endParaRPr lang="en-US"/>
          </a:p>
        </p:txBody>
      </p:sp>
    </p:spTree>
    <p:extLst>
      <p:ext uri="{BB962C8B-B14F-4D97-AF65-F5344CB8AC3E}">
        <p14:creationId xmlns:p14="http://schemas.microsoft.com/office/powerpoint/2010/main" val="2022977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782D6-BBF5-A949-D296-DF52E4DB26F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25F67D5-2EFE-A2AB-E33C-6D77414D09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283C49-6F2D-6D1A-786B-894D114578E1}"/>
              </a:ext>
            </a:extLst>
          </p:cNvPr>
          <p:cNvSpPr>
            <a:spLocks noGrp="1"/>
          </p:cNvSpPr>
          <p:nvPr>
            <p:ph type="dt" sz="half" idx="10"/>
          </p:nvPr>
        </p:nvSpPr>
        <p:spPr/>
        <p:txBody>
          <a:bodyPr/>
          <a:lstStyle/>
          <a:p>
            <a:fld id="{B84A2B09-6304-9E47-8EE7-531B94032B7C}" type="datetimeFigureOut">
              <a:rPr lang="en-US" smtClean="0"/>
              <a:t>12/30/22</a:t>
            </a:fld>
            <a:endParaRPr lang="en-US"/>
          </a:p>
        </p:txBody>
      </p:sp>
      <p:sp>
        <p:nvSpPr>
          <p:cNvPr id="5" name="Footer Placeholder 4">
            <a:extLst>
              <a:ext uri="{FF2B5EF4-FFF2-40B4-BE49-F238E27FC236}">
                <a16:creationId xmlns:a16="http://schemas.microsoft.com/office/drawing/2014/main" id="{9E81F302-135B-39BE-46AF-A728659A4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DC8E1-705A-2D80-5B8D-5EF5F8ADC83A}"/>
              </a:ext>
            </a:extLst>
          </p:cNvPr>
          <p:cNvSpPr>
            <a:spLocks noGrp="1"/>
          </p:cNvSpPr>
          <p:nvPr>
            <p:ph type="sldNum" sz="quarter" idx="12"/>
          </p:nvPr>
        </p:nvSpPr>
        <p:spPr/>
        <p:txBody>
          <a:bodyPr/>
          <a:lstStyle/>
          <a:p>
            <a:fld id="{285E135D-996B-2D4F-A99A-EBAAC859124A}" type="slidenum">
              <a:rPr lang="en-US" smtClean="0"/>
              <a:t>‹#›</a:t>
            </a:fld>
            <a:endParaRPr lang="en-US"/>
          </a:p>
        </p:txBody>
      </p:sp>
    </p:spTree>
    <p:extLst>
      <p:ext uri="{BB962C8B-B14F-4D97-AF65-F5344CB8AC3E}">
        <p14:creationId xmlns:p14="http://schemas.microsoft.com/office/powerpoint/2010/main" val="4279526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F76A-EB8E-6D89-8917-28A4754C5F0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B628C33-EE36-68D1-6FFA-AD0775214A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9567A93-5171-9864-FC5E-1DCA474963B3}"/>
              </a:ext>
            </a:extLst>
          </p:cNvPr>
          <p:cNvSpPr>
            <a:spLocks noGrp="1"/>
          </p:cNvSpPr>
          <p:nvPr>
            <p:ph type="dt" sz="half" idx="10"/>
          </p:nvPr>
        </p:nvSpPr>
        <p:spPr/>
        <p:txBody>
          <a:bodyPr/>
          <a:lstStyle/>
          <a:p>
            <a:fld id="{B84A2B09-6304-9E47-8EE7-531B94032B7C}" type="datetimeFigureOut">
              <a:rPr lang="en-US" smtClean="0"/>
              <a:t>12/30/22</a:t>
            </a:fld>
            <a:endParaRPr lang="en-US"/>
          </a:p>
        </p:txBody>
      </p:sp>
      <p:sp>
        <p:nvSpPr>
          <p:cNvPr id="5" name="Footer Placeholder 4">
            <a:extLst>
              <a:ext uri="{FF2B5EF4-FFF2-40B4-BE49-F238E27FC236}">
                <a16:creationId xmlns:a16="http://schemas.microsoft.com/office/drawing/2014/main" id="{ECB542A7-0851-8F44-24BD-694D685A2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F221C-80E0-2E69-A181-D67C3E2776F7}"/>
              </a:ext>
            </a:extLst>
          </p:cNvPr>
          <p:cNvSpPr>
            <a:spLocks noGrp="1"/>
          </p:cNvSpPr>
          <p:nvPr>
            <p:ph type="sldNum" sz="quarter" idx="12"/>
          </p:nvPr>
        </p:nvSpPr>
        <p:spPr/>
        <p:txBody>
          <a:bodyPr/>
          <a:lstStyle/>
          <a:p>
            <a:fld id="{285E135D-996B-2D4F-A99A-EBAAC859124A}" type="slidenum">
              <a:rPr lang="en-US" smtClean="0"/>
              <a:t>‹#›</a:t>
            </a:fld>
            <a:endParaRPr lang="en-US"/>
          </a:p>
        </p:txBody>
      </p:sp>
    </p:spTree>
    <p:extLst>
      <p:ext uri="{BB962C8B-B14F-4D97-AF65-F5344CB8AC3E}">
        <p14:creationId xmlns:p14="http://schemas.microsoft.com/office/powerpoint/2010/main" val="7670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51B36-B3DA-6E5E-37DE-DFB26858392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623AF1-468B-402D-64B8-A4AF4D15577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74980C5-BB37-7536-8ACC-C7AE0646F76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22E00F1-401E-AFD0-B5D8-EB13A21849BC}"/>
              </a:ext>
            </a:extLst>
          </p:cNvPr>
          <p:cNvSpPr>
            <a:spLocks noGrp="1"/>
          </p:cNvSpPr>
          <p:nvPr>
            <p:ph type="dt" sz="half" idx="10"/>
          </p:nvPr>
        </p:nvSpPr>
        <p:spPr/>
        <p:txBody>
          <a:bodyPr/>
          <a:lstStyle/>
          <a:p>
            <a:fld id="{B84A2B09-6304-9E47-8EE7-531B94032B7C}" type="datetimeFigureOut">
              <a:rPr lang="en-US" smtClean="0"/>
              <a:t>12/30/22</a:t>
            </a:fld>
            <a:endParaRPr lang="en-US"/>
          </a:p>
        </p:txBody>
      </p:sp>
      <p:sp>
        <p:nvSpPr>
          <p:cNvPr id="6" name="Footer Placeholder 5">
            <a:extLst>
              <a:ext uri="{FF2B5EF4-FFF2-40B4-BE49-F238E27FC236}">
                <a16:creationId xmlns:a16="http://schemas.microsoft.com/office/drawing/2014/main" id="{A58C9087-E97B-6FB9-95CF-EFC1D29D5E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44A200-2054-F26F-4695-F9BD3577C0E4}"/>
              </a:ext>
            </a:extLst>
          </p:cNvPr>
          <p:cNvSpPr>
            <a:spLocks noGrp="1"/>
          </p:cNvSpPr>
          <p:nvPr>
            <p:ph type="sldNum" sz="quarter" idx="12"/>
          </p:nvPr>
        </p:nvSpPr>
        <p:spPr/>
        <p:txBody>
          <a:bodyPr/>
          <a:lstStyle/>
          <a:p>
            <a:fld id="{285E135D-996B-2D4F-A99A-EBAAC859124A}" type="slidenum">
              <a:rPr lang="en-US" smtClean="0"/>
              <a:t>‹#›</a:t>
            </a:fld>
            <a:endParaRPr lang="en-US"/>
          </a:p>
        </p:txBody>
      </p:sp>
    </p:spTree>
    <p:extLst>
      <p:ext uri="{BB962C8B-B14F-4D97-AF65-F5344CB8AC3E}">
        <p14:creationId xmlns:p14="http://schemas.microsoft.com/office/powerpoint/2010/main" val="28525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3986-F80C-FA26-8C42-60BE9465B21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9E3E62D-6B2B-0472-E22A-376D372748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8F1FB0B-2B7D-2F5F-BF80-EB51356FD70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63F2935-B351-71EF-BC76-9FFA9EBA90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CA958ED-9726-C7EC-3BD1-650F803F932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3E5C4BE-5E33-4BB5-FD46-413C8CA21AB6}"/>
              </a:ext>
            </a:extLst>
          </p:cNvPr>
          <p:cNvSpPr>
            <a:spLocks noGrp="1"/>
          </p:cNvSpPr>
          <p:nvPr>
            <p:ph type="dt" sz="half" idx="10"/>
          </p:nvPr>
        </p:nvSpPr>
        <p:spPr/>
        <p:txBody>
          <a:bodyPr/>
          <a:lstStyle/>
          <a:p>
            <a:fld id="{B84A2B09-6304-9E47-8EE7-531B94032B7C}" type="datetimeFigureOut">
              <a:rPr lang="en-US" smtClean="0"/>
              <a:t>12/30/22</a:t>
            </a:fld>
            <a:endParaRPr lang="en-US"/>
          </a:p>
        </p:txBody>
      </p:sp>
      <p:sp>
        <p:nvSpPr>
          <p:cNvPr id="8" name="Footer Placeholder 7">
            <a:extLst>
              <a:ext uri="{FF2B5EF4-FFF2-40B4-BE49-F238E27FC236}">
                <a16:creationId xmlns:a16="http://schemas.microsoft.com/office/drawing/2014/main" id="{D0CC0291-87F4-30E2-5529-AA6CB3DE61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3BF9FA-EB4A-FC9B-EC38-F81799BA26EC}"/>
              </a:ext>
            </a:extLst>
          </p:cNvPr>
          <p:cNvSpPr>
            <a:spLocks noGrp="1"/>
          </p:cNvSpPr>
          <p:nvPr>
            <p:ph type="sldNum" sz="quarter" idx="12"/>
          </p:nvPr>
        </p:nvSpPr>
        <p:spPr/>
        <p:txBody>
          <a:bodyPr/>
          <a:lstStyle/>
          <a:p>
            <a:fld id="{285E135D-996B-2D4F-A99A-EBAAC859124A}" type="slidenum">
              <a:rPr lang="en-US" smtClean="0"/>
              <a:t>‹#›</a:t>
            </a:fld>
            <a:endParaRPr lang="en-US"/>
          </a:p>
        </p:txBody>
      </p:sp>
    </p:spTree>
    <p:extLst>
      <p:ext uri="{BB962C8B-B14F-4D97-AF65-F5344CB8AC3E}">
        <p14:creationId xmlns:p14="http://schemas.microsoft.com/office/powerpoint/2010/main" val="1732471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6BF1-B716-693F-356B-4B1ED3AC064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A47D294-A3DA-7AF4-41B8-D15C2ABB4977}"/>
              </a:ext>
            </a:extLst>
          </p:cNvPr>
          <p:cNvSpPr>
            <a:spLocks noGrp="1"/>
          </p:cNvSpPr>
          <p:nvPr>
            <p:ph type="dt" sz="half" idx="10"/>
          </p:nvPr>
        </p:nvSpPr>
        <p:spPr/>
        <p:txBody>
          <a:bodyPr/>
          <a:lstStyle/>
          <a:p>
            <a:fld id="{B84A2B09-6304-9E47-8EE7-531B94032B7C}" type="datetimeFigureOut">
              <a:rPr lang="en-US" smtClean="0"/>
              <a:t>12/30/22</a:t>
            </a:fld>
            <a:endParaRPr lang="en-US"/>
          </a:p>
        </p:txBody>
      </p:sp>
      <p:sp>
        <p:nvSpPr>
          <p:cNvPr id="4" name="Footer Placeholder 3">
            <a:extLst>
              <a:ext uri="{FF2B5EF4-FFF2-40B4-BE49-F238E27FC236}">
                <a16:creationId xmlns:a16="http://schemas.microsoft.com/office/drawing/2014/main" id="{30099682-5072-01AF-EB2C-C2F3D7E62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296F67-8EC9-4979-D2E4-6EEE1EA90EF4}"/>
              </a:ext>
            </a:extLst>
          </p:cNvPr>
          <p:cNvSpPr>
            <a:spLocks noGrp="1"/>
          </p:cNvSpPr>
          <p:nvPr>
            <p:ph type="sldNum" sz="quarter" idx="12"/>
          </p:nvPr>
        </p:nvSpPr>
        <p:spPr/>
        <p:txBody>
          <a:bodyPr/>
          <a:lstStyle/>
          <a:p>
            <a:fld id="{285E135D-996B-2D4F-A99A-EBAAC859124A}" type="slidenum">
              <a:rPr lang="en-US" smtClean="0"/>
              <a:t>‹#›</a:t>
            </a:fld>
            <a:endParaRPr lang="en-US"/>
          </a:p>
        </p:txBody>
      </p:sp>
    </p:spTree>
    <p:extLst>
      <p:ext uri="{BB962C8B-B14F-4D97-AF65-F5344CB8AC3E}">
        <p14:creationId xmlns:p14="http://schemas.microsoft.com/office/powerpoint/2010/main" val="2174637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5CA33D-ED02-1E61-B714-D58659F998A5}"/>
              </a:ext>
            </a:extLst>
          </p:cNvPr>
          <p:cNvSpPr>
            <a:spLocks noGrp="1"/>
          </p:cNvSpPr>
          <p:nvPr>
            <p:ph type="dt" sz="half" idx="10"/>
          </p:nvPr>
        </p:nvSpPr>
        <p:spPr/>
        <p:txBody>
          <a:bodyPr/>
          <a:lstStyle/>
          <a:p>
            <a:fld id="{B84A2B09-6304-9E47-8EE7-531B94032B7C}" type="datetimeFigureOut">
              <a:rPr lang="en-US" smtClean="0"/>
              <a:t>12/30/22</a:t>
            </a:fld>
            <a:endParaRPr lang="en-US"/>
          </a:p>
        </p:txBody>
      </p:sp>
      <p:sp>
        <p:nvSpPr>
          <p:cNvPr id="3" name="Footer Placeholder 2">
            <a:extLst>
              <a:ext uri="{FF2B5EF4-FFF2-40B4-BE49-F238E27FC236}">
                <a16:creationId xmlns:a16="http://schemas.microsoft.com/office/drawing/2014/main" id="{40F32AEA-94B0-B0FF-17E0-BCBB1AC987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5FF2C7-D76E-ADAE-ADA0-4ABF59131E48}"/>
              </a:ext>
            </a:extLst>
          </p:cNvPr>
          <p:cNvSpPr>
            <a:spLocks noGrp="1"/>
          </p:cNvSpPr>
          <p:nvPr>
            <p:ph type="sldNum" sz="quarter" idx="12"/>
          </p:nvPr>
        </p:nvSpPr>
        <p:spPr/>
        <p:txBody>
          <a:bodyPr/>
          <a:lstStyle/>
          <a:p>
            <a:fld id="{285E135D-996B-2D4F-A99A-EBAAC859124A}" type="slidenum">
              <a:rPr lang="en-US" smtClean="0"/>
              <a:t>‹#›</a:t>
            </a:fld>
            <a:endParaRPr lang="en-US"/>
          </a:p>
        </p:txBody>
      </p:sp>
    </p:spTree>
    <p:extLst>
      <p:ext uri="{BB962C8B-B14F-4D97-AF65-F5344CB8AC3E}">
        <p14:creationId xmlns:p14="http://schemas.microsoft.com/office/powerpoint/2010/main" val="3790369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5977-D078-3D03-CFC4-5AA2B9587B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3C38D10-C244-C0F1-29A8-2689A71A7B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1DF6438-B3AD-5092-127C-E728EE316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2FAFAD4-0A61-446E-E759-74AC8E212D84}"/>
              </a:ext>
            </a:extLst>
          </p:cNvPr>
          <p:cNvSpPr>
            <a:spLocks noGrp="1"/>
          </p:cNvSpPr>
          <p:nvPr>
            <p:ph type="dt" sz="half" idx="10"/>
          </p:nvPr>
        </p:nvSpPr>
        <p:spPr/>
        <p:txBody>
          <a:bodyPr/>
          <a:lstStyle/>
          <a:p>
            <a:fld id="{B84A2B09-6304-9E47-8EE7-531B94032B7C}" type="datetimeFigureOut">
              <a:rPr lang="en-US" smtClean="0"/>
              <a:t>12/30/22</a:t>
            </a:fld>
            <a:endParaRPr lang="en-US"/>
          </a:p>
        </p:txBody>
      </p:sp>
      <p:sp>
        <p:nvSpPr>
          <p:cNvPr id="6" name="Footer Placeholder 5">
            <a:extLst>
              <a:ext uri="{FF2B5EF4-FFF2-40B4-BE49-F238E27FC236}">
                <a16:creationId xmlns:a16="http://schemas.microsoft.com/office/drawing/2014/main" id="{91D829B4-442B-35DA-7753-0AB929F7F3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805C4-4EF9-5B78-0DEE-E98DA249CDE2}"/>
              </a:ext>
            </a:extLst>
          </p:cNvPr>
          <p:cNvSpPr>
            <a:spLocks noGrp="1"/>
          </p:cNvSpPr>
          <p:nvPr>
            <p:ph type="sldNum" sz="quarter" idx="12"/>
          </p:nvPr>
        </p:nvSpPr>
        <p:spPr/>
        <p:txBody>
          <a:bodyPr/>
          <a:lstStyle/>
          <a:p>
            <a:fld id="{285E135D-996B-2D4F-A99A-EBAAC859124A}" type="slidenum">
              <a:rPr lang="en-US" smtClean="0"/>
              <a:t>‹#›</a:t>
            </a:fld>
            <a:endParaRPr lang="en-US"/>
          </a:p>
        </p:txBody>
      </p:sp>
    </p:spTree>
    <p:extLst>
      <p:ext uri="{BB962C8B-B14F-4D97-AF65-F5344CB8AC3E}">
        <p14:creationId xmlns:p14="http://schemas.microsoft.com/office/powerpoint/2010/main" val="3657681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B449-B97D-AB2D-F098-8D3E7769806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038AC0D-95DE-B29F-D67C-575183BDCE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C7CEC8-923D-198A-3613-972463546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341DCF9-4E86-98EA-062E-70741CEBDCBD}"/>
              </a:ext>
            </a:extLst>
          </p:cNvPr>
          <p:cNvSpPr>
            <a:spLocks noGrp="1"/>
          </p:cNvSpPr>
          <p:nvPr>
            <p:ph type="dt" sz="half" idx="10"/>
          </p:nvPr>
        </p:nvSpPr>
        <p:spPr/>
        <p:txBody>
          <a:bodyPr/>
          <a:lstStyle/>
          <a:p>
            <a:fld id="{B84A2B09-6304-9E47-8EE7-531B94032B7C}" type="datetimeFigureOut">
              <a:rPr lang="en-US" smtClean="0"/>
              <a:t>12/30/22</a:t>
            </a:fld>
            <a:endParaRPr lang="en-US"/>
          </a:p>
        </p:txBody>
      </p:sp>
      <p:sp>
        <p:nvSpPr>
          <p:cNvPr id="6" name="Footer Placeholder 5">
            <a:extLst>
              <a:ext uri="{FF2B5EF4-FFF2-40B4-BE49-F238E27FC236}">
                <a16:creationId xmlns:a16="http://schemas.microsoft.com/office/drawing/2014/main" id="{0A7E33CE-98AC-7CDC-D74D-C29DB9363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BD7259-048A-AFC8-FC9C-624A87E4CE68}"/>
              </a:ext>
            </a:extLst>
          </p:cNvPr>
          <p:cNvSpPr>
            <a:spLocks noGrp="1"/>
          </p:cNvSpPr>
          <p:nvPr>
            <p:ph type="sldNum" sz="quarter" idx="12"/>
          </p:nvPr>
        </p:nvSpPr>
        <p:spPr/>
        <p:txBody>
          <a:bodyPr/>
          <a:lstStyle/>
          <a:p>
            <a:fld id="{285E135D-996B-2D4F-A99A-EBAAC859124A}" type="slidenum">
              <a:rPr lang="en-US" smtClean="0"/>
              <a:t>‹#›</a:t>
            </a:fld>
            <a:endParaRPr lang="en-US"/>
          </a:p>
        </p:txBody>
      </p:sp>
    </p:spTree>
    <p:extLst>
      <p:ext uri="{BB962C8B-B14F-4D97-AF65-F5344CB8AC3E}">
        <p14:creationId xmlns:p14="http://schemas.microsoft.com/office/powerpoint/2010/main" val="3756024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13C8CC-CA54-4AB5-55B3-600C7BF8EA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A5B9740-F94F-9A3D-2AB6-EAE165F552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D737172-2131-87DE-411F-EDB190F068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A2B09-6304-9E47-8EE7-531B94032B7C}" type="datetimeFigureOut">
              <a:rPr lang="en-US" smtClean="0"/>
              <a:t>12/30/22</a:t>
            </a:fld>
            <a:endParaRPr lang="en-US"/>
          </a:p>
        </p:txBody>
      </p:sp>
      <p:sp>
        <p:nvSpPr>
          <p:cNvPr id="5" name="Footer Placeholder 4">
            <a:extLst>
              <a:ext uri="{FF2B5EF4-FFF2-40B4-BE49-F238E27FC236}">
                <a16:creationId xmlns:a16="http://schemas.microsoft.com/office/drawing/2014/main" id="{3330C08B-46D9-E4FA-DD92-EDC1842DEA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DD12A7-20E5-98F2-87B9-DB3F02DF99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E135D-996B-2D4F-A99A-EBAAC859124A}" type="slidenum">
              <a:rPr lang="en-US" smtClean="0"/>
              <a:t>‹#›</a:t>
            </a:fld>
            <a:endParaRPr lang="en-US"/>
          </a:p>
        </p:txBody>
      </p:sp>
    </p:spTree>
    <p:extLst>
      <p:ext uri="{BB962C8B-B14F-4D97-AF65-F5344CB8AC3E}">
        <p14:creationId xmlns:p14="http://schemas.microsoft.com/office/powerpoint/2010/main" val="4244943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810D534-25B2-1380-3161-254A050F6723}"/>
              </a:ext>
            </a:extLst>
          </p:cNvPr>
          <p:cNvSpPr>
            <a:spLocks noGrp="1"/>
          </p:cNvSpPr>
          <p:nvPr>
            <p:ph type="subTitle" idx="1"/>
          </p:nvPr>
        </p:nvSpPr>
        <p:spPr>
          <a:xfrm>
            <a:off x="1365855" y="4240339"/>
            <a:ext cx="9623404" cy="897718"/>
          </a:xfrm>
        </p:spPr>
        <p:txBody>
          <a:bodyPr>
            <a:normAutofit/>
          </a:bodyPr>
          <a:lstStyle/>
          <a:p>
            <a:pPr algn="l"/>
            <a:r>
              <a:rPr lang="en-US" sz="2200" b="1" dirty="0"/>
              <a:t>Stage 2 Assessment – Case Study</a:t>
            </a:r>
          </a:p>
          <a:p>
            <a:pPr algn="l"/>
            <a:r>
              <a:rPr lang="en-US" sz="1800" b="1" dirty="0"/>
              <a:t>By </a:t>
            </a:r>
            <a:r>
              <a:rPr lang="en-US" sz="1800" b="1" dirty="0" err="1"/>
              <a:t>Fairooj</a:t>
            </a:r>
            <a:r>
              <a:rPr lang="en-US" sz="1800" b="1" dirty="0"/>
              <a:t> Chowdhury</a:t>
            </a:r>
          </a:p>
          <a:p>
            <a:pPr algn="l"/>
            <a:endParaRPr lang="en-US" sz="2200" b="1" dirty="0"/>
          </a:p>
        </p:txBody>
      </p:sp>
      <p:sp>
        <p:nvSpPr>
          <p:cNvPr id="12" name="Rectangle 11">
            <a:extLst>
              <a:ext uri="{FF2B5EF4-FFF2-40B4-BE49-F238E27FC236}">
                <a16:creationId xmlns:a16="http://schemas.microsoft.com/office/drawing/2014/main" id="{A2555B16-BE1D-4C33-A27C-FF0671B6C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A2D30DD-352E-0F4F-5440-9AD65CD05566}"/>
              </a:ext>
            </a:extLst>
          </p:cNvPr>
          <p:cNvPicPr>
            <a:picLocks noChangeAspect="1"/>
          </p:cNvPicPr>
          <p:nvPr/>
        </p:nvPicPr>
        <p:blipFill>
          <a:blip r:embed="rId2"/>
          <a:stretch>
            <a:fillRect/>
          </a:stretch>
        </p:blipFill>
        <p:spPr>
          <a:xfrm>
            <a:off x="1365855" y="1295635"/>
            <a:ext cx="9934606" cy="2409142"/>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3555898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82BA30-FAAF-46BC-957D-FED840A5635C}"/>
              </a:ext>
            </a:extLst>
          </p:cNvPr>
          <p:cNvSpPr/>
          <p:nvPr/>
        </p:nvSpPr>
        <p:spPr>
          <a:xfrm>
            <a:off x="0" y="-22905"/>
            <a:ext cx="12191694" cy="711200"/>
          </a:xfrm>
          <a:prstGeom prst="rect">
            <a:avLst/>
          </a:prstGeom>
          <a:solidFill>
            <a:srgbClr val="4C52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91A6C-DE91-0AA2-90F9-784EEF6852B6}"/>
              </a:ext>
            </a:extLst>
          </p:cNvPr>
          <p:cNvSpPr>
            <a:spLocks noGrp="1"/>
          </p:cNvSpPr>
          <p:nvPr>
            <p:ph type="title"/>
          </p:nvPr>
        </p:nvSpPr>
        <p:spPr>
          <a:xfrm>
            <a:off x="838047" y="13380"/>
            <a:ext cx="10515600" cy="711200"/>
          </a:xfrm>
        </p:spPr>
        <p:txBody>
          <a:bodyPr>
            <a:normAutofit/>
          </a:bodyPr>
          <a:lstStyle/>
          <a:p>
            <a:pPr algn="ctr"/>
            <a:r>
              <a:rPr lang="en-US" sz="3200" dirty="0">
                <a:solidFill>
                  <a:schemeClr val="bg1"/>
                </a:solidFill>
              </a:rPr>
              <a:t>Conclusion</a:t>
            </a:r>
          </a:p>
        </p:txBody>
      </p:sp>
      <p:sp>
        <p:nvSpPr>
          <p:cNvPr id="3" name="Content Placeholder 2">
            <a:extLst>
              <a:ext uri="{FF2B5EF4-FFF2-40B4-BE49-F238E27FC236}">
                <a16:creationId xmlns:a16="http://schemas.microsoft.com/office/drawing/2014/main" id="{5479CC19-4AA5-B812-C205-F6193FAF812A}"/>
              </a:ext>
            </a:extLst>
          </p:cNvPr>
          <p:cNvSpPr>
            <a:spLocks noGrp="1"/>
          </p:cNvSpPr>
          <p:nvPr>
            <p:ph idx="1"/>
          </p:nvPr>
        </p:nvSpPr>
        <p:spPr>
          <a:xfrm>
            <a:off x="1157361" y="3428999"/>
            <a:ext cx="10515600" cy="4662261"/>
          </a:xfrm>
        </p:spPr>
        <p:txBody>
          <a:bodyPr>
            <a:normAutofit/>
          </a:bodyPr>
          <a:lstStyle/>
          <a:p>
            <a:pPr marL="0" indent="0">
              <a:lnSpc>
                <a:spcPct val="170000"/>
              </a:lnSpc>
              <a:buNone/>
            </a:pPr>
            <a:endParaRPr lang="en-US" dirty="0"/>
          </a:p>
          <a:p>
            <a:pPr>
              <a:lnSpc>
                <a:spcPct val="170000"/>
              </a:lnSpc>
            </a:pPr>
            <a:endParaRPr lang="en-US" dirty="0"/>
          </a:p>
          <a:p>
            <a:pPr marL="0" indent="0">
              <a:lnSpc>
                <a:spcPct val="170000"/>
              </a:lnSpc>
              <a:buNone/>
            </a:pPr>
            <a:endParaRPr lang="en-US" dirty="0"/>
          </a:p>
          <a:p>
            <a:pPr marL="0" indent="0">
              <a:lnSpc>
                <a:spcPct val="170000"/>
              </a:lnSpc>
              <a:buNone/>
            </a:pPr>
            <a:endParaRPr lang="en-US" dirty="0"/>
          </a:p>
        </p:txBody>
      </p:sp>
      <p:sp>
        <p:nvSpPr>
          <p:cNvPr id="5" name="Oval 4">
            <a:extLst>
              <a:ext uri="{FF2B5EF4-FFF2-40B4-BE49-F238E27FC236}">
                <a16:creationId xmlns:a16="http://schemas.microsoft.com/office/drawing/2014/main" id="{EF856EBA-D14F-2B15-DD04-43AFD7599087}"/>
              </a:ext>
            </a:extLst>
          </p:cNvPr>
          <p:cNvSpPr/>
          <p:nvPr/>
        </p:nvSpPr>
        <p:spPr>
          <a:xfrm>
            <a:off x="0" y="767340"/>
            <a:ext cx="3381829" cy="291929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From the provided data the probability of satisfied employees leaving</a:t>
            </a:r>
            <a:r>
              <a:rPr lang="en-US" sz="1400" b="1" dirty="0">
                <a:latin typeface="Arial" panose="020B0604020202020204" pitchFamily="34" charset="0"/>
                <a:cs typeface="Arial" panose="020B0604020202020204" pitchFamily="34" charset="0"/>
              </a:rPr>
              <a:t> is 61% </a:t>
            </a:r>
            <a:r>
              <a:rPr lang="en-US" sz="1400" dirty="0">
                <a:latin typeface="Arial" panose="020B0604020202020204" pitchFamily="34" charset="0"/>
                <a:cs typeface="Arial" panose="020B0604020202020204" pitchFamily="34" charset="0"/>
              </a:rPr>
              <a:t>and the probability of high-performance rated employees leaving is </a:t>
            </a:r>
            <a:r>
              <a:rPr lang="en-US" sz="1400" b="1" dirty="0">
                <a:latin typeface="Arial" panose="020B0604020202020204" pitchFamily="34" charset="0"/>
                <a:cs typeface="Arial" panose="020B0604020202020204" pitchFamily="34" charset="0"/>
              </a:rPr>
              <a:t>56%</a:t>
            </a:r>
            <a:r>
              <a:rPr lang="en-US" sz="1400" dirty="0">
                <a:latin typeface="Arial" panose="020B0604020202020204" pitchFamily="34" charset="0"/>
                <a:cs typeface="Arial" panose="020B0604020202020204" pitchFamily="34" charset="0"/>
              </a:rPr>
              <a:t>.</a:t>
            </a:r>
          </a:p>
          <a:p>
            <a:pPr algn="ctr"/>
            <a:endParaRPr lang="en-US" dirty="0"/>
          </a:p>
        </p:txBody>
      </p:sp>
      <p:sp>
        <p:nvSpPr>
          <p:cNvPr id="6" name="Oval 5">
            <a:extLst>
              <a:ext uri="{FF2B5EF4-FFF2-40B4-BE49-F238E27FC236}">
                <a16:creationId xmlns:a16="http://schemas.microsoft.com/office/drawing/2014/main" id="{DC00A9EB-6ECB-3662-4ABD-B64D4FE615DB}"/>
              </a:ext>
            </a:extLst>
          </p:cNvPr>
          <p:cNvSpPr/>
          <p:nvPr/>
        </p:nvSpPr>
        <p:spPr>
          <a:xfrm>
            <a:off x="2985989" y="1573712"/>
            <a:ext cx="5517320" cy="447340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indent="0" algn="ctr">
              <a:lnSpc>
                <a:spcPct val="170000"/>
              </a:lnSpc>
              <a:buNone/>
            </a:pPr>
            <a:r>
              <a:rPr lang="en-US" sz="1200" dirty="0">
                <a:latin typeface="Arial" panose="020B0604020202020204" pitchFamily="34" charset="0"/>
                <a:cs typeface="Arial" panose="020B0604020202020204" pitchFamily="34" charset="0"/>
              </a:rPr>
              <a:t>By </a:t>
            </a:r>
            <a:r>
              <a:rPr lang="en-GB" sz="1200" dirty="0">
                <a:latin typeface="Arial" panose="020B0604020202020204" pitchFamily="34" charset="0"/>
                <a:cs typeface="Arial" panose="020B0604020202020204" pitchFamily="34" charset="0"/>
              </a:rPr>
              <a:t>analysing</a:t>
            </a:r>
            <a:r>
              <a:rPr lang="en-US" sz="1200" dirty="0">
                <a:latin typeface="Arial" panose="020B0604020202020204" pitchFamily="34" charset="0"/>
                <a:cs typeface="Arial" panose="020B0604020202020204" pitchFamily="34" charset="0"/>
              </a:rPr>
              <a:t> the data and studying the probabilities the conclusion is that high performing employees are leaving the company therefore the clients concern to retain this demographic of people is correct. If these employees are not retained and turnover is not reduced long term problems could occur at the company which could in turn lead to business failure as it has been identified that majority of high performing employees are leaving from the research and development department and these people could prove difficult to replace.</a:t>
            </a:r>
          </a:p>
        </p:txBody>
      </p:sp>
      <p:sp>
        <p:nvSpPr>
          <p:cNvPr id="7" name="Oval 6">
            <a:extLst>
              <a:ext uri="{FF2B5EF4-FFF2-40B4-BE49-F238E27FC236}">
                <a16:creationId xmlns:a16="http://schemas.microsoft.com/office/drawing/2014/main" id="{C39E268E-3DEF-55E2-072F-A781E8851041}"/>
              </a:ext>
            </a:extLst>
          </p:cNvPr>
          <p:cNvSpPr/>
          <p:nvPr/>
        </p:nvSpPr>
        <p:spPr>
          <a:xfrm>
            <a:off x="8160533" y="3812561"/>
            <a:ext cx="3648529" cy="294345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indent="0" algn="ctr">
              <a:lnSpc>
                <a:spcPct val="170000"/>
              </a:lnSpc>
              <a:buNone/>
            </a:pPr>
            <a:r>
              <a:rPr lang="en-US" sz="1100" dirty="0">
                <a:latin typeface="Arial" panose="020B0604020202020204" pitchFamily="34" charset="0"/>
                <a:cs typeface="Arial" panose="020B0604020202020204" pitchFamily="34" charset="0"/>
              </a:rPr>
              <a:t>The ways to retain employees have been provided in a previous slide however from looking at the data it could be said that compensation packages and WFH are factors which should be addressed ASAP as these seem to have major influence of employee retention rates.</a:t>
            </a:r>
          </a:p>
        </p:txBody>
      </p:sp>
      <p:sp>
        <p:nvSpPr>
          <p:cNvPr id="8" name="TextBox 7">
            <a:extLst>
              <a:ext uri="{FF2B5EF4-FFF2-40B4-BE49-F238E27FC236}">
                <a16:creationId xmlns:a16="http://schemas.microsoft.com/office/drawing/2014/main" id="{A2C828D7-9023-E59E-B91C-B5A72DB9CD1B}"/>
              </a:ext>
            </a:extLst>
          </p:cNvPr>
          <p:cNvSpPr txBox="1"/>
          <p:nvPr/>
        </p:nvSpPr>
        <p:spPr>
          <a:xfrm>
            <a:off x="11466286" y="301897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8894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A97E59-139B-0003-C990-1AF44E18D88D}"/>
              </a:ext>
            </a:extLst>
          </p:cNvPr>
          <p:cNvSpPr/>
          <p:nvPr/>
        </p:nvSpPr>
        <p:spPr>
          <a:xfrm>
            <a:off x="0" y="0"/>
            <a:ext cx="12191694" cy="711200"/>
          </a:xfrm>
          <a:prstGeom prst="rect">
            <a:avLst/>
          </a:prstGeom>
          <a:solidFill>
            <a:srgbClr val="4C52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806806-1E12-5AC5-9BF2-F7BE7DE4D7B2}"/>
              </a:ext>
            </a:extLst>
          </p:cNvPr>
          <p:cNvSpPr>
            <a:spLocks noGrp="1"/>
          </p:cNvSpPr>
          <p:nvPr>
            <p:ph type="title"/>
          </p:nvPr>
        </p:nvSpPr>
        <p:spPr>
          <a:xfrm>
            <a:off x="838200" y="0"/>
            <a:ext cx="10515600" cy="957943"/>
          </a:xfrm>
        </p:spPr>
        <p:txBody>
          <a:bodyPr>
            <a:normAutofit/>
          </a:bodyPr>
          <a:lstStyle/>
          <a:p>
            <a:pPr algn="ctr"/>
            <a:r>
              <a:rPr lang="en-US" sz="2800" u="sng" dirty="0">
                <a:solidFill>
                  <a:schemeClr val="bg1"/>
                </a:solidFill>
              </a:rPr>
              <a:t>Overview of Analysis</a:t>
            </a:r>
          </a:p>
        </p:txBody>
      </p:sp>
      <p:sp>
        <p:nvSpPr>
          <p:cNvPr id="3" name="Content Placeholder 2">
            <a:extLst>
              <a:ext uri="{FF2B5EF4-FFF2-40B4-BE49-F238E27FC236}">
                <a16:creationId xmlns:a16="http://schemas.microsoft.com/office/drawing/2014/main" id="{48E0593E-BBD0-4001-23E2-E089860C10EC}"/>
              </a:ext>
            </a:extLst>
          </p:cNvPr>
          <p:cNvSpPr>
            <a:spLocks noGrp="1"/>
          </p:cNvSpPr>
          <p:nvPr>
            <p:ph idx="1"/>
          </p:nvPr>
        </p:nvSpPr>
        <p:spPr>
          <a:xfrm>
            <a:off x="838200" y="867682"/>
            <a:ext cx="10515600" cy="1120775"/>
          </a:xfrm>
        </p:spPr>
        <p:txBody>
          <a:bodyPr>
            <a:normAutofit/>
          </a:bodyPr>
          <a:lstStyle/>
          <a:p>
            <a:pPr marL="0" indent="0" algn="ctr">
              <a:lnSpc>
                <a:spcPct val="150000"/>
              </a:lnSpc>
              <a:buNone/>
            </a:pPr>
            <a:r>
              <a:rPr lang="en-US" sz="2000" dirty="0">
                <a:latin typeface="Arial" panose="020B0604020202020204" pitchFamily="34" charset="0"/>
                <a:cs typeface="Arial" panose="020B0604020202020204" pitchFamily="34" charset="0"/>
              </a:rPr>
              <a:t>The aim of this analysis is to identify which employees are leaving the clients company, why they are leaving and what could be done to improve employee retention</a:t>
            </a:r>
          </a:p>
          <a:p>
            <a:pPr marL="0" indent="0" algn="ctr">
              <a:lnSpc>
                <a:spcPct val="150000"/>
              </a:lnSpc>
              <a:buNone/>
            </a:pPr>
            <a:endParaRPr lang="en-US" sz="2000" dirty="0">
              <a:latin typeface="Arial" panose="020B0604020202020204" pitchFamily="34" charset="0"/>
              <a:cs typeface="Arial" panose="020B0604020202020204" pitchFamily="34" charset="0"/>
            </a:endParaRPr>
          </a:p>
          <a:p>
            <a:pPr marL="0" indent="0" algn="ctr">
              <a:lnSpc>
                <a:spcPct val="150000"/>
              </a:lnSpc>
              <a:buNone/>
            </a:pPr>
            <a:endParaRPr lang="en-US"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47E7A12-8902-78EB-1AFD-755D9EF51B0E}"/>
              </a:ext>
            </a:extLst>
          </p:cNvPr>
          <p:cNvSpPr txBox="1"/>
          <p:nvPr/>
        </p:nvSpPr>
        <p:spPr>
          <a:xfrm>
            <a:off x="464457" y="2380343"/>
            <a:ext cx="11422743"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analysis will look at different factors which have an impact on employee turnover by creating the following segments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Which department had the highest turnover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Gender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Age group</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Working from home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Satisfaction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Salary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Career span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Time at company</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pic>
        <p:nvPicPr>
          <p:cNvPr id="2052" name="Picture 4" descr="Basic data analysis techniques every data analyst should know, using  Python. | by Erfan Nariman | Towards Data Science">
            <a:extLst>
              <a:ext uri="{FF2B5EF4-FFF2-40B4-BE49-F238E27FC236}">
                <a16:creationId xmlns:a16="http://schemas.microsoft.com/office/drawing/2014/main" id="{5B1A95A1-4C18-4C9C-88AC-6E9E75A93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2879" y="3860801"/>
            <a:ext cx="4894949" cy="2708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803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93BC2E7-0F69-7D10-A240-6C9E49F75B31}"/>
              </a:ext>
            </a:extLst>
          </p:cNvPr>
          <p:cNvSpPr/>
          <p:nvPr/>
        </p:nvSpPr>
        <p:spPr>
          <a:xfrm>
            <a:off x="0" y="0"/>
            <a:ext cx="12191694" cy="711200"/>
          </a:xfrm>
          <a:prstGeom prst="rect">
            <a:avLst/>
          </a:prstGeom>
          <a:solidFill>
            <a:srgbClr val="4C52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4CBBFB-1593-1C56-7D72-4D8A8E225FA2}"/>
              </a:ext>
            </a:extLst>
          </p:cNvPr>
          <p:cNvSpPr>
            <a:spLocks noGrp="1"/>
          </p:cNvSpPr>
          <p:nvPr>
            <p:ph type="title"/>
          </p:nvPr>
        </p:nvSpPr>
        <p:spPr>
          <a:xfrm>
            <a:off x="1167618" y="106066"/>
            <a:ext cx="10515600" cy="592138"/>
          </a:xfrm>
        </p:spPr>
        <p:txBody>
          <a:bodyPr>
            <a:normAutofit/>
          </a:bodyPr>
          <a:lstStyle/>
          <a:p>
            <a:pPr algn="ctr"/>
            <a:r>
              <a:rPr lang="en-US" sz="2000" u="sng" dirty="0">
                <a:solidFill>
                  <a:schemeClr val="bg1"/>
                </a:solidFill>
                <a:latin typeface="Arial" panose="020B0604020202020204" pitchFamily="34" charset="0"/>
                <a:cs typeface="Arial" panose="020B0604020202020204" pitchFamily="34" charset="0"/>
              </a:rPr>
              <a:t>Which department had the most employees who had high ratings leave</a:t>
            </a:r>
          </a:p>
        </p:txBody>
      </p:sp>
      <p:graphicFrame>
        <p:nvGraphicFramePr>
          <p:cNvPr id="7" name="Chart 6">
            <a:extLst>
              <a:ext uri="{FF2B5EF4-FFF2-40B4-BE49-F238E27FC236}">
                <a16:creationId xmlns:a16="http://schemas.microsoft.com/office/drawing/2014/main" id="{6591725A-7FA7-1FFD-3F6A-C7FBD28868E7}"/>
              </a:ext>
            </a:extLst>
          </p:cNvPr>
          <p:cNvGraphicFramePr>
            <a:graphicFrameLocks/>
          </p:cNvGraphicFramePr>
          <p:nvPr>
            <p:extLst>
              <p:ext uri="{D42A27DB-BD31-4B8C-83A1-F6EECF244321}">
                <p14:modId xmlns:p14="http://schemas.microsoft.com/office/powerpoint/2010/main" val="1390217433"/>
              </p:ext>
            </p:extLst>
          </p:nvPr>
        </p:nvGraphicFramePr>
        <p:xfrm>
          <a:off x="123826" y="828677"/>
          <a:ext cx="3690937"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72B0B389-5966-DE0F-473D-6346E6DB5381}"/>
              </a:ext>
            </a:extLst>
          </p:cNvPr>
          <p:cNvGraphicFramePr>
            <a:graphicFrameLocks/>
          </p:cNvGraphicFramePr>
          <p:nvPr>
            <p:extLst>
              <p:ext uri="{D42A27DB-BD31-4B8C-83A1-F6EECF244321}">
                <p14:modId xmlns:p14="http://schemas.microsoft.com/office/powerpoint/2010/main" val="1466652561"/>
              </p:ext>
            </p:extLst>
          </p:nvPr>
        </p:nvGraphicFramePr>
        <p:xfrm>
          <a:off x="3957639" y="828677"/>
          <a:ext cx="3948114"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FBFEB5B7-DD41-411B-F5DF-8A893DC633FD}"/>
              </a:ext>
            </a:extLst>
          </p:cNvPr>
          <p:cNvGraphicFramePr>
            <a:graphicFrameLocks/>
          </p:cNvGraphicFramePr>
          <p:nvPr>
            <p:extLst>
              <p:ext uri="{D42A27DB-BD31-4B8C-83A1-F6EECF244321}">
                <p14:modId xmlns:p14="http://schemas.microsoft.com/office/powerpoint/2010/main" val="2521171179"/>
              </p:ext>
            </p:extLst>
          </p:nvPr>
        </p:nvGraphicFramePr>
        <p:xfrm>
          <a:off x="8048629" y="842962"/>
          <a:ext cx="3948114" cy="2728915"/>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Box 9">
            <a:extLst>
              <a:ext uri="{FF2B5EF4-FFF2-40B4-BE49-F238E27FC236}">
                <a16:creationId xmlns:a16="http://schemas.microsoft.com/office/drawing/2014/main" id="{F637DB53-52FD-8390-4F10-8A7FED3517D4}"/>
              </a:ext>
            </a:extLst>
          </p:cNvPr>
          <p:cNvSpPr txBox="1"/>
          <p:nvPr/>
        </p:nvSpPr>
        <p:spPr>
          <a:xfrm>
            <a:off x="95250" y="3017879"/>
            <a:ext cx="1072368" cy="553998"/>
          </a:xfrm>
          <a:prstGeom prst="rect">
            <a:avLst/>
          </a:prstGeom>
          <a:noFill/>
        </p:spPr>
        <p:txBody>
          <a:bodyPr wrap="square" rtlCol="0">
            <a:spAutoFit/>
          </a:bodyPr>
          <a:lstStyle/>
          <a:p>
            <a:r>
              <a:rPr lang="en-US" sz="1000" dirty="0">
                <a:solidFill>
                  <a:schemeClr val="bg1"/>
                </a:solidFill>
                <a:latin typeface="Arial" panose="020B0604020202020204" pitchFamily="34" charset="0"/>
                <a:cs typeface="Arial" panose="020B0604020202020204" pitchFamily="34" charset="0"/>
              </a:rPr>
              <a:t>Ratings:</a:t>
            </a:r>
          </a:p>
          <a:p>
            <a:r>
              <a:rPr lang="en-US" sz="1000" dirty="0">
                <a:solidFill>
                  <a:schemeClr val="bg1"/>
                </a:solidFill>
                <a:latin typeface="Arial" panose="020B0604020202020204" pitchFamily="34" charset="0"/>
                <a:cs typeface="Arial" panose="020B0604020202020204" pitchFamily="34" charset="0"/>
              </a:rPr>
              <a:t>1-2 = low rated</a:t>
            </a:r>
          </a:p>
          <a:p>
            <a:r>
              <a:rPr lang="en-US" sz="1000" dirty="0">
                <a:solidFill>
                  <a:schemeClr val="bg1"/>
                </a:solidFill>
                <a:latin typeface="Arial" panose="020B0604020202020204" pitchFamily="34" charset="0"/>
                <a:cs typeface="Arial" panose="020B0604020202020204" pitchFamily="34" charset="0"/>
              </a:rPr>
              <a:t>3-5 =high rated</a:t>
            </a:r>
          </a:p>
        </p:txBody>
      </p:sp>
      <p:sp>
        <p:nvSpPr>
          <p:cNvPr id="11" name="TextBox 10">
            <a:extLst>
              <a:ext uri="{FF2B5EF4-FFF2-40B4-BE49-F238E27FC236}">
                <a16:creationId xmlns:a16="http://schemas.microsoft.com/office/drawing/2014/main" id="{2E838F5E-0A6B-06B2-B173-41D1C2ED6DD5}"/>
              </a:ext>
            </a:extLst>
          </p:cNvPr>
          <p:cNvSpPr txBox="1"/>
          <p:nvPr/>
        </p:nvSpPr>
        <p:spPr>
          <a:xfrm>
            <a:off x="123826" y="3702350"/>
            <a:ext cx="11752789" cy="3110723"/>
          </a:xfrm>
          <a:prstGeom prst="rect">
            <a:avLst/>
          </a:prstGeom>
          <a:noFill/>
        </p:spPr>
        <p:txBody>
          <a:bodyPr wrap="square" rtlCol="0">
            <a:spAutoFit/>
          </a:bodyPr>
          <a:lstStyle/>
          <a:p>
            <a:pPr algn="just">
              <a:lnSpc>
                <a:spcPct val="150000"/>
              </a:lnSpc>
            </a:pPr>
            <a:r>
              <a:rPr lang="en-US" sz="1200" b="1" dirty="0">
                <a:latin typeface="Arial" panose="020B0604020202020204" pitchFamily="34" charset="0"/>
                <a:cs typeface="Arial" panose="020B0604020202020204" pitchFamily="34" charset="0"/>
              </a:rPr>
              <a:t>67% </a:t>
            </a:r>
            <a:r>
              <a:rPr lang="en-US" sz="1200" dirty="0">
                <a:latin typeface="Arial" panose="020B0604020202020204" pitchFamily="34" charset="0"/>
                <a:cs typeface="Arial" panose="020B0604020202020204" pitchFamily="34" charset="0"/>
              </a:rPr>
              <a:t>of high rated employees who left were in the R&amp;D department which means that there is a high probability that the next employees to leave could also be from this department. The reason for employees leaving the  R&amp;D department could be because these employees found better opportunities or new ways to grow in their career. In the research and development department majority of employees also had high job satisfaction between 3-4 which further supports the previous point of finding new opportunities. Compared to R&amp;D HR had the least amount of highly satisfied employees however this could also be because the department size is smaller however this factor cannot be identified from the data as department sizes are not included in the data which makes the results inconclusive.</a:t>
            </a:r>
          </a:p>
          <a:p>
            <a:pPr>
              <a:lnSpc>
                <a:spcPct val="150000"/>
              </a:lnSpc>
            </a:pPr>
            <a:endParaRPr lang="en-US" sz="1200" dirty="0">
              <a:latin typeface="Arial" panose="020B0604020202020204" pitchFamily="34" charset="0"/>
              <a:cs typeface="Arial" panose="020B0604020202020204" pitchFamily="34" charset="0"/>
            </a:endParaRPr>
          </a:p>
          <a:p>
            <a:pPr algn="just">
              <a:lnSpc>
                <a:spcPct val="150000"/>
              </a:lnSpc>
            </a:pPr>
            <a:r>
              <a:rPr lang="en-US" sz="1200" dirty="0">
                <a:latin typeface="Arial" panose="020B0604020202020204" pitchFamily="34" charset="0"/>
                <a:cs typeface="Arial" panose="020B0604020202020204" pitchFamily="34" charset="0"/>
              </a:rPr>
              <a:t> Another factor which could be the reason most high rated employees left the R&amp;D department was that  majority of the employees pay was low/medium monthly income and this may be below the market value which is why the employees are pursuing new opportunities. Also, the fact that most employees in R&amp;D have been at the company for lower time periods between 0-4 years could be a reason they are leaving as they may have not developed the company loyalty which long-term employees may have. If the turnover in the Research and Development department is not substantially reduced, then the department could cease to exist, and this could lead to new developments at the company may not be made which could result to the ultimate demise of the company.</a:t>
            </a:r>
          </a:p>
        </p:txBody>
      </p:sp>
    </p:spTree>
    <p:extLst>
      <p:ext uri="{BB962C8B-B14F-4D97-AF65-F5344CB8AC3E}">
        <p14:creationId xmlns:p14="http://schemas.microsoft.com/office/powerpoint/2010/main" val="392214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8B427-6504-5C3D-6837-299B704B88CF}"/>
              </a:ext>
            </a:extLst>
          </p:cNvPr>
          <p:cNvSpPr/>
          <p:nvPr/>
        </p:nvSpPr>
        <p:spPr>
          <a:xfrm>
            <a:off x="0" y="0"/>
            <a:ext cx="12191694" cy="711200"/>
          </a:xfrm>
          <a:prstGeom prst="rect">
            <a:avLst/>
          </a:prstGeom>
          <a:solidFill>
            <a:srgbClr val="4C52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64BA4-9CE6-00D3-CE85-0C987A4B2C5C}"/>
              </a:ext>
            </a:extLst>
          </p:cNvPr>
          <p:cNvSpPr>
            <a:spLocks noGrp="1"/>
          </p:cNvSpPr>
          <p:nvPr>
            <p:ph type="title"/>
          </p:nvPr>
        </p:nvSpPr>
        <p:spPr>
          <a:xfrm>
            <a:off x="1462314" y="-65900"/>
            <a:ext cx="10515600" cy="685800"/>
          </a:xfrm>
        </p:spPr>
        <p:txBody>
          <a:bodyPr>
            <a:normAutofit/>
          </a:bodyPr>
          <a:lstStyle/>
          <a:p>
            <a:r>
              <a:rPr lang="en-US" sz="2000" u="sng" dirty="0">
                <a:solidFill>
                  <a:schemeClr val="bg1"/>
                </a:solidFill>
                <a:latin typeface="Arial" panose="020B0604020202020204" pitchFamily="34" charset="0"/>
                <a:cs typeface="Arial" panose="020B0604020202020204" pitchFamily="34" charset="0"/>
              </a:rPr>
              <a:t>What was the demographic of majority of people who left in the R&amp;D department</a:t>
            </a:r>
          </a:p>
        </p:txBody>
      </p:sp>
      <p:sp>
        <p:nvSpPr>
          <p:cNvPr id="6" name="TextBox 5">
            <a:extLst>
              <a:ext uri="{FF2B5EF4-FFF2-40B4-BE49-F238E27FC236}">
                <a16:creationId xmlns:a16="http://schemas.microsoft.com/office/drawing/2014/main" id="{6506E3E2-BF47-8530-2080-128A7F9B59A4}"/>
              </a:ext>
            </a:extLst>
          </p:cNvPr>
          <p:cNvSpPr txBox="1"/>
          <p:nvPr/>
        </p:nvSpPr>
        <p:spPr>
          <a:xfrm>
            <a:off x="5729067" y="1064419"/>
            <a:ext cx="5890846" cy="3382080"/>
          </a:xfrm>
          <a:prstGeom prst="rect">
            <a:avLst/>
          </a:prstGeom>
          <a:solidFill>
            <a:schemeClr val="bg1"/>
          </a:solidFill>
        </p:spPr>
        <p:txBody>
          <a:bodyPr wrap="square" rtlCol="0">
            <a:spAutoFit/>
          </a:bodyPr>
          <a:lstStyle/>
          <a:p>
            <a:pPr marL="285750" indent="-2857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 demographic which had the most employees in R&amp;D leave were males aged between 32-38. </a:t>
            </a:r>
          </a:p>
          <a:p>
            <a:pPr algn="just">
              <a:lnSpc>
                <a:spcPct val="150000"/>
              </a:lnSpc>
            </a:pPr>
            <a:endParaRPr lang="en-US" sz="12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69 out of the 97 individuals in this demographic that left had high job satisfaction.</a:t>
            </a:r>
          </a:p>
          <a:p>
            <a:pPr algn="just">
              <a:lnSpc>
                <a:spcPct val="150000"/>
              </a:lnSpc>
            </a:pPr>
            <a:endParaRPr lang="en-US" sz="12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Majority had low to medium income</a:t>
            </a:r>
          </a:p>
          <a:p>
            <a:pPr algn="just">
              <a:lnSpc>
                <a:spcPct val="150000"/>
              </a:lnSpc>
            </a:pPr>
            <a:endParaRPr lang="en-US" sz="12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Most were quite matured in their careers working for over 5 years </a:t>
            </a:r>
          </a:p>
          <a:p>
            <a:pPr algn="just">
              <a:lnSpc>
                <a:spcPct val="150000"/>
              </a:lnSpc>
            </a:pPr>
            <a:endParaRPr lang="en-US" sz="12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40% of those who left in this demographic have been at the company between 0-4 years.</a:t>
            </a:r>
          </a:p>
        </p:txBody>
      </p:sp>
      <p:sp>
        <p:nvSpPr>
          <p:cNvPr id="7" name="TextBox 6">
            <a:extLst>
              <a:ext uri="{FF2B5EF4-FFF2-40B4-BE49-F238E27FC236}">
                <a16:creationId xmlns:a16="http://schemas.microsoft.com/office/drawing/2014/main" id="{9A55C9C4-94AE-B0E8-506E-269B3719A01D}"/>
              </a:ext>
            </a:extLst>
          </p:cNvPr>
          <p:cNvSpPr txBox="1"/>
          <p:nvPr/>
        </p:nvSpPr>
        <p:spPr>
          <a:xfrm>
            <a:off x="5729067" y="4446499"/>
            <a:ext cx="5890846" cy="2274084"/>
          </a:xfrm>
          <a:prstGeom prst="rect">
            <a:avLst/>
          </a:prstGeom>
          <a:solidFill>
            <a:schemeClr val="bg1"/>
          </a:solidFill>
        </p:spPr>
        <p:txBody>
          <a:bodyPr wrap="square" rtlCol="0">
            <a:spAutoFit/>
          </a:bodyPr>
          <a:lstStyle/>
          <a:p>
            <a:pPr algn="just">
              <a:lnSpc>
                <a:spcPct val="150000"/>
              </a:lnSpc>
            </a:pPr>
            <a:r>
              <a:rPr lang="en-US" sz="1200" dirty="0">
                <a:latin typeface="Arial" panose="020B0604020202020204" pitchFamily="34" charset="0"/>
                <a:cs typeface="Arial" panose="020B0604020202020204" pitchFamily="34" charset="0"/>
              </a:rPr>
              <a:t>In this demographic of people that left the pay being low to medium could be a large contributing factor as in the age group 32-38 the employees have established their careers and may feel like they are not getting what they deserve and as a result they are seeking new opportunities. Pay may not be the only contributing factor as some may be leaving because the want change o or have a desire to work from home. This demographic of high performing employees leaving could mean the company cannot grow as its R&amp;D department has not got the experienced workers it may require to develop</a:t>
            </a:r>
          </a:p>
        </p:txBody>
      </p:sp>
      <p:graphicFrame>
        <p:nvGraphicFramePr>
          <p:cNvPr id="3" name="Chart 2">
            <a:extLst>
              <a:ext uri="{FF2B5EF4-FFF2-40B4-BE49-F238E27FC236}">
                <a16:creationId xmlns:a16="http://schemas.microsoft.com/office/drawing/2014/main" id="{1424402D-F007-7385-1C44-8BC4A01AF752}"/>
              </a:ext>
            </a:extLst>
          </p:cNvPr>
          <p:cNvGraphicFramePr>
            <a:graphicFrameLocks/>
          </p:cNvGraphicFramePr>
          <p:nvPr>
            <p:extLst>
              <p:ext uri="{D42A27DB-BD31-4B8C-83A1-F6EECF244321}">
                <p14:modId xmlns:p14="http://schemas.microsoft.com/office/powerpoint/2010/main" val="4071083420"/>
              </p:ext>
            </p:extLst>
          </p:nvPr>
        </p:nvGraphicFramePr>
        <p:xfrm>
          <a:off x="201673" y="1064419"/>
          <a:ext cx="5307876" cy="53649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1887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80F92D-EE14-56F0-1AD7-8C403C9F247B}"/>
              </a:ext>
            </a:extLst>
          </p:cNvPr>
          <p:cNvSpPr/>
          <p:nvPr/>
        </p:nvSpPr>
        <p:spPr>
          <a:xfrm>
            <a:off x="0" y="0"/>
            <a:ext cx="12191694" cy="711200"/>
          </a:xfrm>
          <a:prstGeom prst="rect">
            <a:avLst/>
          </a:prstGeom>
          <a:solidFill>
            <a:srgbClr val="4C52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90153F-B9CE-EA04-9697-390A90B3CDC9}"/>
              </a:ext>
            </a:extLst>
          </p:cNvPr>
          <p:cNvSpPr>
            <a:spLocks noGrp="1"/>
          </p:cNvSpPr>
          <p:nvPr>
            <p:ph type="title"/>
          </p:nvPr>
        </p:nvSpPr>
        <p:spPr>
          <a:xfrm>
            <a:off x="691587" y="-86197"/>
            <a:ext cx="10515600" cy="657225"/>
          </a:xfrm>
        </p:spPr>
        <p:txBody>
          <a:bodyPr>
            <a:normAutofit/>
          </a:bodyPr>
          <a:lstStyle/>
          <a:p>
            <a:pPr algn="ctr"/>
            <a:r>
              <a:rPr lang="en-US" sz="2000" u="sng" dirty="0">
                <a:solidFill>
                  <a:schemeClr val="bg1"/>
                </a:solidFill>
                <a:latin typeface="Arial" panose="020B0604020202020204" pitchFamily="34" charset="0"/>
                <a:cs typeface="Arial" panose="020B0604020202020204" pitchFamily="34" charset="0"/>
              </a:rPr>
              <a:t>Information on Employees that left</a:t>
            </a:r>
          </a:p>
        </p:txBody>
      </p:sp>
      <p:sp>
        <p:nvSpPr>
          <p:cNvPr id="9" name="TextBox 8">
            <a:extLst>
              <a:ext uri="{FF2B5EF4-FFF2-40B4-BE49-F238E27FC236}">
                <a16:creationId xmlns:a16="http://schemas.microsoft.com/office/drawing/2014/main" id="{4BCAE88E-6C60-24D3-A3C0-F5A51EAB216E}"/>
              </a:ext>
            </a:extLst>
          </p:cNvPr>
          <p:cNvSpPr txBox="1"/>
          <p:nvPr/>
        </p:nvSpPr>
        <p:spPr>
          <a:xfrm>
            <a:off x="2400300" y="5705059"/>
            <a:ext cx="571500" cy="338554"/>
          </a:xfrm>
          <a:prstGeom prst="rect">
            <a:avLst/>
          </a:prstGeom>
          <a:noFill/>
        </p:spPr>
        <p:txBody>
          <a:bodyPr wrap="square" rtlCol="0">
            <a:spAutoFit/>
          </a:bodyPr>
          <a:lstStyle/>
          <a:p>
            <a:r>
              <a:rPr lang="en-US" sz="800" dirty="0">
                <a:solidFill>
                  <a:schemeClr val="bg1"/>
                </a:solidFill>
              </a:rPr>
              <a:t>1= yes</a:t>
            </a:r>
          </a:p>
          <a:p>
            <a:r>
              <a:rPr lang="en-US" sz="800" dirty="0">
                <a:solidFill>
                  <a:schemeClr val="bg1"/>
                </a:solidFill>
              </a:rPr>
              <a:t>0= no</a:t>
            </a:r>
          </a:p>
        </p:txBody>
      </p:sp>
      <p:graphicFrame>
        <p:nvGraphicFramePr>
          <p:cNvPr id="6" name="Chart 5">
            <a:extLst>
              <a:ext uri="{FF2B5EF4-FFF2-40B4-BE49-F238E27FC236}">
                <a16:creationId xmlns:a16="http://schemas.microsoft.com/office/drawing/2014/main" id="{F5C5B67D-B45E-21A4-33F2-EFD9A9AFF554}"/>
              </a:ext>
            </a:extLst>
          </p:cNvPr>
          <p:cNvGraphicFramePr>
            <a:graphicFrameLocks/>
          </p:cNvGraphicFramePr>
          <p:nvPr>
            <p:extLst>
              <p:ext uri="{D42A27DB-BD31-4B8C-83A1-F6EECF244321}">
                <p14:modId xmlns:p14="http://schemas.microsoft.com/office/powerpoint/2010/main" val="4075448328"/>
              </p:ext>
            </p:extLst>
          </p:nvPr>
        </p:nvGraphicFramePr>
        <p:xfrm>
          <a:off x="81023" y="902825"/>
          <a:ext cx="3373237" cy="21717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69AB2140-0782-68B3-87E7-202A853E36A9}"/>
              </a:ext>
            </a:extLst>
          </p:cNvPr>
          <p:cNvGraphicFramePr>
            <a:graphicFrameLocks/>
          </p:cNvGraphicFramePr>
          <p:nvPr>
            <p:extLst>
              <p:ext uri="{D42A27DB-BD31-4B8C-83A1-F6EECF244321}">
                <p14:modId xmlns:p14="http://schemas.microsoft.com/office/powerpoint/2010/main" val="118022210"/>
              </p:ext>
            </p:extLst>
          </p:nvPr>
        </p:nvGraphicFramePr>
        <p:xfrm>
          <a:off x="6096000" y="902825"/>
          <a:ext cx="3373237" cy="21717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BF04BA71-9536-BDD2-61ED-B886ACE5294C}"/>
              </a:ext>
            </a:extLst>
          </p:cNvPr>
          <p:cNvGraphicFramePr>
            <a:graphicFrameLocks/>
          </p:cNvGraphicFramePr>
          <p:nvPr>
            <p:extLst>
              <p:ext uri="{D42A27DB-BD31-4B8C-83A1-F6EECF244321}">
                <p14:modId xmlns:p14="http://schemas.microsoft.com/office/powerpoint/2010/main" val="2764754494"/>
              </p:ext>
            </p:extLst>
          </p:nvPr>
        </p:nvGraphicFramePr>
        <p:xfrm>
          <a:off x="81023" y="4334364"/>
          <a:ext cx="3362466" cy="21717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a:extLst>
              <a:ext uri="{FF2B5EF4-FFF2-40B4-BE49-F238E27FC236}">
                <a16:creationId xmlns:a16="http://schemas.microsoft.com/office/drawing/2014/main" id="{B2C7EE13-0472-3DF2-9622-4D7D3B8BE979}"/>
              </a:ext>
            </a:extLst>
          </p:cNvPr>
          <p:cNvGraphicFramePr>
            <a:graphicFrameLocks/>
          </p:cNvGraphicFramePr>
          <p:nvPr>
            <p:extLst>
              <p:ext uri="{D42A27DB-BD31-4B8C-83A1-F6EECF244321}">
                <p14:modId xmlns:p14="http://schemas.microsoft.com/office/powerpoint/2010/main" val="3132283482"/>
              </p:ext>
            </p:extLst>
          </p:nvPr>
        </p:nvGraphicFramePr>
        <p:xfrm>
          <a:off x="6096000" y="4334364"/>
          <a:ext cx="3362466" cy="2171700"/>
        </p:xfrm>
        <a:graphic>
          <a:graphicData uri="http://schemas.openxmlformats.org/drawingml/2006/chart">
            <c:chart xmlns:c="http://schemas.openxmlformats.org/drawingml/2006/chart" xmlns:r="http://schemas.openxmlformats.org/officeDocument/2006/relationships" r:id="rId6"/>
          </a:graphicData>
        </a:graphic>
      </p:graphicFrame>
      <p:sp>
        <p:nvSpPr>
          <p:cNvPr id="14" name="TextBox 13">
            <a:extLst>
              <a:ext uri="{FF2B5EF4-FFF2-40B4-BE49-F238E27FC236}">
                <a16:creationId xmlns:a16="http://schemas.microsoft.com/office/drawing/2014/main" id="{6DF96D1C-04C4-63F9-1F4A-3E6D25A7C6D7}"/>
              </a:ext>
            </a:extLst>
          </p:cNvPr>
          <p:cNvSpPr txBox="1"/>
          <p:nvPr/>
        </p:nvSpPr>
        <p:spPr>
          <a:xfrm>
            <a:off x="3454260" y="1511621"/>
            <a:ext cx="2438400" cy="1166088"/>
          </a:xfrm>
          <a:prstGeom prst="rect">
            <a:avLst/>
          </a:prstGeom>
          <a:solidFill>
            <a:schemeClr val="bg1"/>
          </a:solidFill>
        </p:spPr>
        <p:txBody>
          <a:bodyPr wrap="square" rtlCol="0">
            <a:spAutoFit/>
          </a:bodyPr>
          <a:lstStyle/>
          <a:p>
            <a:pPr>
              <a:lnSpc>
                <a:spcPct val="150000"/>
              </a:lnSpc>
            </a:pPr>
            <a:r>
              <a:rPr lang="en-US" sz="1200" dirty="0">
                <a:latin typeface="Arial" panose="020B0604020202020204" pitchFamily="34" charset="0"/>
                <a:cs typeface="Arial" panose="020B0604020202020204" pitchFamily="34" charset="0"/>
              </a:rPr>
              <a:t>Most of the employees who left the company were satisfied with their work more specifically 61.3%.</a:t>
            </a:r>
          </a:p>
        </p:txBody>
      </p:sp>
      <p:sp>
        <p:nvSpPr>
          <p:cNvPr id="15" name="TextBox 14">
            <a:extLst>
              <a:ext uri="{FF2B5EF4-FFF2-40B4-BE49-F238E27FC236}">
                <a16:creationId xmlns:a16="http://schemas.microsoft.com/office/drawing/2014/main" id="{AC6F1CA4-250E-2239-483C-0AA34AEDC1A2}"/>
              </a:ext>
            </a:extLst>
          </p:cNvPr>
          <p:cNvSpPr txBox="1"/>
          <p:nvPr/>
        </p:nvSpPr>
        <p:spPr>
          <a:xfrm>
            <a:off x="9661806" y="4557349"/>
            <a:ext cx="2291787" cy="1725729"/>
          </a:xfrm>
          <a:prstGeom prst="rect">
            <a:avLst/>
          </a:prstGeom>
          <a:noFill/>
        </p:spPr>
        <p:txBody>
          <a:bodyPr wrap="square" rtlCol="0">
            <a:spAutoFit/>
          </a:bodyPr>
          <a:lstStyle/>
          <a:p>
            <a:pPr>
              <a:lnSpc>
                <a:spcPct val="150000"/>
              </a:lnSpc>
            </a:pPr>
            <a:r>
              <a:rPr lang="en-US" sz="1200" dirty="0">
                <a:latin typeface="Arial" panose="020B0604020202020204" pitchFamily="34" charset="0"/>
                <a:cs typeface="Arial" panose="020B0604020202020204" pitchFamily="34" charset="0"/>
              </a:rPr>
              <a:t>Most people who left did not travel or rarely traveled for business and this could be something employees are looking for which is why they left the company.</a:t>
            </a:r>
          </a:p>
        </p:txBody>
      </p:sp>
      <p:sp>
        <p:nvSpPr>
          <p:cNvPr id="16" name="TextBox 15">
            <a:extLst>
              <a:ext uri="{FF2B5EF4-FFF2-40B4-BE49-F238E27FC236}">
                <a16:creationId xmlns:a16="http://schemas.microsoft.com/office/drawing/2014/main" id="{4E8CC1FB-DB0F-09BB-4DA1-9B3F31DEFCF2}"/>
              </a:ext>
            </a:extLst>
          </p:cNvPr>
          <p:cNvSpPr txBox="1"/>
          <p:nvPr/>
        </p:nvSpPr>
        <p:spPr>
          <a:xfrm>
            <a:off x="9672577" y="1096122"/>
            <a:ext cx="2291787" cy="1725729"/>
          </a:xfrm>
          <a:prstGeom prst="rect">
            <a:avLst/>
          </a:prstGeom>
          <a:solidFill>
            <a:schemeClr val="bg1"/>
          </a:solidFill>
        </p:spPr>
        <p:txBody>
          <a:bodyPr wrap="square" rtlCol="0">
            <a:spAutoFit/>
          </a:bodyPr>
          <a:lstStyle/>
          <a:p>
            <a:pPr>
              <a:lnSpc>
                <a:spcPct val="150000"/>
              </a:lnSpc>
            </a:pPr>
            <a:r>
              <a:rPr lang="en-US" sz="1200" dirty="0">
                <a:latin typeface="Arial" panose="020B0604020202020204" pitchFamily="34" charset="0"/>
                <a:cs typeface="Arial" panose="020B0604020202020204" pitchFamily="34" charset="0"/>
              </a:rPr>
              <a:t>Majority of employees had. Promotions within the last 2 years but they still took the decision to leave the company which could suggest that there is another reason for leaving.</a:t>
            </a:r>
          </a:p>
        </p:txBody>
      </p:sp>
      <p:sp>
        <p:nvSpPr>
          <p:cNvPr id="18" name="TextBox 17">
            <a:extLst>
              <a:ext uri="{FF2B5EF4-FFF2-40B4-BE49-F238E27FC236}">
                <a16:creationId xmlns:a16="http://schemas.microsoft.com/office/drawing/2014/main" id="{2E2CCDD4-587F-77C2-AB23-DA02030EFC79}"/>
              </a:ext>
            </a:extLst>
          </p:cNvPr>
          <p:cNvSpPr txBox="1"/>
          <p:nvPr/>
        </p:nvSpPr>
        <p:spPr>
          <a:xfrm>
            <a:off x="3454260" y="4421670"/>
            <a:ext cx="2438400" cy="1997085"/>
          </a:xfrm>
          <a:prstGeom prst="rect">
            <a:avLst/>
          </a:prstGeom>
          <a:noFill/>
        </p:spPr>
        <p:txBody>
          <a:bodyPr wrap="square" rtlCol="0">
            <a:spAutoFit/>
          </a:bodyPr>
          <a:lstStyle/>
          <a:p>
            <a:pPr>
              <a:lnSpc>
                <a:spcPct val="150000"/>
              </a:lnSpc>
            </a:pPr>
            <a:r>
              <a:rPr lang="en-US" sz="1200" dirty="0">
                <a:latin typeface="Arial" panose="020B0604020202020204" pitchFamily="34" charset="0"/>
                <a:cs typeface="Arial" panose="020B0604020202020204" pitchFamily="34" charset="0"/>
              </a:rPr>
              <a:t>Employees who were working from home still left the company however most employees were not working from home. A correlation can be seen between the people that work from home and those that left</a:t>
            </a:r>
          </a:p>
        </p:txBody>
      </p:sp>
      <p:sp>
        <p:nvSpPr>
          <p:cNvPr id="3" name="TextBox 2">
            <a:extLst>
              <a:ext uri="{FF2B5EF4-FFF2-40B4-BE49-F238E27FC236}">
                <a16:creationId xmlns:a16="http://schemas.microsoft.com/office/drawing/2014/main" id="{E00B6DE9-C490-E815-255C-2E2BFE94030D}"/>
              </a:ext>
            </a:extLst>
          </p:cNvPr>
          <p:cNvSpPr txBox="1"/>
          <p:nvPr/>
        </p:nvSpPr>
        <p:spPr>
          <a:xfrm>
            <a:off x="81023" y="3074525"/>
            <a:ext cx="1339568" cy="507831"/>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Ratings:</a:t>
            </a:r>
          </a:p>
          <a:p>
            <a:r>
              <a:rPr lang="en-US" sz="900" dirty="0">
                <a:latin typeface="Arial" panose="020B0604020202020204" pitchFamily="34" charset="0"/>
                <a:cs typeface="Arial" panose="020B0604020202020204" pitchFamily="34" charset="0"/>
              </a:rPr>
              <a:t>1-2 = low satisfaction</a:t>
            </a:r>
          </a:p>
          <a:p>
            <a:r>
              <a:rPr lang="en-US" sz="900" dirty="0">
                <a:latin typeface="Arial" panose="020B0604020202020204" pitchFamily="34" charset="0"/>
                <a:cs typeface="Arial" panose="020B0604020202020204" pitchFamily="34" charset="0"/>
              </a:rPr>
              <a:t>3-4 =high satisfaction</a:t>
            </a:r>
          </a:p>
        </p:txBody>
      </p:sp>
    </p:spTree>
    <p:extLst>
      <p:ext uri="{BB962C8B-B14F-4D97-AF65-F5344CB8AC3E}">
        <p14:creationId xmlns:p14="http://schemas.microsoft.com/office/powerpoint/2010/main" val="3713016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8534B8-2685-FBE7-4B99-2FE2FDDD3D72}"/>
              </a:ext>
            </a:extLst>
          </p:cNvPr>
          <p:cNvSpPr/>
          <p:nvPr/>
        </p:nvSpPr>
        <p:spPr>
          <a:xfrm>
            <a:off x="0" y="0"/>
            <a:ext cx="12191694" cy="711200"/>
          </a:xfrm>
          <a:prstGeom prst="rect">
            <a:avLst/>
          </a:prstGeom>
          <a:solidFill>
            <a:srgbClr val="4C52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82485C-74B6-A8DB-D155-D6613BEBDFDE}"/>
              </a:ext>
            </a:extLst>
          </p:cNvPr>
          <p:cNvSpPr>
            <a:spLocks noGrp="1"/>
          </p:cNvSpPr>
          <p:nvPr>
            <p:ph type="title"/>
          </p:nvPr>
        </p:nvSpPr>
        <p:spPr>
          <a:xfrm>
            <a:off x="848474" y="0"/>
            <a:ext cx="10515600" cy="819553"/>
          </a:xfrm>
        </p:spPr>
        <p:txBody>
          <a:bodyPr>
            <a:noAutofit/>
          </a:bodyPr>
          <a:lstStyle/>
          <a:p>
            <a:pPr algn="ctr"/>
            <a:r>
              <a:rPr lang="en-US" sz="1800" u="sng" dirty="0">
                <a:solidFill>
                  <a:schemeClr val="bg1"/>
                </a:solidFill>
                <a:latin typeface="Arial" panose="020B0604020202020204" pitchFamily="34" charset="0"/>
                <a:cs typeface="Arial" panose="020B0604020202020204" pitchFamily="34" charset="0"/>
              </a:rPr>
              <a:t>What is the career span of employees who left &amp; how long have they been at the company and what was their salary</a:t>
            </a:r>
          </a:p>
        </p:txBody>
      </p:sp>
      <p:graphicFrame>
        <p:nvGraphicFramePr>
          <p:cNvPr id="4" name="Chart 3">
            <a:extLst>
              <a:ext uri="{FF2B5EF4-FFF2-40B4-BE49-F238E27FC236}">
                <a16:creationId xmlns:a16="http://schemas.microsoft.com/office/drawing/2014/main" id="{3C3D7702-B356-3A5B-E877-EC1D70A54D33}"/>
              </a:ext>
            </a:extLst>
          </p:cNvPr>
          <p:cNvGraphicFramePr>
            <a:graphicFrameLocks/>
          </p:cNvGraphicFramePr>
          <p:nvPr>
            <p:extLst>
              <p:ext uri="{D42A27DB-BD31-4B8C-83A1-F6EECF244321}">
                <p14:modId xmlns:p14="http://schemas.microsoft.com/office/powerpoint/2010/main" val="1226647601"/>
              </p:ext>
            </p:extLst>
          </p:nvPr>
        </p:nvGraphicFramePr>
        <p:xfrm>
          <a:off x="209770" y="872831"/>
          <a:ext cx="2856987" cy="18140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214930B7-3BF9-26E7-00ED-9F2C7946D5B7}"/>
              </a:ext>
            </a:extLst>
          </p:cNvPr>
          <p:cNvGraphicFramePr>
            <a:graphicFrameLocks/>
          </p:cNvGraphicFramePr>
          <p:nvPr>
            <p:extLst>
              <p:ext uri="{D42A27DB-BD31-4B8C-83A1-F6EECF244321}">
                <p14:modId xmlns:p14="http://schemas.microsoft.com/office/powerpoint/2010/main" val="2181316779"/>
              </p:ext>
            </p:extLst>
          </p:nvPr>
        </p:nvGraphicFramePr>
        <p:xfrm>
          <a:off x="209770" y="2815956"/>
          <a:ext cx="2856987" cy="18140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C8A0200-88D0-B6E1-FE27-CBA4B04CC389}"/>
              </a:ext>
            </a:extLst>
          </p:cNvPr>
          <p:cNvGraphicFramePr>
            <a:graphicFrameLocks/>
          </p:cNvGraphicFramePr>
          <p:nvPr>
            <p:extLst>
              <p:ext uri="{D42A27DB-BD31-4B8C-83A1-F6EECF244321}">
                <p14:modId xmlns:p14="http://schemas.microsoft.com/office/powerpoint/2010/main" val="2001997244"/>
              </p:ext>
            </p:extLst>
          </p:nvPr>
        </p:nvGraphicFramePr>
        <p:xfrm>
          <a:off x="209770" y="4759081"/>
          <a:ext cx="2856987" cy="1979343"/>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98C58BC0-8664-2432-5CBF-D0889A972140}"/>
              </a:ext>
            </a:extLst>
          </p:cNvPr>
          <p:cNvSpPr txBox="1"/>
          <p:nvPr/>
        </p:nvSpPr>
        <p:spPr>
          <a:xfrm>
            <a:off x="3754960" y="1068068"/>
            <a:ext cx="7609114" cy="1443087"/>
          </a:xfrm>
          <a:prstGeom prst="rect">
            <a:avLst/>
          </a:prstGeom>
          <a:noFill/>
        </p:spPr>
        <p:txBody>
          <a:bodyPr wrap="square" rtlCol="0">
            <a:spAutoFit/>
          </a:bodyPr>
          <a:lstStyle/>
          <a:p>
            <a:pPr>
              <a:lnSpc>
                <a:spcPct val="150000"/>
              </a:lnSpc>
            </a:pPr>
            <a:r>
              <a:rPr lang="en-US" sz="1200" dirty="0">
                <a:latin typeface="Arial" panose="020B0604020202020204" pitchFamily="34" charset="0"/>
                <a:cs typeface="Arial" panose="020B0604020202020204" pitchFamily="34" charset="0"/>
              </a:rPr>
              <a:t>The career of majority of the employees in the company who left was between 5-9 years. This timeframe is quite a long timeframe to establish yourself in a career and gain the relevant experiences which is why it could be said that after employees gain the experiences, they need they often leave the company to pursue their career elsewhere and this could be because other companies are offering compensation packages they desire or have greater benefits.</a:t>
            </a:r>
          </a:p>
        </p:txBody>
      </p:sp>
      <p:sp>
        <p:nvSpPr>
          <p:cNvPr id="7" name="TextBox 6">
            <a:extLst>
              <a:ext uri="{FF2B5EF4-FFF2-40B4-BE49-F238E27FC236}">
                <a16:creationId xmlns:a16="http://schemas.microsoft.com/office/drawing/2014/main" id="{BCA393EB-06E2-BD9E-A0DB-516E9CAAD8DD}"/>
              </a:ext>
            </a:extLst>
          </p:cNvPr>
          <p:cNvSpPr txBox="1"/>
          <p:nvPr/>
        </p:nvSpPr>
        <p:spPr>
          <a:xfrm>
            <a:off x="3754960" y="3139961"/>
            <a:ext cx="7609114" cy="1166088"/>
          </a:xfrm>
          <a:prstGeom prst="rect">
            <a:avLst/>
          </a:prstGeom>
          <a:noFill/>
        </p:spPr>
        <p:txBody>
          <a:bodyPr wrap="square" rtlCol="0">
            <a:spAutoFit/>
          </a:bodyPr>
          <a:lstStyle/>
          <a:p>
            <a:pPr>
              <a:lnSpc>
                <a:spcPct val="150000"/>
              </a:lnSpc>
            </a:pPr>
            <a:r>
              <a:rPr lang="en-US" sz="1200" dirty="0">
                <a:latin typeface="Arial" panose="020B0604020202020204" pitchFamily="34" charset="0"/>
                <a:cs typeface="Arial" panose="020B0604020202020204" pitchFamily="34" charset="0"/>
              </a:rPr>
              <a:t>Most of the employees who left the company were working there between 5-9 years which further supports the previous point that employees are using the company to gain relevant experiences and after they get further in their career better opportunities become available therefore, they decide to leave and if this continues then the company in the future may lack an experienced workforce which could lead to problems further down the line.</a:t>
            </a:r>
          </a:p>
        </p:txBody>
      </p:sp>
      <p:sp>
        <p:nvSpPr>
          <p:cNvPr id="8" name="TextBox 7">
            <a:extLst>
              <a:ext uri="{FF2B5EF4-FFF2-40B4-BE49-F238E27FC236}">
                <a16:creationId xmlns:a16="http://schemas.microsoft.com/office/drawing/2014/main" id="{3F8467EB-8C60-90FD-12C1-4EC70D421DBD}"/>
              </a:ext>
            </a:extLst>
          </p:cNvPr>
          <p:cNvSpPr txBox="1"/>
          <p:nvPr/>
        </p:nvSpPr>
        <p:spPr>
          <a:xfrm>
            <a:off x="3754960" y="5007873"/>
            <a:ext cx="7609114" cy="1443087"/>
          </a:xfrm>
          <a:prstGeom prst="rect">
            <a:avLst/>
          </a:prstGeom>
          <a:noFill/>
        </p:spPr>
        <p:txBody>
          <a:bodyPr wrap="square" rtlCol="0">
            <a:spAutoFit/>
          </a:bodyPr>
          <a:lstStyle/>
          <a:p>
            <a:pPr>
              <a:lnSpc>
                <a:spcPct val="150000"/>
              </a:lnSpc>
            </a:pPr>
            <a:r>
              <a:rPr lang="en-US" sz="1200" dirty="0">
                <a:latin typeface="Arial" panose="020B0604020202020204" pitchFamily="34" charset="0"/>
                <a:cs typeface="Arial" panose="020B0604020202020204" pitchFamily="34" charset="0"/>
              </a:rPr>
              <a:t>Most employees were in a medium pay bracket at the time of leaving the company which could suggest that they want a higher pay therefore they are leaving. However, the amount of highly paid employees who left was greater than those who were lower paid which could support the argument that employees were leaving not because of pay but because of another factor. Therefore, the company could be thought to be lacking in other desirable employee benefits</a:t>
            </a:r>
          </a:p>
        </p:txBody>
      </p:sp>
    </p:spTree>
    <p:extLst>
      <p:ext uri="{BB962C8B-B14F-4D97-AF65-F5344CB8AC3E}">
        <p14:creationId xmlns:p14="http://schemas.microsoft.com/office/powerpoint/2010/main" val="2923972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E59695-D13E-0D57-D59F-2C34665A0ECA}"/>
              </a:ext>
            </a:extLst>
          </p:cNvPr>
          <p:cNvSpPr/>
          <p:nvPr/>
        </p:nvSpPr>
        <p:spPr>
          <a:xfrm>
            <a:off x="0" y="0"/>
            <a:ext cx="12191694" cy="711200"/>
          </a:xfrm>
          <a:prstGeom prst="rect">
            <a:avLst/>
          </a:prstGeom>
          <a:solidFill>
            <a:srgbClr val="4C52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050A2-92D4-0C79-695D-5BB68D686AE1}"/>
              </a:ext>
            </a:extLst>
          </p:cNvPr>
          <p:cNvSpPr>
            <a:spLocks noGrp="1"/>
          </p:cNvSpPr>
          <p:nvPr>
            <p:ph type="title"/>
          </p:nvPr>
        </p:nvSpPr>
        <p:spPr>
          <a:xfrm>
            <a:off x="1304471" y="218848"/>
            <a:ext cx="9583057" cy="462189"/>
          </a:xfrm>
        </p:spPr>
        <p:txBody>
          <a:bodyPr>
            <a:noAutofit/>
          </a:bodyPr>
          <a:lstStyle/>
          <a:p>
            <a:pPr algn="ctr"/>
            <a:r>
              <a:rPr lang="en-US" sz="2800" u="sng" dirty="0">
                <a:solidFill>
                  <a:schemeClr val="bg1"/>
                </a:solidFill>
                <a:latin typeface="Arial" panose="020B0604020202020204" pitchFamily="34" charset="0"/>
                <a:cs typeface="Arial" panose="020B0604020202020204" pitchFamily="34" charset="0"/>
              </a:rPr>
              <a:t>Why are people leaving</a:t>
            </a:r>
          </a:p>
        </p:txBody>
      </p:sp>
      <p:sp>
        <p:nvSpPr>
          <p:cNvPr id="10" name="TextBox 9">
            <a:extLst>
              <a:ext uri="{FF2B5EF4-FFF2-40B4-BE49-F238E27FC236}">
                <a16:creationId xmlns:a16="http://schemas.microsoft.com/office/drawing/2014/main" id="{B557310D-DDEB-0369-ED30-5FF97AF920A3}"/>
              </a:ext>
            </a:extLst>
          </p:cNvPr>
          <p:cNvSpPr txBox="1"/>
          <p:nvPr/>
        </p:nvSpPr>
        <p:spPr>
          <a:xfrm>
            <a:off x="174171" y="1045029"/>
            <a:ext cx="11843657" cy="5207003"/>
          </a:xfrm>
          <a:prstGeom prst="rect">
            <a:avLst/>
          </a:prstGeom>
          <a:noFill/>
        </p:spPr>
        <p:txBody>
          <a:bodyPr wrap="square">
            <a:spAutoFit/>
          </a:bodyPr>
          <a:lstStyle/>
          <a:p>
            <a:pPr>
              <a:lnSpc>
                <a:spcPct val="170000"/>
              </a:lnSpc>
            </a:pPr>
            <a:r>
              <a:rPr lang="en-US" sz="1800" dirty="0">
                <a:latin typeface="Arial" panose="020B0604020202020204" pitchFamily="34" charset="0"/>
                <a:cs typeface="Arial" panose="020B0604020202020204" pitchFamily="34" charset="0"/>
              </a:rPr>
              <a:t>People are leaving because they want higher pay and are not satisfied with the salary they are currently receiving.</a:t>
            </a:r>
          </a:p>
          <a:p>
            <a:pPr>
              <a:lnSpc>
                <a:spcPct val="170000"/>
              </a:lnSpc>
            </a:pPr>
            <a:endParaRPr lang="en-US" sz="1800" dirty="0">
              <a:latin typeface="Arial" panose="020B0604020202020204" pitchFamily="34" charset="0"/>
              <a:cs typeface="Arial" panose="020B0604020202020204" pitchFamily="34" charset="0"/>
            </a:endParaRPr>
          </a:p>
          <a:p>
            <a:pPr>
              <a:lnSpc>
                <a:spcPct val="170000"/>
              </a:lnSpc>
            </a:pPr>
            <a:r>
              <a:rPr lang="en-US" sz="1800" dirty="0">
                <a:latin typeface="Arial" panose="020B0604020202020204" pitchFamily="34" charset="0"/>
                <a:cs typeface="Arial" panose="020B0604020202020204" pitchFamily="34" charset="0"/>
              </a:rPr>
              <a:t>Many individuals are now leaving a company because they desire the freedom WFH jobs give and recently this has become a trend Lufkin (2022) stated in a report by the BBC many people have been quitting due to return to office policies and this could also be the case at the client's company.</a:t>
            </a:r>
          </a:p>
          <a:p>
            <a:pPr>
              <a:lnSpc>
                <a:spcPct val="170000"/>
              </a:lnSpc>
            </a:pPr>
            <a:endParaRPr lang="en-US" sz="1800" dirty="0">
              <a:latin typeface="Arial" panose="020B0604020202020204" pitchFamily="34" charset="0"/>
              <a:cs typeface="Arial" panose="020B0604020202020204" pitchFamily="34" charset="0"/>
            </a:endParaRPr>
          </a:p>
          <a:p>
            <a:pPr>
              <a:lnSpc>
                <a:spcPct val="170000"/>
              </a:lnSpc>
            </a:pPr>
            <a:r>
              <a:rPr lang="en-US" sz="1800" dirty="0">
                <a:latin typeface="Arial" panose="020B0604020202020204" pitchFamily="34" charset="0"/>
                <a:cs typeface="Arial" panose="020B0604020202020204" pitchFamily="34" charset="0"/>
              </a:rPr>
              <a:t>People are leaving the clients company as they see it as an opportunity to initially start their career however after getting experience in their field of work, they are pursuing other opportunities.</a:t>
            </a:r>
          </a:p>
          <a:p>
            <a:pPr>
              <a:lnSpc>
                <a:spcPct val="170000"/>
              </a:lnSpc>
            </a:pPr>
            <a:endParaRPr lang="en-US" sz="1800" dirty="0">
              <a:latin typeface="Arial" panose="020B0604020202020204" pitchFamily="34" charset="0"/>
              <a:cs typeface="Arial" panose="020B0604020202020204" pitchFamily="34" charset="0"/>
            </a:endParaRPr>
          </a:p>
          <a:p>
            <a:pPr>
              <a:lnSpc>
                <a:spcPct val="170000"/>
              </a:lnSpc>
            </a:pPr>
            <a:r>
              <a:rPr lang="en-US" sz="1800" dirty="0">
                <a:latin typeface="Arial" panose="020B0604020202020204" pitchFamily="34" charset="0"/>
                <a:cs typeface="Arial" panose="020B0604020202020204" pitchFamily="34" charset="0"/>
              </a:rPr>
              <a:t>Although, those who left have been promoted they may feel that they should be promoted more frequently, or they did not receive the promotion they felt like they deserved.</a:t>
            </a:r>
          </a:p>
        </p:txBody>
      </p:sp>
    </p:spTree>
    <p:extLst>
      <p:ext uri="{BB962C8B-B14F-4D97-AF65-F5344CB8AC3E}">
        <p14:creationId xmlns:p14="http://schemas.microsoft.com/office/powerpoint/2010/main" val="6844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5CBB42-EAB8-EE8D-C2F2-B766B67A2B4E}"/>
              </a:ext>
            </a:extLst>
          </p:cNvPr>
          <p:cNvSpPr/>
          <p:nvPr/>
        </p:nvSpPr>
        <p:spPr>
          <a:xfrm>
            <a:off x="306" y="0"/>
            <a:ext cx="12191694" cy="711200"/>
          </a:xfrm>
          <a:prstGeom prst="rect">
            <a:avLst/>
          </a:prstGeom>
          <a:solidFill>
            <a:srgbClr val="4C52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A520FE-DB4B-979F-B42C-DD9AE80F59DF}"/>
              </a:ext>
            </a:extLst>
          </p:cNvPr>
          <p:cNvSpPr>
            <a:spLocks noGrp="1"/>
          </p:cNvSpPr>
          <p:nvPr>
            <p:ph type="title"/>
          </p:nvPr>
        </p:nvSpPr>
        <p:spPr>
          <a:xfrm>
            <a:off x="838199" y="66448"/>
            <a:ext cx="10515600" cy="578304"/>
          </a:xfrm>
        </p:spPr>
        <p:txBody>
          <a:bodyPr>
            <a:normAutofit/>
          </a:bodyPr>
          <a:lstStyle/>
          <a:p>
            <a:pPr algn="ctr"/>
            <a:r>
              <a:rPr lang="en-US" sz="2800" u="sng" dirty="0">
                <a:solidFill>
                  <a:schemeClr val="bg1"/>
                </a:solidFill>
                <a:latin typeface="Arial" panose="020B0604020202020204" pitchFamily="34" charset="0"/>
                <a:cs typeface="Arial" panose="020B0604020202020204" pitchFamily="34" charset="0"/>
              </a:rPr>
              <a:t>How to retain employees</a:t>
            </a:r>
          </a:p>
        </p:txBody>
      </p:sp>
      <p:sp>
        <p:nvSpPr>
          <p:cNvPr id="5" name="Rounded Rectangle 4">
            <a:extLst>
              <a:ext uri="{FF2B5EF4-FFF2-40B4-BE49-F238E27FC236}">
                <a16:creationId xmlns:a16="http://schemas.microsoft.com/office/drawing/2014/main" id="{366359A8-4AE3-C2AB-27AA-C6EF235E4B55}"/>
              </a:ext>
            </a:extLst>
          </p:cNvPr>
          <p:cNvSpPr/>
          <p:nvPr/>
        </p:nvSpPr>
        <p:spPr>
          <a:xfrm>
            <a:off x="68035" y="921657"/>
            <a:ext cx="12055927" cy="10994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Work from home because we have seen an increased number of employees quit to work from home.</a:t>
            </a:r>
            <a:endParaRPr lang="en-US" sz="1400" dirty="0"/>
          </a:p>
        </p:txBody>
      </p:sp>
      <p:sp>
        <p:nvSpPr>
          <p:cNvPr id="6" name="Rounded Rectangle 5">
            <a:extLst>
              <a:ext uri="{FF2B5EF4-FFF2-40B4-BE49-F238E27FC236}">
                <a16:creationId xmlns:a16="http://schemas.microsoft.com/office/drawing/2014/main" id="{F931CB69-942A-196C-4243-1585C2BFA6BA}"/>
              </a:ext>
            </a:extLst>
          </p:cNvPr>
          <p:cNvSpPr/>
          <p:nvPr/>
        </p:nvSpPr>
        <p:spPr>
          <a:xfrm>
            <a:off x="82097" y="3315382"/>
            <a:ext cx="12084050" cy="10983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50000"/>
              </a:lnSpc>
            </a:pPr>
            <a:r>
              <a:rPr lang="en-US" sz="1400" dirty="0">
                <a:latin typeface="Arial" panose="020B0604020202020204" pitchFamily="34" charset="0"/>
                <a:cs typeface="Arial" panose="020B0604020202020204" pitchFamily="34" charset="0"/>
              </a:rPr>
              <a:t>Room for growth – people want to grow in their roles and by making growth opportunities visible employees have a goal to work towards therefore this may help with retention</a:t>
            </a:r>
          </a:p>
        </p:txBody>
      </p:sp>
      <p:sp>
        <p:nvSpPr>
          <p:cNvPr id="7" name="Rounded Rectangle 6">
            <a:extLst>
              <a:ext uri="{FF2B5EF4-FFF2-40B4-BE49-F238E27FC236}">
                <a16:creationId xmlns:a16="http://schemas.microsoft.com/office/drawing/2014/main" id="{241F55BB-1E88-9629-780B-A4DB4342952F}"/>
              </a:ext>
            </a:extLst>
          </p:cNvPr>
          <p:cNvSpPr/>
          <p:nvPr/>
        </p:nvSpPr>
        <p:spPr>
          <a:xfrm>
            <a:off x="82097" y="5693227"/>
            <a:ext cx="12084050" cy="109832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More company benefits – Many organisations now provide benefits such as health insurance, extra days off etc. so to make employees satisfied it is important to match the benefits provided by competing companies or fulfil this gap with an above market rate salary</a:t>
            </a:r>
          </a:p>
          <a:p>
            <a:pPr algn="ctr"/>
            <a:endParaRPr lang="en-US" sz="1400" dirty="0">
              <a:latin typeface="Arial" panose="020B0604020202020204" pitchFamily="34" charset="0"/>
              <a:cs typeface="Arial" panose="020B0604020202020204" pitchFamily="34" charset="0"/>
            </a:endParaRPr>
          </a:p>
        </p:txBody>
      </p:sp>
      <p:sp>
        <p:nvSpPr>
          <p:cNvPr id="8" name="Rounded Rectangle 7">
            <a:extLst>
              <a:ext uri="{FF2B5EF4-FFF2-40B4-BE49-F238E27FC236}">
                <a16:creationId xmlns:a16="http://schemas.microsoft.com/office/drawing/2014/main" id="{1244DF47-7DEC-E55D-0FEB-E52A4745B3C0}"/>
              </a:ext>
            </a:extLst>
          </p:cNvPr>
          <p:cNvSpPr/>
          <p:nvPr/>
        </p:nvSpPr>
        <p:spPr>
          <a:xfrm>
            <a:off x="82097" y="2119086"/>
            <a:ext cx="12055926" cy="10983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50000"/>
              </a:lnSpc>
            </a:pPr>
            <a:endParaRPr lang="en-US" sz="1400" dirty="0">
              <a:latin typeface="Arial" panose="020B0604020202020204" pitchFamily="34" charset="0"/>
              <a:cs typeface="Arial" panose="020B0604020202020204" pitchFamily="34" charset="0"/>
            </a:endParaRPr>
          </a:p>
          <a:p>
            <a:pPr algn="ctr">
              <a:lnSpc>
                <a:spcPct val="150000"/>
              </a:lnSpc>
            </a:pPr>
            <a:endParaRPr lang="en-US" sz="1400" dirty="0">
              <a:latin typeface="Arial" panose="020B0604020202020204" pitchFamily="34" charset="0"/>
              <a:cs typeface="Arial" panose="020B0604020202020204" pitchFamily="34" charset="0"/>
            </a:endParaRPr>
          </a:p>
          <a:p>
            <a:pPr algn="ctr">
              <a:lnSpc>
                <a:spcPct val="150000"/>
              </a:lnSpc>
            </a:pPr>
            <a:r>
              <a:rPr lang="en-US" sz="1400" dirty="0">
                <a:latin typeface="Arial" panose="020B0604020202020204" pitchFamily="34" charset="0"/>
                <a:cs typeface="Arial" panose="020B0604020202020204" pitchFamily="34" charset="0"/>
              </a:rPr>
              <a:t>Higher pay – Some employees may feel like they are not getting what they deserve so they will leave and to ensure they do not go it is important to pay market value or higher.</a:t>
            </a:r>
          </a:p>
          <a:p>
            <a:pPr algn="just">
              <a:lnSpc>
                <a:spcPct val="150000"/>
              </a:lnSpc>
            </a:pPr>
            <a:endParaRPr lang="en-US" sz="1400" dirty="0">
              <a:latin typeface="Arial" panose="020B0604020202020204" pitchFamily="34" charset="0"/>
              <a:cs typeface="Arial" panose="020B0604020202020204" pitchFamily="34" charset="0"/>
            </a:endParaRPr>
          </a:p>
          <a:p>
            <a:endParaRPr lang="en-US" sz="1400" dirty="0"/>
          </a:p>
        </p:txBody>
      </p:sp>
      <p:sp>
        <p:nvSpPr>
          <p:cNvPr id="9" name="Rounded Rectangle 8">
            <a:extLst>
              <a:ext uri="{FF2B5EF4-FFF2-40B4-BE49-F238E27FC236}">
                <a16:creationId xmlns:a16="http://schemas.microsoft.com/office/drawing/2014/main" id="{52F02ADC-92EE-DA0D-DC4C-8F7D02498750}"/>
              </a:ext>
            </a:extLst>
          </p:cNvPr>
          <p:cNvSpPr/>
          <p:nvPr/>
        </p:nvSpPr>
        <p:spPr>
          <a:xfrm>
            <a:off x="82097" y="4511678"/>
            <a:ext cx="12041865" cy="109832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50000"/>
              </a:lnSpc>
            </a:pPr>
            <a:r>
              <a:rPr lang="en-US" sz="1200" dirty="0">
                <a:latin typeface="Arial" panose="020B0604020202020204" pitchFamily="34" charset="0"/>
                <a:cs typeface="Arial" panose="020B0604020202020204" pitchFamily="34" charset="0"/>
              </a:rPr>
              <a:t>Business travel is something not every company can provide as they don’t operate in multiple locations however it is important employees get a sense of freedom from travel to fell like they are being appreciated which could lead to greater motivation. If the company does not have business travel opportunities, then it should investigate allowing the members of staff to work remotely from any country for 1 month a year to supplement this.</a:t>
            </a:r>
          </a:p>
        </p:txBody>
      </p:sp>
    </p:spTree>
    <p:extLst>
      <p:ext uri="{BB962C8B-B14F-4D97-AF65-F5344CB8AC3E}">
        <p14:creationId xmlns:p14="http://schemas.microsoft.com/office/powerpoint/2010/main" val="517740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B41DF1-EE96-AD61-FC91-2D2A13B463E6}"/>
              </a:ext>
            </a:extLst>
          </p:cNvPr>
          <p:cNvSpPr/>
          <p:nvPr/>
        </p:nvSpPr>
        <p:spPr>
          <a:xfrm>
            <a:off x="0" y="0"/>
            <a:ext cx="12191694" cy="711200"/>
          </a:xfrm>
          <a:prstGeom prst="rect">
            <a:avLst/>
          </a:prstGeom>
          <a:solidFill>
            <a:srgbClr val="4C52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F71E0-57CF-9E76-1A01-A7B0B9846EA5}"/>
              </a:ext>
            </a:extLst>
          </p:cNvPr>
          <p:cNvSpPr>
            <a:spLocks noGrp="1"/>
          </p:cNvSpPr>
          <p:nvPr>
            <p:ph type="ctrTitle"/>
          </p:nvPr>
        </p:nvSpPr>
        <p:spPr>
          <a:xfrm>
            <a:off x="1524000" y="108856"/>
            <a:ext cx="9144000" cy="493487"/>
          </a:xfrm>
        </p:spPr>
        <p:txBody>
          <a:bodyPr>
            <a:normAutofit/>
          </a:bodyPr>
          <a:lstStyle/>
          <a:p>
            <a:r>
              <a:rPr lang="en-US" sz="2800" u="sng" dirty="0">
                <a:solidFill>
                  <a:schemeClr val="bg1"/>
                </a:solidFill>
                <a:latin typeface="Arial" panose="020B0604020202020204" pitchFamily="34" charset="0"/>
                <a:cs typeface="Arial" panose="020B0604020202020204" pitchFamily="34" charset="0"/>
              </a:rPr>
              <a:t>How can you predict who will leave</a:t>
            </a:r>
          </a:p>
        </p:txBody>
      </p:sp>
      <p:sp>
        <p:nvSpPr>
          <p:cNvPr id="7" name="TextBox 6">
            <a:extLst>
              <a:ext uri="{FF2B5EF4-FFF2-40B4-BE49-F238E27FC236}">
                <a16:creationId xmlns:a16="http://schemas.microsoft.com/office/drawing/2014/main" id="{EE3F5D2D-4CE1-2D44-FDA7-CE4CE838BDD2}"/>
              </a:ext>
            </a:extLst>
          </p:cNvPr>
          <p:cNvSpPr txBox="1"/>
          <p:nvPr/>
        </p:nvSpPr>
        <p:spPr>
          <a:xfrm>
            <a:off x="914400" y="1422400"/>
            <a:ext cx="10334171" cy="286232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To predict who will leave the client should look at the graphs provided to see which categories of people left the most. By using the data provided in the graphs it provides a clear visual representation of who is likely to leave as the graphs have </a:t>
            </a:r>
            <a:r>
              <a:rPr lang="en-GB" dirty="0">
                <a:latin typeface="Arial" panose="020B0604020202020204" pitchFamily="34" charset="0"/>
                <a:cs typeface="Arial" panose="020B0604020202020204" pitchFamily="34" charset="0"/>
              </a:rPr>
              <a:t>analysed</a:t>
            </a:r>
            <a:r>
              <a:rPr lang="en-US" dirty="0">
                <a:latin typeface="Arial" panose="020B0604020202020204" pitchFamily="34" charset="0"/>
                <a:cs typeface="Arial" panose="020B0604020202020204" pitchFamily="34" charset="0"/>
              </a:rPr>
              <a:t> several of the factors found in the provided dataset. The individual graphs show which factors had the most effect on turnover and these can be used  in the predictive model however as data changes the graphs should be updated to remain accurate.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From the data and the graphs, it shows males aged between 32-38 working in research and development are the ones with highest turnover and this would be a great starting point for the client to implement change.</a:t>
            </a:r>
          </a:p>
        </p:txBody>
      </p:sp>
    </p:spTree>
    <p:extLst>
      <p:ext uri="{BB962C8B-B14F-4D97-AF65-F5344CB8AC3E}">
        <p14:creationId xmlns:p14="http://schemas.microsoft.com/office/powerpoint/2010/main" val="3464148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8653</TotalTime>
  <Words>2008</Words>
  <Application>Microsoft Macintosh PowerPoint</Application>
  <PresentationFormat>Widescreen</PresentationFormat>
  <Paragraphs>117</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Overview of Analysis</vt:lpstr>
      <vt:lpstr>Which department had the most employees who had high ratings leave</vt:lpstr>
      <vt:lpstr>What was the demographic of majority of people who left in the R&amp;D department</vt:lpstr>
      <vt:lpstr>Information on Employees that left</vt:lpstr>
      <vt:lpstr>What is the career span of employees who left &amp; how long have they been at the company and what was their salary</vt:lpstr>
      <vt:lpstr>Why are people leaving</vt:lpstr>
      <vt:lpstr>How to retain employees</vt:lpstr>
      <vt:lpstr>How can you predict who will leave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QuantSpark</dc:title>
  <dc:creator>Fairooj Chowdhury</dc:creator>
  <cp:lastModifiedBy>Fairooj Chowdhury</cp:lastModifiedBy>
  <cp:revision>63</cp:revision>
  <dcterms:created xsi:type="dcterms:W3CDTF">2022-12-24T02:30:57Z</dcterms:created>
  <dcterms:modified xsi:type="dcterms:W3CDTF">2022-12-30T17:31:49Z</dcterms:modified>
</cp:coreProperties>
</file>